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24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  <p:sldMasterId id="2147483656" r:id="rId2"/>
  </p:sldMasterIdLst>
  <p:notesMasterIdLst>
    <p:notesMasterId r:id="rId29"/>
  </p:notesMasterIdLst>
  <p:handoutMasterIdLst>
    <p:handoutMasterId r:id="rId30"/>
  </p:handoutMasterIdLst>
  <p:sldIdLst>
    <p:sldId id="257" r:id="rId3"/>
    <p:sldId id="285" r:id="rId4"/>
    <p:sldId id="276" r:id="rId5"/>
    <p:sldId id="295" r:id="rId6"/>
    <p:sldId id="289" r:id="rId7"/>
    <p:sldId id="307" r:id="rId8"/>
    <p:sldId id="305" r:id="rId9"/>
    <p:sldId id="304" r:id="rId10"/>
    <p:sldId id="303" r:id="rId11"/>
    <p:sldId id="294" r:id="rId12"/>
    <p:sldId id="297" r:id="rId13"/>
    <p:sldId id="308" r:id="rId14"/>
    <p:sldId id="309" r:id="rId15"/>
    <p:sldId id="296" r:id="rId16"/>
    <p:sldId id="264" r:id="rId17"/>
    <p:sldId id="282" r:id="rId18"/>
    <p:sldId id="293" r:id="rId19"/>
    <p:sldId id="298" r:id="rId20"/>
    <p:sldId id="299" r:id="rId21"/>
    <p:sldId id="300" r:id="rId22"/>
    <p:sldId id="269" r:id="rId23"/>
    <p:sldId id="302" r:id="rId24"/>
    <p:sldId id="306" r:id="rId25"/>
    <p:sldId id="301" r:id="rId26"/>
    <p:sldId id="310" r:id="rId27"/>
    <p:sldId id="286" r:id="rId28"/>
  </p:sldIdLst>
  <p:sldSz cx="9144000" cy="5143500" type="screen16x9"/>
  <p:notesSz cx="6888163" cy="100203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Calibri Light" panose="020F0302020204030204" pitchFamily="34" charset="0"/>
      <p:regular r:id="rId35"/>
      <p:italic r:id="rId36"/>
    </p:embeddedFont>
    <p:embeddedFont>
      <p:font typeface="Cambria" panose="02040503050406030204" pitchFamily="18" charset="0"/>
      <p:regular r:id="rId37"/>
      <p:bold r:id="rId38"/>
      <p:italic r:id="rId39"/>
      <p:boldItalic r:id="rId40"/>
    </p:embeddedFont>
    <p:embeddedFont>
      <p:font typeface="Palatino Linotype" panose="02040502050505030304" pitchFamily="18" charset="0"/>
      <p:regular r:id="rId41"/>
      <p:bold r:id="rId42"/>
      <p:italic r:id="rId43"/>
      <p:boldItalic r:id="rId44"/>
    </p:embeddedFont>
    <p:embeddedFont>
      <p:font typeface="Roboto" panose="02000000000000000000" pitchFamily="2" charset="0"/>
      <p:regular r:id="rId45"/>
      <p:bold r:id="rId46"/>
      <p:italic r:id="rId47"/>
      <p:boldItalic r:id="rId48"/>
    </p:embeddedFont>
    <p:embeddedFont>
      <p:font typeface="Roboto Condensed" panose="02000000000000000000" pitchFamily="2" charset="0"/>
      <p:regular r:id="rId49"/>
      <p:bold r:id="rId50"/>
      <p:italic r:id="rId51"/>
      <p:boldItalic r:id="rId52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3162" userDrawn="1">
          <p15:clr>
            <a:srgbClr val="A4A3A4"/>
          </p15:clr>
        </p15:guide>
        <p15:guide id="3" orient="horz" pos="2414" userDrawn="1">
          <p15:clr>
            <a:srgbClr val="A4A3A4"/>
          </p15:clr>
        </p15:guide>
        <p15:guide id="5" orient="horz" pos="2867" userDrawn="1">
          <p15:clr>
            <a:srgbClr val="A4A3A4"/>
          </p15:clr>
        </p15:guide>
        <p15:guide id="6" orient="horz" pos="282">
          <p15:clr>
            <a:srgbClr val="A4A3A4"/>
          </p15:clr>
        </p15:guide>
        <p15:guide id="7" orient="horz" pos="696">
          <p15:clr>
            <a:srgbClr val="A4A3A4"/>
          </p15:clr>
        </p15:guide>
        <p15:guide id="8" orient="horz" pos="2709" userDrawn="1">
          <p15:clr>
            <a:srgbClr val="A4A3A4"/>
          </p15:clr>
        </p15:guide>
        <p15:guide id="9" pos="2018">
          <p15:clr>
            <a:srgbClr val="A4A3A4"/>
          </p15:clr>
        </p15:guide>
        <p15:guide id="10" pos="1723" userDrawn="1">
          <p15:clr>
            <a:srgbClr val="A4A3A4"/>
          </p15:clr>
        </p15:guide>
        <p15:guide id="11" pos="5474">
          <p15:clr>
            <a:srgbClr val="A4A3A4"/>
          </p15:clr>
        </p15:guide>
        <p15:guide id="12" pos="295" userDrawn="1">
          <p15:clr>
            <a:srgbClr val="A4A3A4"/>
          </p15:clr>
        </p15:guide>
        <p15:guide id="13" pos="4033">
          <p15:clr>
            <a:srgbClr val="A4A3A4"/>
          </p15:clr>
        </p15:guide>
        <p15:guide id="14" pos="3745">
          <p15:clr>
            <a:srgbClr val="A4A3A4"/>
          </p15:clr>
        </p15:guide>
        <p15:guide id="15" pos="3170">
          <p15:clr>
            <a:srgbClr val="A4A3A4"/>
          </p15:clr>
        </p15:guide>
        <p15:guide id="16" pos="577">
          <p15:clr>
            <a:srgbClr val="A4A3A4"/>
          </p15:clr>
        </p15:guide>
        <p15:guide id="17" pos="864">
          <p15:clr>
            <a:srgbClr val="A4A3A4"/>
          </p15:clr>
        </p15:guide>
        <p15:guide id="18" pos="1156" userDrawn="1">
          <p15:clr>
            <a:srgbClr val="A4A3A4"/>
          </p15:clr>
        </p15:guide>
        <p15:guide id="19" pos="1443">
          <p15:clr>
            <a:srgbClr val="A4A3A4"/>
          </p15:clr>
        </p15:guide>
        <p15:guide id="20" pos="2312">
          <p15:clr>
            <a:srgbClr val="A4A3A4"/>
          </p15:clr>
        </p15:guide>
        <p15:guide id="21" pos="2595">
          <p15:clr>
            <a:srgbClr val="A4A3A4"/>
          </p15:clr>
        </p15:guide>
        <p15:guide id="22" pos="2880" userDrawn="1">
          <p15:clr>
            <a:srgbClr val="A4A3A4"/>
          </p15:clr>
        </p15:guide>
        <p15:guide id="23" pos="3458">
          <p15:clr>
            <a:srgbClr val="A4A3A4"/>
          </p15:clr>
        </p15:guide>
        <p15:guide id="25" pos="4604" userDrawn="1">
          <p15:clr>
            <a:srgbClr val="A4A3A4"/>
          </p15:clr>
        </p15:guide>
        <p15:guide id="26" pos="4899">
          <p15:clr>
            <a:srgbClr val="A4A3A4"/>
          </p15:clr>
        </p15:guide>
        <p15:guide id="27" pos="5186">
          <p15:clr>
            <a:srgbClr val="A4A3A4"/>
          </p15:clr>
        </p15:guide>
        <p15:guide id="28" orient="horz" pos="3153">
          <p15:clr>
            <a:srgbClr val="A4A3A4"/>
          </p15:clr>
        </p15:guide>
        <p15:guide id="29" orient="horz" pos="2836">
          <p15:clr>
            <a:srgbClr val="A4A3A4"/>
          </p15:clr>
        </p15:guide>
        <p15:guide id="30" pos="432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A046"/>
    <a:srgbClr val="FFC864"/>
    <a:srgbClr val="FFFFFF"/>
    <a:srgbClr val="002F5D"/>
    <a:srgbClr val="BD9F21"/>
    <a:srgbClr val="FFBE64"/>
    <a:srgbClr val="F0AA46"/>
    <a:srgbClr val="F0A050"/>
    <a:srgbClr val="FFB464"/>
    <a:srgbClr val="FAB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05" autoAdjust="0"/>
    <p:restoredTop sz="91807" autoAdjust="0"/>
  </p:normalViewPr>
  <p:slideViewPr>
    <p:cSldViewPr snapToGrid="0" snapToObjects="1">
      <p:cViewPr varScale="1">
        <p:scale>
          <a:sx n="104" d="100"/>
          <a:sy n="104" d="100"/>
        </p:scale>
        <p:origin x="413" y="82"/>
      </p:cViewPr>
      <p:guideLst>
        <p:guide orient="horz" pos="1620"/>
        <p:guide orient="horz" pos="3162"/>
        <p:guide orient="horz" pos="2414"/>
        <p:guide orient="horz" pos="2867"/>
        <p:guide orient="horz" pos="282"/>
        <p:guide orient="horz" pos="696"/>
        <p:guide orient="horz" pos="2709"/>
        <p:guide pos="2018"/>
        <p:guide pos="1723"/>
        <p:guide pos="5474"/>
        <p:guide pos="295"/>
        <p:guide pos="4033"/>
        <p:guide pos="3745"/>
        <p:guide pos="3170"/>
        <p:guide pos="577"/>
        <p:guide pos="864"/>
        <p:guide pos="1156"/>
        <p:guide pos="1443"/>
        <p:guide pos="2312"/>
        <p:guide pos="2595"/>
        <p:guide pos="2880"/>
        <p:guide pos="3458"/>
        <p:guide pos="4604"/>
        <p:guide pos="4899"/>
        <p:guide pos="5186"/>
        <p:guide orient="horz" pos="3153"/>
        <p:guide orient="horz" pos="2836"/>
        <p:guide pos="43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82" d="100"/>
          <a:sy n="82" d="100"/>
        </p:scale>
        <p:origin x="-3180" y="-96"/>
      </p:cViewPr>
      <p:guideLst>
        <p:guide orient="horz" pos="3156"/>
        <p:guide pos="217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9.fntdata"/><Relationship Id="rId21" Type="http://schemas.openxmlformats.org/officeDocument/2006/relationships/slide" Target="slides/slide19.xml"/><Relationship Id="rId34" Type="http://schemas.openxmlformats.org/officeDocument/2006/relationships/font" Target="fonts/font4.fntdata"/><Relationship Id="rId42" Type="http://schemas.openxmlformats.org/officeDocument/2006/relationships/font" Target="fonts/font12.fntdata"/><Relationship Id="rId47" Type="http://schemas.openxmlformats.org/officeDocument/2006/relationships/font" Target="fonts/font17.fntdata"/><Relationship Id="rId50" Type="http://schemas.openxmlformats.org/officeDocument/2006/relationships/font" Target="fonts/font20.fntdata"/><Relationship Id="rId55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font" Target="fonts/font10.fntdata"/><Relationship Id="rId45" Type="http://schemas.openxmlformats.org/officeDocument/2006/relationships/font" Target="fonts/font15.fntdata"/><Relationship Id="rId53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1.fntdata"/><Relationship Id="rId44" Type="http://schemas.openxmlformats.org/officeDocument/2006/relationships/font" Target="fonts/font14.fntdata"/><Relationship Id="rId52" Type="http://schemas.openxmlformats.org/officeDocument/2006/relationships/font" Target="fonts/font2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font" Target="fonts/font5.fntdata"/><Relationship Id="rId43" Type="http://schemas.openxmlformats.org/officeDocument/2006/relationships/font" Target="fonts/font13.fntdata"/><Relationship Id="rId48" Type="http://schemas.openxmlformats.org/officeDocument/2006/relationships/font" Target="fonts/font18.fntdata"/><Relationship Id="rId56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font" Target="fonts/font21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46" Type="http://schemas.openxmlformats.org/officeDocument/2006/relationships/font" Target="fonts/font16.fntdata"/><Relationship Id="rId20" Type="http://schemas.openxmlformats.org/officeDocument/2006/relationships/slide" Target="slides/slide18.xml"/><Relationship Id="rId41" Type="http://schemas.openxmlformats.org/officeDocument/2006/relationships/font" Target="fonts/font11.fntdata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6.fntdata"/><Relationship Id="rId49" Type="http://schemas.openxmlformats.org/officeDocument/2006/relationships/font" Target="fonts/font1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652642F8-4030-468B-846F-DE3B6AB6CE0D}" type="datetimeFigureOut">
              <a:rPr lang="de-DE" smtClean="0"/>
              <a:t>15.10.2020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0A6AA542-7317-4AC6-A4A4-9C0CA74357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496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1AB2040-EA4D-4002-BC41-13AC0377AF84}" type="datetimeFigureOut">
              <a:rPr lang="de-DE" smtClean="0"/>
              <a:t>15.10.2020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5BDADD7A-5464-40FD-B5CC-4CA36D7CC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30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05171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2316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22725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09843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21180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453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1421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2316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02316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0297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9333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3658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31502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94769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985833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82801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80033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404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Universität</a:t>
            </a:r>
            <a:r>
              <a:rPr lang="de-DE" baseline="0" dirty="0"/>
              <a:t> und Klinikum sollen auch bei den Drittmitteln wieder getrennt betrachtet werden, bitte keine inhaltlichen Änderungen ohne Rücksprache!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2947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049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4142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337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3036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035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253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999580" y="4719770"/>
            <a:ext cx="5688013" cy="144000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Name des Referenten, Funktion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3521641" y="4884574"/>
            <a:ext cx="5165952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r>
              <a:rPr lang="de-DE" dirty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t> / 15</a:t>
            </a:r>
          </a:p>
        </p:txBody>
      </p:sp>
    </p:spTree>
    <p:extLst>
      <p:ext uri="{BB962C8B-B14F-4D97-AF65-F5344CB8AC3E}">
        <p14:creationId xmlns:p14="http://schemas.microsoft.com/office/powerpoint/2010/main" val="3466441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nderseite für große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4312920"/>
            <a:ext cx="9144000" cy="891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272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rgbClr val="BD9F21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Grafik 7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sp>
        <p:nvSpPr>
          <p:cNvPr id="9" name="Textplatzhalter 24"/>
          <p:cNvSpPr txBox="1">
            <a:spLocks/>
          </p:cNvSpPr>
          <p:nvPr userDrawn="1"/>
        </p:nvSpPr>
        <p:spPr>
          <a:xfrm>
            <a:off x="2999580" y="4722575"/>
            <a:ext cx="5688013" cy="1440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lang="de-DE" sz="1000" kern="12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solidFill>
                  <a:srgbClr val="FFFFFF"/>
                </a:solidFill>
              </a:rPr>
              <a:t>Name des Referenten, Funktion</a:t>
            </a:r>
          </a:p>
        </p:txBody>
      </p:sp>
      <p:sp>
        <p:nvSpPr>
          <p:cNvPr id="10" name="Textplatzhalter 24"/>
          <p:cNvSpPr txBox="1">
            <a:spLocks/>
          </p:cNvSpPr>
          <p:nvPr userDrawn="1"/>
        </p:nvSpPr>
        <p:spPr>
          <a:xfrm>
            <a:off x="3521641" y="4884574"/>
            <a:ext cx="5165952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r>
              <a:rPr lang="de-DE" dirty="0">
                <a:solidFill>
                  <a:schemeClr val="bg1"/>
                </a:solidFill>
                <a:latin typeface="Roboto Condensed" pitchFamily="2" charset="0"/>
                <a:ea typeface="Roboto Condensed" pitchFamily="2" charset="0"/>
              </a:rPr>
              <a:t> / 15</a:t>
            </a:r>
          </a:p>
        </p:txBody>
      </p:sp>
    </p:spTree>
    <p:extLst>
      <p:ext uri="{BB962C8B-B14F-4D97-AF65-F5344CB8AC3E}">
        <p14:creationId xmlns:p14="http://schemas.microsoft.com/office/powerpoint/2010/main" val="1910463079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4312920"/>
            <a:ext cx="9144000" cy="891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7466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9144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52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kern="1200" spc="20" baseline="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-1" y="4500000"/>
            <a:ext cx="9144000" cy="648000"/>
          </a:xfrm>
          <a:prstGeom prst="rect">
            <a:avLst/>
          </a:prstGeom>
          <a:solidFill>
            <a:srgbClr val="002F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T:\mav\Corporate Design\Originaldaten\CD_FSU\Logo\! Redesign_Logo\Logo NEU\Uni_Schriftzug_weiss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34" y="4644000"/>
            <a:ext cx="1046768" cy="36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itelplatzhalt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19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</p:spTree>
    <p:extLst>
      <p:ext uri="{BB962C8B-B14F-4D97-AF65-F5344CB8AC3E}">
        <p14:creationId xmlns:p14="http://schemas.microsoft.com/office/powerpoint/2010/main" val="3198843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kern="1200" spc="10" baseline="0">
          <a:solidFill>
            <a:srgbClr val="002F5D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lang="de-DE" sz="2200" kern="1200" dirty="0" smtClean="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100" kern="120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rgbClr val="002F5D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" t="3500" r="1743" b="26834"/>
          <a:stretch/>
        </p:blipFill>
        <p:spPr>
          <a:xfrm>
            <a:off x="0" y="-9426"/>
            <a:ext cx="9144000" cy="451008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68312" y="2118361"/>
            <a:ext cx="5416294" cy="1718628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Textfeld 7"/>
          <p:cNvSpPr txBox="1"/>
          <p:nvPr/>
        </p:nvSpPr>
        <p:spPr>
          <a:xfrm>
            <a:off x="701400" y="2482530"/>
            <a:ext cx="4851367" cy="121828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latin typeface="Palatino Linotype" panose="02040502050505030304" pitchFamily="18" charset="0"/>
              </a:rPr>
              <a:t>BKA 3 – Informationen zum Praktikum</a:t>
            </a:r>
            <a:endParaRPr lang="de-DE" sz="900" dirty="0">
              <a:solidFill>
                <a:srgbClr val="002F5D"/>
              </a:solidFill>
              <a:latin typeface="Roboto Condensed" panose="02000000000000000000" pitchFamily="2" charset="0"/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endParaRPr lang="de-DE" sz="1400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  <a:p>
            <a:r>
              <a:rPr lang="de-DE" sz="1400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Dr. Steffi Völker</a:t>
            </a:r>
            <a:br>
              <a:rPr lang="de-DE" sz="1400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</a:br>
            <a:r>
              <a:rPr lang="de-DE" sz="1400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Fachstudienberatung</a:t>
            </a:r>
          </a:p>
          <a:p>
            <a:r>
              <a:rPr lang="de-DE" sz="1400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Praktikumsbüro BA/MA</a:t>
            </a:r>
          </a:p>
          <a:p>
            <a:endParaRPr lang="de-DE" sz="2000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cxnSp>
        <p:nvCxnSpPr>
          <p:cNvPr id="9" name="Gerade Verbindung 8"/>
          <p:cNvCxnSpPr/>
          <p:nvPr/>
        </p:nvCxnSpPr>
        <p:spPr>
          <a:xfrm>
            <a:off x="701401" y="2364840"/>
            <a:ext cx="455612" cy="0"/>
          </a:xfrm>
          <a:prstGeom prst="line">
            <a:avLst/>
          </a:prstGeom>
          <a:ln w="44450">
            <a:solidFill>
              <a:srgbClr val="002F5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>
          <a:xfrm>
            <a:off x="2999580" y="4719770"/>
            <a:ext cx="5688013" cy="255880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rgbClr val="002F5D"/>
                </a:solidFill>
                <a:latin typeface="Palatino Linotype"/>
                <a:cs typeface="Palatino Linotype"/>
              </a:rPr>
              <a:t>Dr. Steffi Völker, Fachstudienberatung, Praktikumsbüro BA/MA</a:t>
            </a:r>
          </a:p>
        </p:txBody>
      </p:sp>
    </p:spTree>
    <p:extLst>
      <p:ext uri="{BB962C8B-B14F-4D97-AF65-F5344CB8AC3E}">
        <p14:creationId xmlns:p14="http://schemas.microsoft.com/office/powerpoint/2010/main" val="981504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041264" y="446490"/>
            <a:ext cx="5567277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/>
              <a:t>Besonderheit bei der Anrechnung der Stunden für </a:t>
            </a:r>
            <a:r>
              <a:rPr lang="de-DE" sz="2000" b="1" dirty="0">
                <a:solidFill>
                  <a:srgbClr val="0070C0"/>
                </a:solidFill>
              </a:rPr>
              <a:t>Tagungen</a:t>
            </a:r>
            <a:r>
              <a:rPr lang="de-DE" sz="2000" b="1" dirty="0"/>
              <a:t> und </a:t>
            </a:r>
            <a:r>
              <a:rPr lang="de-DE" sz="2000" b="1" dirty="0">
                <a:solidFill>
                  <a:srgbClr val="7030A0"/>
                </a:solidFill>
              </a:rPr>
              <a:t>andere Bildungsveranstaltungen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848022" y="974790"/>
            <a:ext cx="6098065" cy="33908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r>
              <a:rPr lang="de-DE" sz="1600" dirty="0"/>
              <a:t> </a:t>
            </a:r>
          </a:p>
          <a:p>
            <a:pPr marL="285750" lvl="0" indent="-285750" algn="just" eaLnBrk="0" hangingPunct="0">
              <a:buFont typeface="Arial" panose="020B0604020202020204" pitchFamily="34" charset="0"/>
              <a:buChar char="•"/>
            </a:pPr>
            <a:r>
              <a:rPr lang="de-DE" sz="1600" dirty="0"/>
              <a:t>Teilnahme an Tagungen und anderen Bildungsveranstaltungen – reine Zeitstunden der Veranstaltungen selbst x Faktor 3</a:t>
            </a:r>
          </a:p>
          <a:p>
            <a:pPr marL="285750" lvl="0" indent="-285750" algn="just" eaLnBrk="0" hangingPunct="0">
              <a:buFont typeface="Arial" panose="020B0604020202020204" pitchFamily="34" charset="0"/>
              <a:buChar char="•"/>
            </a:pPr>
            <a:r>
              <a:rPr lang="de-DE" sz="1600" dirty="0"/>
              <a:t>Teilnahme an Tagungen und anderen Bildungsveranstaltungen plus eigener Vortrag – reine Zeitstunden der Veranstaltungen selbst x Faktor 3 plus Vor- und Nachbereitungszeit für den Vortrag</a:t>
            </a:r>
          </a:p>
          <a:p>
            <a:pPr marL="285750" lvl="0" indent="-285750" algn="just" eaLnBrk="0" hangingPunct="0">
              <a:buFont typeface="Arial" panose="020B0604020202020204" pitchFamily="34" charset="0"/>
              <a:buChar char="•"/>
            </a:pPr>
            <a:r>
              <a:rPr lang="de-DE" sz="1600" dirty="0"/>
              <a:t>Teilnahme an Tagungen und anderen Bildungsveranstaltungen plus Beteiligung an der Organisation – reine Zeitstunden der Veranstaltungen x Faktor 3  plus Stundennachweis über die Tätigkeiten in der Organisation – von Einrichtungen, Hochschulen etc. zu belegen</a:t>
            </a:r>
          </a:p>
          <a:p>
            <a:pPr marL="285750" lvl="0" indent="-285750" algn="just" eaLnBrk="0" hangingPunct="0">
              <a:buFont typeface="Arial" panose="020B0604020202020204" pitchFamily="34" charset="0"/>
              <a:buChar char="•"/>
            </a:pPr>
            <a:r>
              <a:rPr lang="de-DE" sz="1600" dirty="0"/>
              <a:t>Absolvieren eines Praktikums – reine Zeitstunden in der Einrichtung bzw. reine Zeitstunden, die im Zusammenhang mit Tätigkeiten in der Einrichtungen stehen – von Einrichtungen, Hochschulen etc. zu belegen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3041264" y="4355564"/>
            <a:ext cx="367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3041264" y="309233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" t="2225" r="201" b="16676"/>
          <a:stretch/>
        </p:blipFill>
        <p:spPr>
          <a:xfrm>
            <a:off x="9893" y="3015806"/>
            <a:ext cx="2743200" cy="150054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" t="2883" r="10733" b="32210"/>
          <a:stretch/>
        </p:blipFill>
        <p:spPr>
          <a:xfrm>
            <a:off x="12696" y="1523594"/>
            <a:ext cx="2750290" cy="1492212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6"/>
          <a:srcRect l="799" t="1330" r="799" b="8378"/>
          <a:stretch/>
        </p:blipFill>
        <p:spPr bwMode="auto">
          <a:xfrm>
            <a:off x="0" y="0"/>
            <a:ext cx="2762986" cy="152359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4517327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68313" y="414917"/>
            <a:ext cx="5741988" cy="286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  <a:tabLst>
                <a:tab pos="1074738" algn="l"/>
              </a:tabLst>
            </a:pPr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Berechnungsbeispiele - I</a:t>
            </a:r>
          </a:p>
        </p:txBody>
      </p:sp>
      <p:cxnSp>
        <p:nvCxnSpPr>
          <p:cNvPr id="3" name="Gerade Verbindung 24"/>
          <p:cNvCxnSpPr/>
          <p:nvPr/>
        </p:nvCxnSpPr>
        <p:spPr>
          <a:xfrm>
            <a:off x="468313" y="354016"/>
            <a:ext cx="36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1" t="1162" r="8644" b="933"/>
          <a:stretch/>
        </p:blipFill>
        <p:spPr bwMode="auto">
          <a:xfrm>
            <a:off x="6400800" y="0"/>
            <a:ext cx="2805321" cy="45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platzhalt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Name des Referenten, Funktion</a:t>
            </a:r>
          </a:p>
        </p:txBody>
      </p:sp>
      <p:graphicFrame>
        <p:nvGraphicFramePr>
          <p:cNvPr id="6" name="Tabelle 2">
            <a:extLst>
              <a:ext uri="{FF2B5EF4-FFF2-40B4-BE49-F238E27FC236}">
                <a16:creationId xmlns:a16="http://schemas.microsoft.com/office/drawing/2014/main" id="{3603E9D0-9CC0-47FA-9790-E998C5391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996633"/>
              </p:ext>
            </p:extLst>
          </p:nvPr>
        </p:nvGraphicFramePr>
        <p:xfrm>
          <a:off x="468313" y="726462"/>
          <a:ext cx="5814500" cy="32482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0124">
                  <a:extLst>
                    <a:ext uri="{9D8B030D-6E8A-4147-A177-3AD203B41FA5}">
                      <a16:colId xmlns:a16="http://schemas.microsoft.com/office/drawing/2014/main" val="2868105385"/>
                    </a:ext>
                  </a:extLst>
                </a:gridCol>
                <a:gridCol w="1859553">
                  <a:extLst>
                    <a:ext uri="{9D8B030D-6E8A-4147-A177-3AD203B41FA5}">
                      <a16:colId xmlns:a16="http://schemas.microsoft.com/office/drawing/2014/main" val="2283946411"/>
                    </a:ext>
                  </a:extLst>
                </a:gridCol>
                <a:gridCol w="1274823">
                  <a:extLst>
                    <a:ext uri="{9D8B030D-6E8A-4147-A177-3AD203B41FA5}">
                      <a16:colId xmlns:a16="http://schemas.microsoft.com/office/drawing/2014/main" val="1894975707"/>
                    </a:ext>
                  </a:extLst>
                </a:gridCol>
              </a:tblGrid>
              <a:tr h="727404">
                <a:tc>
                  <a:txBody>
                    <a:bodyPr/>
                    <a:lstStyle/>
                    <a:p>
                      <a:r>
                        <a:rPr lang="de-DE" sz="1600" dirty="0"/>
                        <a:t>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Reine Zeitstunden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Anzurechnende Stunden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985484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Praktikum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120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120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028182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Tagung à 2 Tage à 4 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8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312024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Kollegium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6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395559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Lesung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6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817484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Weiterbildung à 5 Tage à 6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30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90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524334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Tagung à 1 Tag à 8 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/>
                        <a:t>8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392388"/>
                  </a:ext>
                </a:extLst>
              </a:tr>
              <a:tr h="509183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/>
                        <a:t>= 270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767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266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68313" y="414917"/>
            <a:ext cx="5741988" cy="286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  <a:tabLst>
                <a:tab pos="1074738" algn="l"/>
              </a:tabLst>
            </a:pPr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Berechnungsbeispiele - II</a:t>
            </a:r>
          </a:p>
        </p:txBody>
      </p:sp>
      <p:cxnSp>
        <p:nvCxnSpPr>
          <p:cNvPr id="3" name="Gerade Verbindung 24"/>
          <p:cNvCxnSpPr/>
          <p:nvPr/>
        </p:nvCxnSpPr>
        <p:spPr>
          <a:xfrm>
            <a:off x="468313" y="354016"/>
            <a:ext cx="36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1" t="1162" r="8644" b="933"/>
          <a:stretch/>
        </p:blipFill>
        <p:spPr bwMode="auto">
          <a:xfrm>
            <a:off x="6400800" y="0"/>
            <a:ext cx="2805321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platzhalt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Name des Referenten, Funktion</a:t>
            </a:r>
          </a:p>
        </p:txBody>
      </p:sp>
      <p:graphicFrame>
        <p:nvGraphicFramePr>
          <p:cNvPr id="6" name="Tabelle 2">
            <a:extLst>
              <a:ext uri="{FF2B5EF4-FFF2-40B4-BE49-F238E27FC236}">
                <a16:creationId xmlns:a16="http://schemas.microsoft.com/office/drawing/2014/main" id="{3603E9D0-9CC0-47FA-9790-E998C5391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969166"/>
              </p:ext>
            </p:extLst>
          </p:nvPr>
        </p:nvGraphicFramePr>
        <p:xfrm>
          <a:off x="486697" y="726462"/>
          <a:ext cx="5796116" cy="29129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1740">
                  <a:extLst>
                    <a:ext uri="{9D8B030D-6E8A-4147-A177-3AD203B41FA5}">
                      <a16:colId xmlns:a16="http://schemas.microsoft.com/office/drawing/2014/main" val="2868105385"/>
                    </a:ext>
                  </a:extLst>
                </a:gridCol>
                <a:gridCol w="1859553">
                  <a:extLst>
                    <a:ext uri="{9D8B030D-6E8A-4147-A177-3AD203B41FA5}">
                      <a16:colId xmlns:a16="http://schemas.microsoft.com/office/drawing/2014/main" val="2283946411"/>
                    </a:ext>
                  </a:extLst>
                </a:gridCol>
                <a:gridCol w="1274823">
                  <a:extLst>
                    <a:ext uri="{9D8B030D-6E8A-4147-A177-3AD203B41FA5}">
                      <a16:colId xmlns:a16="http://schemas.microsoft.com/office/drawing/2014/main" val="1894975707"/>
                    </a:ext>
                  </a:extLst>
                </a:gridCol>
              </a:tblGrid>
              <a:tr h="727404">
                <a:tc>
                  <a:txBody>
                    <a:bodyPr/>
                    <a:lstStyle/>
                    <a:p>
                      <a:r>
                        <a:rPr lang="de-DE" sz="1600" dirty="0"/>
                        <a:t>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Reine Zeitstunden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Anzurechnende Stunden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985484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Praktikum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200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200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028182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Tagung à 3 Tage à 6 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18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54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312024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Filmgespräch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6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395559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Workshop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6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817484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Podiumsgespräch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3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9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1524334"/>
                  </a:ext>
                </a:extLst>
              </a:tr>
              <a:tr h="509183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/>
                        <a:t>= 275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7671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3089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68313" y="414917"/>
            <a:ext cx="5741988" cy="286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  <a:tabLst>
                <a:tab pos="1074738" algn="l"/>
              </a:tabLst>
            </a:pPr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Berechnungsbeispiele - III</a:t>
            </a:r>
          </a:p>
        </p:txBody>
      </p:sp>
      <p:cxnSp>
        <p:nvCxnSpPr>
          <p:cNvPr id="3" name="Gerade Verbindung 24"/>
          <p:cNvCxnSpPr/>
          <p:nvPr/>
        </p:nvCxnSpPr>
        <p:spPr>
          <a:xfrm>
            <a:off x="468313" y="354016"/>
            <a:ext cx="36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1" t="1162" r="8644" b="933"/>
          <a:stretch/>
        </p:blipFill>
        <p:spPr bwMode="auto">
          <a:xfrm>
            <a:off x="6400800" y="0"/>
            <a:ext cx="2805321" cy="45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platzhalt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Name des Referenten, Funktion</a:t>
            </a:r>
          </a:p>
        </p:txBody>
      </p:sp>
      <p:graphicFrame>
        <p:nvGraphicFramePr>
          <p:cNvPr id="6" name="Tabelle 2">
            <a:extLst>
              <a:ext uri="{FF2B5EF4-FFF2-40B4-BE49-F238E27FC236}">
                <a16:creationId xmlns:a16="http://schemas.microsoft.com/office/drawing/2014/main" id="{3603E9D0-9CC0-47FA-9790-E998C5391E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7552350"/>
              </p:ext>
            </p:extLst>
          </p:nvPr>
        </p:nvGraphicFramePr>
        <p:xfrm>
          <a:off x="486697" y="726462"/>
          <a:ext cx="5796116" cy="2242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1740">
                  <a:extLst>
                    <a:ext uri="{9D8B030D-6E8A-4147-A177-3AD203B41FA5}">
                      <a16:colId xmlns:a16="http://schemas.microsoft.com/office/drawing/2014/main" val="2868105385"/>
                    </a:ext>
                  </a:extLst>
                </a:gridCol>
                <a:gridCol w="1859553">
                  <a:extLst>
                    <a:ext uri="{9D8B030D-6E8A-4147-A177-3AD203B41FA5}">
                      <a16:colId xmlns:a16="http://schemas.microsoft.com/office/drawing/2014/main" val="2283946411"/>
                    </a:ext>
                  </a:extLst>
                </a:gridCol>
                <a:gridCol w="1274823">
                  <a:extLst>
                    <a:ext uri="{9D8B030D-6E8A-4147-A177-3AD203B41FA5}">
                      <a16:colId xmlns:a16="http://schemas.microsoft.com/office/drawing/2014/main" val="1894975707"/>
                    </a:ext>
                  </a:extLst>
                </a:gridCol>
              </a:tblGrid>
              <a:tr h="727404">
                <a:tc>
                  <a:txBody>
                    <a:bodyPr/>
                    <a:lstStyle/>
                    <a:p>
                      <a:r>
                        <a:rPr lang="de-DE" sz="1600" dirty="0"/>
                        <a:t>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Reine Zeitstunden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Anzurechnende Stunden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985484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Praktikum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240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240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3028182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Tagung à 1 Tage à 6 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6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18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312024"/>
                  </a:ext>
                </a:extLst>
              </a:tr>
              <a:tr h="316341">
                <a:tc>
                  <a:txBody>
                    <a:bodyPr/>
                    <a:lstStyle/>
                    <a:p>
                      <a:r>
                        <a:rPr lang="de-DE" sz="1600" dirty="0"/>
                        <a:t>Workshop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4 h x Faktor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817484"/>
                  </a:ext>
                </a:extLst>
              </a:tr>
              <a:tr h="509183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/>
                        <a:t>= 270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5767174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6949A8CD-8BB3-4502-8C21-35FBA76BA0E7}"/>
              </a:ext>
            </a:extLst>
          </p:cNvPr>
          <p:cNvSpPr txBox="1"/>
          <p:nvPr/>
        </p:nvSpPr>
        <p:spPr>
          <a:xfrm>
            <a:off x="509435" y="3188659"/>
            <a:ext cx="57961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Wenn ein Praktikum mit einer relativ hohen Stundenzahl gewählt wird, dann müssen </a:t>
            </a:r>
            <a:r>
              <a:rPr lang="de-DE" b="1" dirty="0"/>
              <a:t>mindestens 2</a:t>
            </a:r>
            <a:r>
              <a:rPr lang="de-DE" dirty="0"/>
              <a:t> </a:t>
            </a:r>
            <a:r>
              <a:rPr lang="de-DE" b="1" dirty="0"/>
              <a:t>weitere Bildungsveranstaltungen </a:t>
            </a:r>
            <a:r>
              <a:rPr lang="de-DE" dirty="0"/>
              <a:t>besucht werden</a:t>
            </a:r>
          </a:p>
        </p:txBody>
      </p:sp>
    </p:spTree>
    <p:extLst>
      <p:ext uri="{BB962C8B-B14F-4D97-AF65-F5344CB8AC3E}">
        <p14:creationId xmlns:p14="http://schemas.microsoft.com/office/powerpoint/2010/main" val="2794914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 Verbindung 8"/>
          <p:cNvCxnSpPr/>
          <p:nvPr/>
        </p:nvCxnSpPr>
        <p:spPr>
          <a:xfrm>
            <a:off x="2513878" y="223307"/>
            <a:ext cx="44276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513878" y="397105"/>
            <a:ext cx="6397481" cy="3075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Musterstudienplan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3281092" y="2260959"/>
            <a:ext cx="5785769" cy="3145130"/>
          </a:xfrm>
          <a:prstGeom prst="rect">
            <a:avLst/>
          </a:prstGeom>
          <a:noFill/>
        </p:spPr>
        <p:txBody>
          <a:bodyPr wrap="square" lIns="0" tIns="0" rIns="0" bIns="0" numCol="1" spcCol="0" rtlCol="0">
            <a:no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de-DE" sz="2000" dirty="0">
              <a:latin typeface="Palatino Linotype" panose="02040502050505030304" pitchFamily="18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" t="295" r="15915" b="36260"/>
          <a:stretch/>
        </p:blipFill>
        <p:spPr>
          <a:xfrm>
            <a:off x="0" y="0"/>
            <a:ext cx="2283109" cy="296487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7" t="990" r="-46" b="6271"/>
          <a:stretch/>
        </p:blipFill>
        <p:spPr>
          <a:xfrm>
            <a:off x="0" y="2936534"/>
            <a:ext cx="2278957" cy="1557251"/>
          </a:xfrm>
          <a:prstGeom prst="rect">
            <a:avLst/>
          </a:prstGeom>
        </p:spPr>
      </p:pic>
      <p:sp>
        <p:nvSpPr>
          <p:cNvPr id="10" name="AutoForm 2"/>
          <p:cNvSpPr>
            <a:spLocks noChangeArrowheads="1"/>
          </p:cNvSpPr>
          <p:nvPr/>
        </p:nvSpPr>
        <p:spPr bwMode="auto">
          <a:xfrm rot="5400000">
            <a:off x="3117921" y="880114"/>
            <a:ext cx="1782763" cy="1533525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BKA 1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Bildung Kultur Anthropologie 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Grundlagen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 dirty="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AutoForm 2"/>
          <p:cNvSpPr>
            <a:spLocks noChangeArrowheads="1"/>
          </p:cNvSpPr>
          <p:nvPr/>
        </p:nvSpPr>
        <p:spPr bwMode="auto">
          <a:xfrm rot="5400000">
            <a:off x="5158544" y="865184"/>
            <a:ext cx="1781175" cy="1596953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endParaRPr lang="de-DE" sz="1200" b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de-DE" sz="1200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BKA 2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Theorie, Empirie und Geschichte der Erwachsenenbildung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 dirty="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feld 2"/>
          <p:cNvSpPr txBox="1"/>
          <p:nvPr/>
        </p:nvSpPr>
        <p:spPr>
          <a:xfrm>
            <a:off x="3744673" y="2073638"/>
            <a:ext cx="508000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14" name="AutoForm 2"/>
          <p:cNvSpPr>
            <a:spLocks noChangeArrowheads="1"/>
          </p:cNvSpPr>
          <p:nvPr/>
        </p:nvSpPr>
        <p:spPr bwMode="auto">
          <a:xfrm rot="5400000">
            <a:off x="7181220" y="896898"/>
            <a:ext cx="1781175" cy="1533525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b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BKA 3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Praxisbezüge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AutoForm 2"/>
          <p:cNvSpPr>
            <a:spLocks noChangeArrowheads="1"/>
          </p:cNvSpPr>
          <p:nvPr/>
        </p:nvSpPr>
        <p:spPr bwMode="auto">
          <a:xfrm rot="5400000">
            <a:off x="3117921" y="2733665"/>
            <a:ext cx="1782763" cy="1533525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b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Wahlpflichtmodul*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AutoForm 2"/>
          <p:cNvSpPr>
            <a:spLocks noChangeArrowheads="1"/>
          </p:cNvSpPr>
          <p:nvPr/>
        </p:nvSpPr>
        <p:spPr bwMode="auto">
          <a:xfrm rot="5400000">
            <a:off x="5150356" y="2754316"/>
            <a:ext cx="1781175" cy="1533525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b="1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BKA 4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Postkoloniale Bildung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AutoForm 2"/>
          <p:cNvSpPr>
            <a:spLocks noChangeArrowheads="1"/>
          </p:cNvSpPr>
          <p:nvPr/>
        </p:nvSpPr>
        <p:spPr bwMode="auto">
          <a:xfrm rot="5400000">
            <a:off x="7151688" y="2755216"/>
            <a:ext cx="1781175" cy="1533525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de-DE" sz="1200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Wahlpflichtmodul*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 dirty="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feld 12"/>
          <p:cNvSpPr txBox="1"/>
          <p:nvPr/>
        </p:nvSpPr>
        <p:spPr>
          <a:xfrm>
            <a:off x="5795924" y="2073638"/>
            <a:ext cx="506413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20" name="Textfeld 15"/>
          <p:cNvSpPr txBox="1"/>
          <p:nvPr/>
        </p:nvSpPr>
        <p:spPr>
          <a:xfrm>
            <a:off x="7829948" y="2073638"/>
            <a:ext cx="508000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1" name="Textfeld 16"/>
          <p:cNvSpPr txBox="1"/>
          <p:nvPr/>
        </p:nvSpPr>
        <p:spPr>
          <a:xfrm>
            <a:off x="3762880" y="3852152"/>
            <a:ext cx="506412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22" name="Textfeld 17"/>
          <p:cNvSpPr txBox="1"/>
          <p:nvPr/>
        </p:nvSpPr>
        <p:spPr>
          <a:xfrm>
            <a:off x="5764211" y="3830513"/>
            <a:ext cx="506413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23" name="Textfeld 18"/>
          <p:cNvSpPr txBox="1"/>
          <p:nvPr/>
        </p:nvSpPr>
        <p:spPr>
          <a:xfrm>
            <a:off x="7817807" y="3837458"/>
            <a:ext cx="508000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3" name="Rectangle 13"/>
          <p:cNvSpPr>
            <a:spLocks noChangeArrowheads="1"/>
          </p:cNvSpPr>
          <p:nvPr/>
        </p:nvSpPr>
        <p:spPr bwMode="auto">
          <a:xfrm>
            <a:off x="4292022" y="-1367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dirty="0">
                <a:ln>
                  <a:noFill/>
                </a:ln>
                <a:solidFill>
                  <a:srgbClr val="002F5D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Musterstudienplan </a:t>
            </a:r>
            <a:r>
              <a:rPr kumimoji="0" lang="de-DE" altLang="de-DE" sz="1400" b="0" i="1" u="none" strike="noStrike" cap="none" normalizeH="0" baseline="0" dirty="0">
                <a:ln>
                  <a:noFill/>
                </a:ln>
                <a:solidFill>
                  <a:srgbClr val="002F5D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Bildung </a:t>
            </a:r>
            <a:r>
              <a:rPr kumimoji="0" lang="de-DE" altLang="de-DE" sz="1400" b="0" i="1" u="none" strike="noStrike" cap="none" normalizeH="0" baseline="0" dirty="0">
                <a:ln>
                  <a:noFill/>
                </a:ln>
                <a:solidFill>
                  <a:srgbClr val="002F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de-DE" altLang="de-DE" sz="1400" b="0" i="1" u="none" strike="noStrike" cap="none" normalizeH="0" baseline="0" dirty="0">
                <a:ln>
                  <a:noFill/>
                </a:ln>
                <a:solidFill>
                  <a:srgbClr val="002F5D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Kultur </a:t>
            </a:r>
            <a:r>
              <a:rPr kumimoji="0" lang="de-DE" altLang="de-DE" sz="1400" b="0" i="1" u="none" strike="noStrike" cap="none" normalizeH="0" baseline="0" dirty="0">
                <a:ln>
                  <a:noFill/>
                </a:ln>
                <a:solidFill>
                  <a:srgbClr val="002F5D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kumimoji="0" lang="de-DE" altLang="de-DE" sz="1400" b="0" i="1" u="none" strike="noStrike" cap="none" normalizeH="0" baseline="0" dirty="0">
                <a:ln>
                  <a:noFill/>
                </a:ln>
                <a:solidFill>
                  <a:srgbClr val="002F5D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Anthropologie</a:t>
            </a:r>
            <a:r>
              <a:rPr kumimoji="0" lang="de-DE" altLang="de-DE" sz="1400" b="0" i="0" u="none" strike="noStrike" cap="none" normalizeH="0" baseline="0" dirty="0">
                <a:ln>
                  <a:noFill/>
                </a:ln>
                <a:solidFill>
                  <a:srgbClr val="002F5D"/>
                </a:solidFill>
                <a:effectLst/>
                <a:latin typeface="Roboto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Textfeld 22"/>
          <p:cNvSpPr txBox="1"/>
          <p:nvPr/>
        </p:nvSpPr>
        <p:spPr>
          <a:xfrm>
            <a:off x="2496370" y="1422000"/>
            <a:ext cx="660204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Sem.</a:t>
            </a:r>
          </a:p>
        </p:txBody>
      </p:sp>
      <p:sp>
        <p:nvSpPr>
          <p:cNvPr id="25" name="Textfeld 22"/>
          <p:cNvSpPr txBox="1"/>
          <p:nvPr/>
        </p:nvSpPr>
        <p:spPr>
          <a:xfrm>
            <a:off x="2496370" y="3248028"/>
            <a:ext cx="660204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Sem.</a:t>
            </a:r>
          </a:p>
        </p:txBody>
      </p:sp>
    </p:spTree>
    <p:extLst>
      <p:ext uri="{BB962C8B-B14F-4D97-AF65-F5344CB8AC3E}">
        <p14:creationId xmlns:p14="http://schemas.microsoft.com/office/powerpoint/2010/main" val="2986155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Gerade Verbindung 8"/>
          <p:cNvCxnSpPr/>
          <p:nvPr/>
        </p:nvCxnSpPr>
        <p:spPr>
          <a:xfrm>
            <a:off x="2513878" y="223307"/>
            <a:ext cx="44276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513878" y="441361"/>
            <a:ext cx="6397481" cy="3075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Musterstudienplan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" t="295" r="15915" b="36260"/>
          <a:stretch/>
        </p:blipFill>
        <p:spPr>
          <a:xfrm>
            <a:off x="0" y="0"/>
            <a:ext cx="2283109" cy="296487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7" t="990" r="-46" b="6271"/>
          <a:stretch/>
        </p:blipFill>
        <p:spPr>
          <a:xfrm>
            <a:off x="0" y="2936534"/>
            <a:ext cx="2278957" cy="1557251"/>
          </a:xfrm>
          <a:prstGeom prst="rect">
            <a:avLst/>
          </a:prstGeom>
        </p:spPr>
      </p:pic>
      <p:sp>
        <p:nvSpPr>
          <p:cNvPr id="21" name="Textfeld 16"/>
          <p:cNvSpPr txBox="1"/>
          <p:nvPr/>
        </p:nvSpPr>
        <p:spPr>
          <a:xfrm>
            <a:off x="4126641" y="2124434"/>
            <a:ext cx="506412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22" name="Textfeld 17"/>
          <p:cNvSpPr txBox="1"/>
          <p:nvPr/>
        </p:nvSpPr>
        <p:spPr>
          <a:xfrm>
            <a:off x="5667563" y="2056172"/>
            <a:ext cx="506413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23" name="Textfeld 18"/>
          <p:cNvSpPr txBox="1"/>
          <p:nvPr/>
        </p:nvSpPr>
        <p:spPr>
          <a:xfrm>
            <a:off x="7653337" y="1885516"/>
            <a:ext cx="508000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24" name="AutoForm 2"/>
          <p:cNvSpPr>
            <a:spLocks noChangeArrowheads="1"/>
          </p:cNvSpPr>
          <p:nvPr/>
        </p:nvSpPr>
        <p:spPr bwMode="auto">
          <a:xfrm rot="5400000">
            <a:off x="3395345" y="914082"/>
            <a:ext cx="1781810" cy="1533525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BKA 5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Globale Bildung 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 dirty="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AutoForm 2"/>
          <p:cNvSpPr>
            <a:spLocks noChangeArrowheads="1"/>
          </p:cNvSpPr>
          <p:nvPr/>
        </p:nvSpPr>
        <p:spPr bwMode="auto">
          <a:xfrm rot="5400000">
            <a:off x="7016433" y="935745"/>
            <a:ext cx="1781809" cy="1533525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Wahlpflichtmodul*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 dirty="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AutoForm 2"/>
          <p:cNvSpPr>
            <a:spLocks noChangeArrowheads="1"/>
          </p:cNvSpPr>
          <p:nvPr/>
        </p:nvSpPr>
        <p:spPr bwMode="auto">
          <a:xfrm rot="5400000">
            <a:off x="5251686" y="912479"/>
            <a:ext cx="1781810" cy="1533525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Wahlpflichtmodul*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 dirty="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feld 2"/>
          <p:cNvSpPr txBox="1"/>
          <p:nvPr/>
        </p:nvSpPr>
        <p:spPr>
          <a:xfrm>
            <a:off x="5942947" y="1956403"/>
            <a:ext cx="508000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28" name="Textfeld 2"/>
          <p:cNvSpPr txBox="1"/>
          <p:nvPr/>
        </p:nvSpPr>
        <p:spPr>
          <a:xfrm>
            <a:off x="4078047" y="1945551"/>
            <a:ext cx="508000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29" name="Textfeld 2"/>
          <p:cNvSpPr txBox="1"/>
          <p:nvPr/>
        </p:nvSpPr>
        <p:spPr>
          <a:xfrm>
            <a:off x="7653337" y="1975495"/>
            <a:ext cx="508000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LP</a:t>
            </a:r>
          </a:p>
        </p:txBody>
      </p:sp>
      <p:sp>
        <p:nvSpPr>
          <p:cNvPr id="30" name="AutoForm 2"/>
          <p:cNvSpPr>
            <a:spLocks noChangeArrowheads="1"/>
          </p:cNvSpPr>
          <p:nvPr/>
        </p:nvSpPr>
        <p:spPr bwMode="auto">
          <a:xfrm rot="5400000">
            <a:off x="5531467" y="1927167"/>
            <a:ext cx="1330960" cy="2998470"/>
          </a:xfrm>
          <a:prstGeom prst="roundRect">
            <a:avLst>
              <a:gd name="adj" fmla="val 13032"/>
            </a:avLst>
          </a:prstGeom>
          <a:ln w="19050">
            <a:solidFill>
              <a:srgbClr val="378DB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200" b="1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BKA 10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Masterarbeit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400" i="1" dirty="0">
                <a:solidFill>
                  <a:srgbClr val="FFFFFF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de-DE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feld 22"/>
          <p:cNvSpPr txBox="1"/>
          <p:nvPr/>
        </p:nvSpPr>
        <p:spPr>
          <a:xfrm>
            <a:off x="5936616" y="3591067"/>
            <a:ext cx="565150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 LP</a:t>
            </a:r>
          </a:p>
        </p:txBody>
      </p:sp>
      <p:sp>
        <p:nvSpPr>
          <p:cNvPr id="32" name="Textfeld 22"/>
          <p:cNvSpPr txBox="1"/>
          <p:nvPr/>
        </p:nvSpPr>
        <p:spPr>
          <a:xfrm>
            <a:off x="2674072" y="1481888"/>
            <a:ext cx="660204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Sem.</a:t>
            </a:r>
          </a:p>
        </p:txBody>
      </p:sp>
      <p:sp>
        <p:nvSpPr>
          <p:cNvPr id="33" name="Textfeld 22"/>
          <p:cNvSpPr txBox="1"/>
          <p:nvPr/>
        </p:nvSpPr>
        <p:spPr>
          <a:xfrm>
            <a:off x="2710002" y="3318017"/>
            <a:ext cx="660204" cy="2730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de-DE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Sem.</a:t>
            </a:r>
          </a:p>
        </p:txBody>
      </p:sp>
    </p:spTree>
    <p:extLst>
      <p:ext uri="{BB962C8B-B14F-4D97-AF65-F5344CB8AC3E}">
        <p14:creationId xmlns:p14="http://schemas.microsoft.com/office/powerpoint/2010/main" val="2218300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" t="13645" r="504" b="13645"/>
          <a:stretch/>
        </p:blipFill>
        <p:spPr bwMode="auto">
          <a:xfrm>
            <a:off x="0" y="2726108"/>
            <a:ext cx="3066725" cy="17732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feld 12"/>
          <p:cNvSpPr txBox="1"/>
          <p:nvPr/>
        </p:nvSpPr>
        <p:spPr>
          <a:xfrm>
            <a:off x="3757837" y="507450"/>
            <a:ext cx="4572407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tabLst>
                <a:tab pos="1074738" algn="l"/>
              </a:tabLst>
            </a:pPr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Modulkatalog: BKA 3 Praxisbezüge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763691" y="906083"/>
            <a:ext cx="5257665" cy="34494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r>
              <a:rPr lang="de-DE" sz="1600" u="sng" dirty="0"/>
              <a:t>Lern- und Qualifikationsziele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Erste Kontakte zu Arbeitsfeldern im Bereich Bildungsarbeit/Bildungsmanagement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Kenntnisse einschlägig relevanter Arbeitsformen, Berichts- und Darstellungsformen.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r>
              <a:rPr lang="de-DE" sz="1600" u="sng" dirty="0"/>
              <a:t>Voraussetzung für die Zulassung zur Modulprüfung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Nachweis des Besuchs von Bildungsveranstaltungen und des</a:t>
            </a:r>
          </a:p>
          <a:p>
            <a:r>
              <a:rPr lang="de-DE" sz="1600" dirty="0"/>
              <a:t>      Praktikums in Form von Kurzberichten.</a:t>
            </a:r>
          </a:p>
          <a:p>
            <a:endParaRPr lang="de-DE" sz="1600" dirty="0"/>
          </a:p>
          <a:p>
            <a:r>
              <a:rPr lang="de-DE" sz="1600" u="sng" dirty="0"/>
              <a:t>Voraussetzung für die Vergabe von Leistungspunkten </a:t>
            </a:r>
            <a:r>
              <a:rPr lang="de-DE" sz="1600" dirty="0"/>
              <a:t>Praktikumsportfolio (100 Prozent) (bestanden / nicht bestanden)</a:t>
            </a:r>
          </a:p>
          <a:p>
            <a:endParaRPr lang="de-DE" sz="2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5" t="1485" r="3673" b="1009"/>
          <a:stretch/>
        </p:blipFill>
        <p:spPr bwMode="auto">
          <a:xfrm>
            <a:off x="0" y="-8546"/>
            <a:ext cx="3066725" cy="27390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Gerade Verbindung 6"/>
          <p:cNvCxnSpPr/>
          <p:nvPr/>
        </p:nvCxnSpPr>
        <p:spPr>
          <a:xfrm>
            <a:off x="0" y="2732591"/>
            <a:ext cx="367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3763691" y="342660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612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217237" y="420631"/>
            <a:ext cx="4572407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Praktikumsportfolio – zentrale Bestandteile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217237" y="847009"/>
            <a:ext cx="5749945" cy="284746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pPr marL="342900" lvl="0" indent="-342900" eaLnBrk="0" hangingPunct="0">
              <a:buAutoNum type="arabicPeriod"/>
            </a:pPr>
            <a:r>
              <a:rPr lang="de-DE" sz="1800" u="sng" dirty="0"/>
              <a:t>Verfassen eines Kurzberichtes über das Praktikum:</a:t>
            </a:r>
          </a:p>
          <a:p>
            <a:pPr lvl="0" eaLnBrk="0" hangingPunct="0"/>
            <a:endParaRPr lang="de-DE" sz="1800" b="1" i="1" dirty="0"/>
          </a:p>
          <a:p>
            <a:pPr lvl="0" eaLnBrk="0" hangingPunct="0"/>
            <a:r>
              <a:rPr lang="de-DE" sz="1800" b="1" i="1" dirty="0"/>
              <a:t>Einleitung</a:t>
            </a:r>
          </a:p>
          <a:p>
            <a:pPr marL="285750" marR="530860" lvl="0" indent="-285750" eaLnBrk="0" hangingPunc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800" b="1" spc="-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nstitutionsb</a:t>
            </a:r>
            <a:r>
              <a:rPr lang="de-DE" sz="1800" b="1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de-DE" sz="1800" b="1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DE" sz="1800" b="1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ibu</a:t>
            </a:r>
            <a:r>
              <a:rPr lang="de-DE" sz="1800" b="1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(z. </a:t>
            </a:r>
            <a:r>
              <a:rPr lang="de-DE" sz="18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 Or</a:t>
            </a:r>
            <a:r>
              <a:rPr lang="de-DE" sz="18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nisationsstruk</a:t>
            </a:r>
            <a:r>
              <a:rPr lang="de-DE" sz="18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8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de-DE" sz="18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lgrupp</a:t>
            </a:r>
            <a:r>
              <a:rPr lang="de-DE" sz="18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de-DE" sz="18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inanzierun</a:t>
            </a:r>
            <a:r>
              <a:rPr lang="de-DE" sz="18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p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rson</a:t>
            </a:r>
            <a:r>
              <a:rPr lang="de-DE" sz="18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lle</a:t>
            </a:r>
            <a:r>
              <a:rPr lang="de-DE" sz="18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sz="18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sz="18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8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) und</a:t>
            </a:r>
          </a:p>
          <a:p>
            <a:pPr marL="285750" marR="530860" lvl="0" indent="-285750" eaLnBrk="0" hangingPunc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sz="1800" b="1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de-DE" sz="1800" b="1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1800" b="1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itsbe</a:t>
            </a:r>
            <a:r>
              <a:rPr lang="de-DE" sz="1800" b="1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de-DE" sz="1800" b="1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DE" sz="1800" b="1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ibu</a:t>
            </a:r>
            <a:r>
              <a:rPr lang="de-DE" sz="1800" b="1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8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de-DE" sz="18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rst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llu</a:t>
            </a:r>
            <a:r>
              <a:rPr lang="de-DE" sz="18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8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de-DE" sz="18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de-DE" sz="18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8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itsbe</a:t>
            </a:r>
            <a:r>
              <a:rPr lang="de-DE" sz="18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ic</a:t>
            </a:r>
            <a:r>
              <a:rPr lang="de-DE" sz="18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im Üb</a:t>
            </a:r>
            <a:r>
              <a:rPr lang="de-DE" sz="18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rbli</a:t>
            </a:r>
            <a:r>
              <a:rPr lang="de-DE" sz="18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k)</a:t>
            </a:r>
          </a:p>
          <a:p>
            <a:pPr marL="285750" marR="530860" lvl="0" indent="-285750" eaLnBrk="0" hangingPunc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320040" algn="l"/>
              </a:tabLst>
            </a:pP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insgesamt ca. 2-3 Seiten</a:t>
            </a:r>
          </a:p>
          <a:p>
            <a:endParaRPr lang="de-DE" sz="1800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3217237" y="314285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T:\mav\Corporate Design\Originaldaten\CD_FSU\PowerPoint\PPP_Präsident\PPP_Präsident_neu\bilder\FPS_0033_ausschnitt_fries_bear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" t="3323" r="7913" b="3988"/>
          <a:stretch/>
        </p:blipFill>
        <p:spPr bwMode="auto">
          <a:xfrm>
            <a:off x="0" y="-1"/>
            <a:ext cx="2900270" cy="4476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360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217236" y="420631"/>
            <a:ext cx="4572407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Praktikumsportfolio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217236" y="845460"/>
            <a:ext cx="5749945" cy="34494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pPr lvl="0" eaLnBrk="0" hangingPunct="0"/>
            <a:r>
              <a:rPr lang="de-DE" sz="1800" u="sng" dirty="0"/>
              <a:t>1. Verfassen eines Kurzberichtes über das Praktikum:</a:t>
            </a:r>
            <a:endParaRPr lang="de-DE" sz="1800" dirty="0"/>
          </a:p>
          <a:p>
            <a:pPr lvl="0" algn="just">
              <a:lnSpc>
                <a:spcPct val="110000"/>
              </a:lnSpc>
            </a:pPr>
            <a:endParaRPr lang="de-DE" sz="1800" b="1" i="1" dirty="0">
              <a:effectLst/>
              <a:ea typeface="Arial Unicode MS"/>
              <a:cs typeface="Arial Unicode MS"/>
            </a:endParaRPr>
          </a:p>
          <a:p>
            <a:pPr lvl="0" algn="just">
              <a:lnSpc>
                <a:spcPct val="110000"/>
              </a:lnSpc>
            </a:pPr>
            <a:r>
              <a:rPr lang="de-DE" sz="1800" b="1" i="1" dirty="0">
                <a:effectLst/>
                <a:ea typeface="Arial Unicode MS"/>
                <a:cs typeface="Arial Unicode MS"/>
              </a:rPr>
              <a:t>Hauptteil - </a:t>
            </a:r>
            <a:r>
              <a:rPr lang="de-DE" sz="1800" b="1" dirty="0">
                <a:effectLst/>
                <a:ea typeface="Arial Unicode MS"/>
                <a:cs typeface="Arial Unicode MS"/>
              </a:rPr>
              <a:t>Analyse eines wahrgenommenen Sachverhalts unter erziehungswissenschaftlicher Perspektive </a:t>
            </a:r>
          </a:p>
          <a:p>
            <a:pPr lvl="0" algn="just">
              <a:lnSpc>
                <a:spcPct val="110000"/>
              </a:lnSpc>
            </a:pP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 diesem Abschnitt soll eine spezielle Fragestellung, ein spezielles Problem oder ein spezifisches Problemfeld, welches sich aus der Praktikumserfahrung ergeben hat, vertiefend bearbeitet werden. </a:t>
            </a:r>
            <a:r>
              <a:rPr lang="de-DE" sz="1800" dirty="0">
                <a:effectLst/>
                <a:ea typeface="Arial Unicode MS"/>
                <a:cs typeface="Arial Unicode MS"/>
              </a:rPr>
              <a:t>Bestimmend für die Auswahl der Sachverhalte sollten immer Ihre eigenen Erfahrungen im Praktikum sein. </a:t>
            </a:r>
            <a:endParaRPr lang="de-DE" sz="1800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3217237" y="314285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T:\mav\Corporate Design\Originaldaten\CD_FSU\PowerPoint\PPP_Präsident\PPP_Präsident_neu\bilder\FPS_0033_ausschnitt_fries_bear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" t="3323" r="7913" b="3988"/>
          <a:stretch/>
        </p:blipFill>
        <p:spPr bwMode="auto">
          <a:xfrm>
            <a:off x="0" y="-1"/>
            <a:ext cx="2900270" cy="447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2973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217237" y="420631"/>
            <a:ext cx="4572407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Praktikumsportfolio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217236" y="845460"/>
            <a:ext cx="5749945" cy="34494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pPr lvl="0" eaLnBrk="0" hangingPunct="0"/>
            <a:r>
              <a:rPr lang="de-DE" sz="1800" u="sng" dirty="0"/>
              <a:t>1. Verfassen eines Kurzberichtes über das Praktikum:</a:t>
            </a:r>
            <a:endParaRPr lang="de-DE" sz="1800" dirty="0"/>
          </a:p>
          <a:p>
            <a:pPr lvl="0" algn="just"/>
            <a:r>
              <a:rPr lang="de-DE" sz="1800" dirty="0">
                <a:effectLst/>
                <a:ea typeface="Arial Unicode MS"/>
                <a:cs typeface="Arial Unicode MS"/>
              </a:rPr>
              <a:t>Folgende Fragen können hilfreich sein, um Sachverhalte für eine Analyse zu generieren: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sz="1600" dirty="0">
                <a:effectLst/>
                <a:ea typeface="Arial Unicode MS"/>
                <a:cs typeface="Arial Unicode MS"/>
              </a:rPr>
              <a:t>Welche Beobachtungen, Begebenheiten nehmen Sie besonders intensiv wahr?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sz="1600" dirty="0">
                <a:effectLst/>
                <a:ea typeface="Arial Unicode MS"/>
                <a:cs typeface="Arial Unicode MS"/>
              </a:rPr>
              <a:t>Was beschäftigt Sie während Ihres Praktikums?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sz="1600" dirty="0">
                <a:effectLst/>
                <a:ea typeface="Arial Unicode MS"/>
                <a:cs typeface="Arial Unicode MS"/>
              </a:rPr>
              <a:t>Über welche Fragen denken Sie am meisten nach, was besprechen Sie mit </a:t>
            </a:r>
            <a:r>
              <a:rPr lang="de-DE" sz="1600" dirty="0" err="1">
                <a:effectLst/>
                <a:ea typeface="Arial Unicode MS"/>
                <a:cs typeface="Arial Unicode MS"/>
              </a:rPr>
              <a:t>Kommiliton</a:t>
            </a:r>
            <a:r>
              <a:rPr lang="de-DE" sz="1600" dirty="0">
                <a:effectLst/>
                <a:ea typeface="Arial Unicode MS"/>
                <a:cs typeface="Arial Unicode MS"/>
              </a:rPr>
              <a:t>/innen, wozu befragen Sie Ihre Praxisbetreuer?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sz="1600" dirty="0">
                <a:effectLst/>
                <a:ea typeface="Arial Unicode MS"/>
                <a:cs typeface="Arial Unicode MS"/>
              </a:rPr>
              <a:t>Beschreiben Sie einen Sachverhalt und analysieren Sie diesen unter erziehungswissenschaftlicher Perspektive! 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Sie nutzen dazu einschlägige Fachliteratur. Zu denken ist auch an bisherige Studieninhalte zu denen Sie eine Verknüpfung herstellen können.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de-DE" sz="1600" dirty="0">
                <a:effectLst/>
                <a:ea typeface="Arial Unicode MS"/>
                <a:cs typeface="Arial Unicode MS"/>
              </a:rPr>
              <a:t>ca. 5-7 Seiten</a:t>
            </a:r>
            <a:endParaRPr lang="de-DE" sz="16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1800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3217237" y="314285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T:\mav\Corporate Design\Originaldaten\CD_FSU\PowerPoint\PPP_Präsident\PPP_Präsident_neu\bilder\FPS_0033_ausschnitt_fries_bear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" t="3323" r="7913" b="3988"/>
          <a:stretch/>
        </p:blipFill>
        <p:spPr bwMode="auto">
          <a:xfrm>
            <a:off x="0" y="-1"/>
            <a:ext cx="2900270" cy="4476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5475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68313" y="502996"/>
            <a:ext cx="5741988" cy="286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  <a:tabLst>
                <a:tab pos="1074738" algn="l"/>
              </a:tabLst>
            </a:pPr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Studienordnung</a:t>
            </a:r>
          </a:p>
        </p:txBody>
      </p:sp>
      <p:cxnSp>
        <p:nvCxnSpPr>
          <p:cNvPr id="3" name="Gerade Verbindung 24"/>
          <p:cNvCxnSpPr/>
          <p:nvPr/>
        </p:nvCxnSpPr>
        <p:spPr>
          <a:xfrm>
            <a:off x="468313" y="354016"/>
            <a:ext cx="36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1" t="1162" r="8644" b="933"/>
          <a:stretch/>
        </p:blipFill>
        <p:spPr bwMode="auto">
          <a:xfrm>
            <a:off x="6400800" y="0"/>
            <a:ext cx="2805321" cy="45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platzhalt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Name des Referenten, Funktion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8313" y="1273087"/>
            <a:ext cx="5198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§ 9 Praxismodul</a:t>
            </a:r>
          </a:p>
          <a:p>
            <a:endParaRPr lang="de-DE" dirty="0"/>
          </a:p>
          <a:p>
            <a:r>
              <a:rPr lang="de-DE" dirty="0"/>
              <a:t>Ein Praxismodul wird in Form eines Portfolios dokumentiert</a:t>
            </a:r>
          </a:p>
          <a:p>
            <a:endParaRPr lang="de-DE" dirty="0"/>
          </a:p>
          <a:p>
            <a:r>
              <a:rPr lang="de-DE" b="1" dirty="0"/>
              <a:t>§ 7 (2) Prüfungsformen und Bewertungen</a:t>
            </a:r>
          </a:p>
          <a:p>
            <a:endParaRPr lang="de-DE" dirty="0"/>
          </a:p>
          <a:p>
            <a:r>
              <a:rPr lang="de-DE" dirty="0"/>
              <a:t>Das Praxismodul, welches Teil des Studiums ist, wird mit „bestanden“ oder „nicht bestanden“ bewertet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4474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217237" y="420631"/>
            <a:ext cx="4572407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Praktikumsportfolio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217236" y="845460"/>
            <a:ext cx="5749945" cy="34494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pPr lvl="0" eaLnBrk="0" hangingPunct="0"/>
            <a:r>
              <a:rPr lang="de-DE" sz="1800" u="sng" dirty="0"/>
              <a:t>1. Verfassen eines Kurzberichtes über das Praktikum:</a:t>
            </a:r>
            <a:endParaRPr lang="de-DE" sz="1800" dirty="0"/>
          </a:p>
          <a:p>
            <a:pPr marR="107315" lvl="0" algn="just" eaLnBrk="0" hangingPunct="0">
              <a:tabLst>
                <a:tab pos="320040" algn="l"/>
              </a:tabLst>
            </a:pPr>
            <a:r>
              <a:rPr lang="de-DE" sz="1800" b="1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Abschluss - 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800" b="1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fl</a:t>
            </a:r>
            <a:r>
              <a:rPr lang="de-DE" sz="1800" b="1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800" b="1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ion</a:t>
            </a:r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über</a:t>
            </a:r>
            <a:r>
              <a:rPr lang="de-DE" sz="1800" b="1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de-DE" sz="1800" b="1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 Pr</a:t>
            </a:r>
            <a:r>
              <a:rPr lang="de-DE" sz="1800" b="1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800" b="1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ktikum im Hinblick auf:</a:t>
            </a:r>
          </a:p>
          <a:p>
            <a:pPr marL="285750" marR="107315" lvl="0" indent="-285750" algn="just" eaLnBrk="0" hangingPunct="0"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persönliche Lernerfahrungen, </a:t>
            </a:r>
          </a:p>
          <a:p>
            <a:pPr marL="285750" marR="107315" lvl="0" indent="-285750" algn="just" eaLnBrk="0" hangingPunct="0"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Einsc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ung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igen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 (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ac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hli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de-DE" sz="16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r) Komp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tenz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b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w. 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fizit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285750" marR="107315" lvl="0" indent="-285750" algn="just" eaLnBrk="0" hangingPunct="0"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die 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rt d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 Pr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ktikums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nlei</a:t>
            </a:r>
            <a:r>
              <a:rPr lang="de-DE" sz="1600" spc="2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</a:t>
            </a:r>
            <a:r>
              <a:rPr lang="de-DE" sz="16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285750" marR="107315" lvl="0" indent="-285750" algn="just" eaLnBrk="0" hangingPunct="0"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sz="16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mit dem Te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m, </a:t>
            </a:r>
          </a:p>
          <a:p>
            <a:pPr marL="285750" marR="107315" lvl="0" indent="-285750" algn="just" eaLnBrk="0" hangingPunct="0"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 </a:t>
            </a:r>
            <a:r>
              <a:rPr lang="de-DE" sz="16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</a:t>
            </a:r>
            <a:r>
              <a:rPr lang="de-DE" sz="16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mit der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lität,</a:t>
            </a:r>
          </a:p>
          <a:p>
            <a:pPr marL="285750" marR="107315" lvl="0" indent="-285750" algn="just" eaLnBrk="0" hangingPunct="0"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itische Einsch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ä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ung</a:t>
            </a:r>
            <a:r>
              <a:rPr lang="de-DE" sz="16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rf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Pr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 sowie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285750" marR="107315" lvl="0" indent="-285750" algn="just" eaLnBrk="0" hangingPunct="0"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fl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on, P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rsp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ktiv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und K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nseq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 für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Studium, das w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ktis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de-DE" sz="16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6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ment und/ oder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die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rsönliche 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de-DE" sz="1600" spc="-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spc="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fsvo</a:t>
            </a:r>
            <a:r>
              <a:rPr lang="de-DE" sz="1600" spc="-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stellu</a:t>
            </a:r>
            <a:r>
              <a:rPr lang="de-DE" sz="1600" spc="1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de-DE" sz="1600" spc="-15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285750" marR="107315" lvl="0" indent="-285750" algn="just" eaLnBrk="0" hangingPunct="0">
              <a:buFont typeface="Arial" panose="020B0604020202020204" pitchFamily="34" charset="0"/>
              <a:buChar char="•"/>
              <a:tabLst>
                <a:tab pos="320040" algn="l"/>
              </a:tabLst>
            </a:pPr>
            <a:r>
              <a:rPr lang="de-DE" sz="16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auf institutionelle und organisatorische Rahmenbedingungen, sowie das Handlungsfeld selbst. (ca. 1-2 Seiten)</a:t>
            </a:r>
          </a:p>
          <a:p>
            <a:pPr algn="just"/>
            <a:r>
              <a:rPr lang="de-DE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 algn="just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endParaRPr lang="de-DE" sz="1800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3217237" y="314285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T:\mav\Corporate Design\Originaldaten\CD_FSU\PowerPoint\PPP_Präsident\PPP_Präsident_neu\bilder\FPS_0033_ausschnitt_fries_bear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" t="3323" r="7913" b="3988"/>
          <a:stretch/>
        </p:blipFill>
        <p:spPr bwMode="auto">
          <a:xfrm>
            <a:off x="0" y="-1"/>
            <a:ext cx="2900270" cy="447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695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9" t="47894" r="20527" b="466"/>
          <a:stretch/>
        </p:blipFill>
        <p:spPr>
          <a:xfrm>
            <a:off x="1479" y="3013889"/>
            <a:ext cx="2730500" cy="148660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3211083" y="445222"/>
            <a:ext cx="5478891" cy="3896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Praktikumsportfolio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3211715" y="834856"/>
            <a:ext cx="5877345" cy="32514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u="sng" dirty="0"/>
              <a:t>2. Verfassen eines Kurzberichtes zu Tagungen oder anderen Bildungsveranstaltungen</a:t>
            </a:r>
            <a:r>
              <a:rPr lang="de-DE" dirty="0"/>
              <a:t> </a:t>
            </a:r>
          </a:p>
          <a:p>
            <a:pPr marL="285750" lvl="0" indent="-285750" eaLnBrk="0" hangingPunct="0">
              <a:buFont typeface="Arial" panose="020B0604020202020204" pitchFamily="34" charset="0"/>
              <a:buChar char="•"/>
            </a:pPr>
            <a:r>
              <a:rPr lang="de-DE" dirty="0"/>
              <a:t>Beschreibung der Veranstaltung (ca. 1 Seite):</a:t>
            </a:r>
          </a:p>
          <a:p>
            <a:pPr marL="285750" lvl="0" indent="-285750" eaLnBrk="0" hangingPunct="0">
              <a:buFont typeface="Arial" panose="020B0604020202020204" pitchFamily="34" charset="0"/>
              <a:buChar char="•"/>
            </a:pPr>
            <a:r>
              <a:rPr lang="de-DE" dirty="0"/>
              <a:t>Form der Bildungsveranstaltung (Tagung, Vortragsreihe, Seminar)</a:t>
            </a:r>
          </a:p>
          <a:p>
            <a:pPr marL="285750" lvl="0" indent="-285750" eaLnBrk="0" hangingPunct="0">
              <a:buFont typeface="Arial" panose="020B0604020202020204" pitchFamily="34" charset="0"/>
              <a:buChar char="•"/>
            </a:pPr>
            <a:r>
              <a:rPr lang="de-DE" dirty="0"/>
              <a:t>Zeit</a:t>
            </a:r>
          </a:p>
          <a:p>
            <a:pPr marL="285750" lvl="0" indent="-285750" eaLnBrk="0" hangingPunct="0">
              <a:buFont typeface="Arial" panose="020B0604020202020204" pitchFamily="34" charset="0"/>
              <a:buChar char="•"/>
            </a:pPr>
            <a:r>
              <a:rPr lang="de-DE" dirty="0"/>
              <a:t>Ort</a:t>
            </a:r>
          </a:p>
          <a:p>
            <a:pPr marL="285750" lvl="0" indent="-285750" eaLnBrk="0" hangingPunct="0">
              <a:buFont typeface="Arial" panose="020B0604020202020204" pitchFamily="34" charset="0"/>
              <a:buChar char="•"/>
            </a:pPr>
            <a:r>
              <a:rPr lang="de-DE" dirty="0"/>
              <a:t>Inhalt</a:t>
            </a:r>
          </a:p>
          <a:p>
            <a:pPr marL="285750" lvl="0" indent="-285750" eaLnBrk="0" hangingPunct="0">
              <a:buFont typeface="Arial" panose="020B0604020202020204" pitchFamily="34" charset="0"/>
              <a:buChar char="•"/>
            </a:pPr>
            <a:r>
              <a:rPr lang="de-DE" b="1" dirty="0"/>
              <a:t>Aufnahme eines inhaltlichen Aspekts und kurze Reflexion darüber</a:t>
            </a:r>
            <a:endParaRPr lang="de-DE" b="1" u="sng" dirty="0"/>
          </a:p>
          <a:p>
            <a:pPr eaLnBrk="0" hangingPunct="0"/>
            <a:r>
              <a:rPr lang="de-DE" dirty="0"/>
              <a:t> </a:t>
            </a:r>
            <a:endParaRPr lang="de-DE" b="1" u="sng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4"/>
          <a:srcRect l="1004" t="13548" r="1204" b="4273"/>
          <a:stretch/>
        </p:blipFill>
        <p:spPr bwMode="auto">
          <a:xfrm>
            <a:off x="0" y="1527039"/>
            <a:ext cx="2731979" cy="1497228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" t="1154" r="406" b="17664"/>
          <a:stretch/>
        </p:blipFill>
        <p:spPr>
          <a:xfrm>
            <a:off x="-16042" y="-16042"/>
            <a:ext cx="2748021" cy="1536392"/>
          </a:xfrm>
          <a:prstGeom prst="rect">
            <a:avLst/>
          </a:prstGeom>
        </p:spPr>
      </p:pic>
      <p:cxnSp>
        <p:nvCxnSpPr>
          <p:cNvPr id="23" name="Gerade Verbindung 6"/>
          <p:cNvCxnSpPr/>
          <p:nvPr/>
        </p:nvCxnSpPr>
        <p:spPr>
          <a:xfrm>
            <a:off x="-32084" y="1517482"/>
            <a:ext cx="283143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/>
        </p:nvCxnSpPr>
        <p:spPr>
          <a:xfrm>
            <a:off x="3211715" y="352768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6"/>
          <p:cNvCxnSpPr/>
          <p:nvPr/>
        </p:nvCxnSpPr>
        <p:spPr>
          <a:xfrm>
            <a:off x="-13774" y="3013889"/>
            <a:ext cx="281312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99462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217237" y="420631"/>
            <a:ext cx="5027111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Praktikumsportfolio – allgemeine Gliederung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217237" y="980769"/>
            <a:ext cx="5749945" cy="306029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r>
              <a:rPr lang="de-DE" sz="1800" dirty="0"/>
              <a:t>Titelblatt (übliches Layout, bitte eigene Matrikelnummer und E-Mail-Adresse nicht vergessen)</a:t>
            </a:r>
          </a:p>
          <a:p>
            <a:r>
              <a:rPr lang="de-DE" sz="1800" dirty="0"/>
              <a:t>Inhaltsverzeichnis</a:t>
            </a:r>
          </a:p>
          <a:p>
            <a:r>
              <a:rPr lang="de-DE" sz="1800" b="1" dirty="0"/>
              <a:t>Stundenübersicht</a:t>
            </a:r>
          </a:p>
          <a:p>
            <a:r>
              <a:rPr lang="de-DE" sz="1800" dirty="0"/>
              <a:t>Kurzbericht zum Praktikum</a:t>
            </a:r>
          </a:p>
          <a:p>
            <a:r>
              <a:rPr lang="de-DE" sz="1800" dirty="0"/>
              <a:t>Kurzberichte zu Bildungsveranstaltungen bzw. thematisch einschlägigen Ereignissen</a:t>
            </a:r>
          </a:p>
          <a:p>
            <a:pPr algn="just">
              <a:tabLst>
                <a:tab pos="457200" algn="l"/>
              </a:tabLst>
            </a:pPr>
            <a:r>
              <a:rPr lang="de-DE" sz="1800" dirty="0"/>
              <a:t>Anhang: 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de-DE" sz="1800" dirty="0">
                <a:effectLst/>
                <a:latin typeface="Roboto Condensed" panose="020000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Bestätigung über das Praktikum </a:t>
            </a:r>
            <a:endParaRPr lang="de-DE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de-DE" sz="1800" dirty="0">
                <a:effectLst/>
                <a:latin typeface="Roboto Condensed" panose="020000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Bestätigung über die Teilnahme an </a:t>
            </a:r>
            <a:r>
              <a:rPr lang="de-DE" sz="1800" dirty="0">
                <a:latin typeface="Roboto Condensed" panose="020000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Bildungsveranstaltungen</a:t>
            </a:r>
            <a:r>
              <a:rPr lang="de-DE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</a:p>
          <a:p>
            <a:endParaRPr lang="de-DE" sz="1800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3217237" y="314285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T:\mav\Corporate Design\Originaldaten\CD_FSU\PowerPoint\PPP_Präsident\PPP_Präsident_neu\bilder\FPS_0033_ausschnitt_fries_bear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" t="3323" r="7913" b="3988"/>
          <a:stretch/>
        </p:blipFill>
        <p:spPr bwMode="auto">
          <a:xfrm>
            <a:off x="0" y="-1"/>
            <a:ext cx="2900270" cy="447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58527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217237" y="420631"/>
            <a:ext cx="5027111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Praktikumsportfolio – Beispiel Stundenübersicht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217237" y="980769"/>
            <a:ext cx="5749945" cy="306029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endParaRPr lang="de-DE" sz="1800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3217237" y="314285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T:\mav\Corporate Design\Originaldaten\CD_FSU\PowerPoint\PPP_Präsident\PPP_Präsident_neu\bilder\FPS_0033_ausschnitt_fries_bear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" t="3323" r="7913" b="3988"/>
          <a:stretch/>
        </p:blipFill>
        <p:spPr bwMode="auto">
          <a:xfrm>
            <a:off x="0" y="-1"/>
            <a:ext cx="2900270" cy="4476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elle 2">
            <a:extLst>
              <a:ext uri="{FF2B5EF4-FFF2-40B4-BE49-F238E27FC236}">
                <a16:creationId xmlns:a16="http://schemas.microsoft.com/office/drawing/2014/main" id="{21D31C5D-6356-4AF6-A8D6-8F41018B1A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338787"/>
              </p:ext>
            </p:extLst>
          </p:nvPr>
        </p:nvGraphicFramePr>
        <p:xfrm>
          <a:off x="2999580" y="749837"/>
          <a:ext cx="6096000" cy="11598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86810538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28394641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894975707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020265708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03254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Form der Veranstaltung 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Titel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Zeitstunden 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Abgerechnete Stunden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17985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Sommerschule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Public History, Contested Pasts and Politics of Mourning –</a:t>
                      </a: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Summer school of the Jean Monnet Network for Applied European Contemporary History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22.06 – 26.06.2019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24,5h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+6,5h *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80h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51521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Konferenz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Globales lehren, Postkoloniales lehren/Teaching Global, Teaching Postcolonial - Perspektiven für Schule im Horizont der Gegenwart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01.07. – 02.07.2019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50331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Lesung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Haymatlos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17.05.2019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12932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Kolloquium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Perestrojka als Exportidee.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Von der Staatsebene in den Alltag am Beispiel UdSSR-DDR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08.05.2019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9199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Kolloquium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Die Überlebenden und die Historiker.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Zum Verhältnis von Zeitzeugenschaft und Holocaustforschung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05.06.2019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66684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Kolloquium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Braunkohleausstieg im Lausitzer Revier – Sichtweisen von Beschäftigten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30.04.2019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062799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Filmgespräch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Stilles Land + Gespräch mit Andreas Dresen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13.06.2019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3028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Workshop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Eigen-Eigensinn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20.06.2019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8312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Podiumsgespräch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Eine Mutter ist eine Mutter ist eine Mutter?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28.05.2019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2,5h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7,5h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3395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0817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Praktikum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Dokumentationszentrum Alltagskultur der DDR, Eisenhüttenstadt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02.03.2020- 27.03.2020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1524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Insgesamt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de-DE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285,5 </a:t>
                      </a:r>
                      <a:endParaRPr lang="de-DE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43923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81997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811161" y="190204"/>
            <a:ext cx="5847736" cy="31123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Praktikumsportfolio – Beispiel Stundenübersicht</a:t>
            </a:r>
          </a:p>
          <a:p>
            <a:endParaRPr lang="de-DE" sz="2000" b="1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639159" y="749836"/>
            <a:ext cx="5749945" cy="34494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pPr marL="342900" lvl="0" indent="-342900" algn="just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endParaRPr lang="de-DE" sz="1800" dirty="0"/>
          </a:p>
        </p:txBody>
      </p:sp>
      <p:cxnSp>
        <p:nvCxnSpPr>
          <p:cNvPr id="7" name="Gerade Verbindung 6"/>
          <p:cNvCxnSpPr/>
          <p:nvPr/>
        </p:nvCxnSpPr>
        <p:spPr>
          <a:xfrm>
            <a:off x="0" y="2732591"/>
            <a:ext cx="367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811161" y="93059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elle 1">
            <a:extLst>
              <a:ext uri="{FF2B5EF4-FFF2-40B4-BE49-F238E27FC236}">
                <a16:creationId xmlns:a16="http://schemas.microsoft.com/office/drawing/2014/main" id="{F72FF05C-45E7-46DA-B2DB-1EE3B8F745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607080"/>
              </p:ext>
            </p:extLst>
          </p:nvPr>
        </p:nvGraphicFramePr>
        <p:xfrm>
          <a:off x="811161" y="519684"/>
          <a:ext cx="8001000" cy="3922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8936">
                  <a:extLst>
                    <a:ext uri="{9D8B030D-6E8A-4147-A177-3AD203B41FA5}">
                      <a16:colId xmlns:a16="http://schemas.microsoft.com/office/drawing/2014/main" val="2121656350"/>
                    </a:ext>
                  </a:extLst>
                </a:gridCol>
                <a:gridCol w="3362890">
                  <a:extLst>
                    <a:ext uri="{9D8B030D-6E8A-4147-A177-3AD203B41FA5}">
                      <a16:colId xmlns:a16="http://schemas.microsoft.com/office/drawing/2014/main" val="1792114610"/>
                    </a:ext>
                  </a:extLst>
                </a:gridCol>
                <a:gridCol w="1275736">
                  <a:extLst>
                    <a:ext uri="{9D8B030D-6E8A-4147-A177-3AD203B41FA5}">
                      <a16:colId xmlns:a16="http://schemas.microsoft.com/office/drawing/2014/main" val="785487785"/>
                    </a:ext>
                  </a:extLst>
                </a:gridCol>
                <a:gridCol w="936522">
                  <a:extLst>
                    <a:ext uri="{9D8B030D-6E8A-4147-A177-3AD203B41FA5}">
                      <a16:colId xmlns:a16="http://schemas.microsoft.com/office/drawing/2014/main" val="1384974095"/>
                    </a:ext>
                  </a:extLst>
                </a:gridCol>
                <a:gridCol w="766916">
                  <a:extLst>
                    <a:ext uri="{9D8B030D-6E8A-4147-A177-3AD203B41FA5}">
                      <a16:colId xmlns:a16="http://schemas.microsoft.com/office/drawing/2014/main" val="1000634400"/>
                    </a:ext>
                  </a:extLst>
                </a:gridCol>
              </a:tblGrid>
              <a:tr h="148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Form der Veranstaltung 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 dirty="0">
                          <a:effectLst/>
                        </a:rPr>
                        <a:t>Titel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Datum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Zeitstunden 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Abgerechnete Stunden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2096233654"/>
                  </a:ext>
                </a:extLst>
              </a:tr>
              <a:tr h="2491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Sommerschule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Public History, Contested Pasts and Politics of Mourning –Summer school of the Jean Monnet Network for Applied European Contemporary History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22.06 – 26.06.2019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24,5h</a:t>
                      </a:r>
                      <a:endParaRPr lang="de-DE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+6,5h *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80h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429419905"/>
                  </a:ext>
                </a:extLst>
              </a:tr>
              <a:tr h="2491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Konferenz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Globales lehren, Postkoloniales lehren/Teaching Global, Teaching Postcolonial - Perspektiven für Schule im Horizont der Gegenwart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01.07. – 02.07.2019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10h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30h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892812568"/>
                  </a:ext>
                </a:extLst>
              </a:tr>
              <a:tr h="47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Lesung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Haymatlos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17.05.2019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2h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6h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3353248463"/>
                  </a:ext>
                </a:extLst>
              </a:tr>
              <a:tr h="1815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Kolloquium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Perestrojka als Exportidee.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Von der Staatsebene in den Alltag am Beispiel UdSSR-DDR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08.05.2019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2h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6h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2928161189"/>
                  </a:ext>
                </a:extLst>
              </a:tr>
              <a:tr h="282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Kolloquium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Die Überlebenden und die Historiker.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Zum Verhältnis von Zeitzeugenschaft und Holocaustforschung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05.06.2019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2h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6h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2633554010"/>
                  </a:ext>
                </a:extLst>
              </a:tr>
              <a:tr h="148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Kolloquium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Braunkohleausstieg im Lausitzer Revier – Sichtweisen von Beschäftigten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30.04.2019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3h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9h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529206107"/>
                  </a:ext>
                </a:extLst>
              </a:tr>
              <a:tr h="97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Filmgespräch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Stilles Land + Gespräch mit Andreas Dresen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13.06.2019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3h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9h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1797209426"/>
                  </a:ext>
                </a:extLst>
              </a:tr>
              <a:tr h="47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Workshop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Eigen-Eigensinn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20.06.2019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4h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12h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2281975256"/>
                  </a:ext>
                </a:extLst>
              </a:tr>
              <a:tr h="97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Podiumsgespräch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Eine Mutter ist eine Mutter ist eine Mutter?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28.05.2019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2,5h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7,5h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1130596553"/>
                  </a:ext>
                </a:extLst>
              </a:tr>
              <a:tr h="47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1084713103"/>
                  </a:ext>
                </a:extLst>
              </a:tr>
              <a:tr h="1483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Praktikum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Dokumentationszentrum Alltagskultur der DDR, Eisenhüttenstadt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02.03.2020- 27.03.2020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120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120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3620892319"/>
                  </a:ext>
                </a:extLst>
              </a:tr>
              <a:tr h="131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Insgesamt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>
                          <a:effectLst/>
                        </a:rPr>
                        <a:t> </a:t>
                      </a:r>
                      <a:endParaRPr lang="de-DE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000" dirty="0">
                          <a:effectLst/>
                        </a:rPr>
                        <a:t>285,5 </a:t>
                      </a:r>
                      <a:endParaRPr lang="de-DE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7937" marR="17937" marT="0" marB="0"/>
                </a:tc>
                <a:extLst>
                  <a:ext uri="{0D108BD9-81ED-4DB2-BD59-A6C34878D82A}">
                    <a16:rowId xmlns:a16="http://schemas.microsoft.com/office/drawing/2014/main" val="7610815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7862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3217237" y="420631"/>
            <a:ext cx="4572407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effectLst/>
                <a:latin typeface="Roboto Condensed" panose="020000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Formulare zum Praxismodul BKA 3</a:t>
            </a:r>
            <a:endParaRPr lang="de-DE" sz="2000" b="1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endParaRPr lang="de-DE" sz="2000" b="1" dirty="0">
              <a:solidFill>
                <a:srgbClr val="002F5D"/>
              </a:solidFill>
              <a:ea typeface="Roboto Condensed" panose="02000000000000000000" pitchFamily="2" charset="0"/>
              <a:cs typeface="Roboto Condensed" panose="02000000000000000000" pitchFamily="2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17236" y="845460"/>
            <a:ext cx="5749945" cy="34494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pPr marL="285750" indent="-28575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de-DE" sz="1800" dirty="0">
                <a:effectLst/>
                <a:latin typeface="Roboto Condensed" panose="020000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Bestätigung über das Praktikum </a:t>
            </a:r>
            <a:endParaRPr lang="de-DE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de-DE" sz="1800" dirty="0">
                <a:effectLst/>
                <a:latin typeface="Roboto Condensed" panose="020000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Bestätigung über die Teilnahme an </a:t>
            </a:r>
            <a:r>
              <a:rPr lang="de-DE" sz="1800" dirty="0">
                <a:latin typeface="Roboto Condensed" panose="020000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Bildungsveranstaltungen</a:t>
            </a:r>
            <a:r>
              <a:rPr lang="de-DE" sz="1800" dirty="0">
                <a:effectLst/>
                <a:latin typeface="Cambria" panose="02040503050406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de-DE" sz="1800" dirty="0">
                <a:effectLst/>
                <a:latin typeface="Roboto Condensed" panose="02000000000000000000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Vorlage Praktikumsvertrag (kann, muss nicht genutzt werden)</a:t>
            </a:r>
            <a:endParaRPr lang="de-DE" sz="1800" dirty="0">
              <a:effectLst/>
              <a:latin typeface="Cambria" panose="02040503050406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0000"/>
              </a:lnSpc>
              <a:spcAft>
                <a:spcPts val="1200"/>
              </a:spcAft>
              <a:buFont typeface="+mj-lt"/>
              <a:buAutoNum type="arabicPeriod"/>
            </a:pPr>
            <a:endParaRPr lang="de-DE" sz="1800" dirty="0"/>
          </a:p>
        </p:txBody>
      </p:sp>
      <p:cxnSp>
        <p:nvCxnSpPr>
          <p:cNvPr id="7" name="Gerade Verbindung 6"/>
          <p:cNvCxnSpPr/>
          <p:nvPr/>
        </p:nvCxnSpPr>
        <p:spPr>
          <a:xfrm>
            <a:off x="0" y="2732591"/>
            <a:ext cx="3672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3217237" y="314285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T:\mav\Corporate Design\Originaldaten\CD_FSU\PowerPoint\PPP_Präsident\PPP_Präsident_neu\bilder\FPS_0033_ausschnitt_fries_bear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5" t="3323" r="7913" b="3988"/>
          <a:stretch/>
        </p:blipFill>
        <p:spPr bwMode="auto">
          <a:xfrm>
            <a:off x="0" y="-1"/>
            <a:ext cx="2900270" cy="447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509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-8969" y="-47820"/>
            <a:ext cx="9161937" cy="4500000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latin typeface="Palatino Linotype" panose="02040502050505030304" pitchFamily="18" charset="0"/>
              </a:rPr>
              <a:t>?</a:t>
            </a:r>
            <a:endParaRPr lang="de-DE" dirty="0"/>
          </a:p>
        </p:txBody>
      </p:sp>
      <p:pic>
        <p:nvPicPr>
          <p:cNvPr id="4" name="Picture 3" descr="T:\mav\Corporate Design\Originaldaten\CD_FSU\PowerPoint\PPP_Präsident\bilder\uni_siegel_blau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663" t="10878" r="22089" b="26902"/>
          <a:stretch/>
        </p:blipFill>
        <p:spPr bwMode="auto">
          <a:xfrm>
            <a:off x="5110316" y="-47820"/>
            <a:ext cx="4033684" cy="45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eck 4"/>
          <p:cNvSpPr/>
          <p:nvPr/>
        </p:nvSpPr>
        <p:spPr>
          <a:xfrm>
            <a:off x="770042" y="3268980"/>
            <a:ext cx="4122000" cy="10726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" name="Gerade Verbindung 15"/>
          <p:cNvCxnSpPr/>
          <p:nvPr/>
        </p:nvCxnSpPr>
        <p:spPr>
          <a:xfrm>
            <a:off x="665961" y="3184579"/>
            <a:ext cx="36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1038042" y="3451372"/>
            <a:ext cx="3585999" cy="70788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dirty="0"/>
              <a:t>Vielen Dank </a:t>
            </a:r>
          </a:p>
          <a:p>
            <a:r>
              <a:rPr lang="de-DE" sz="2000" dirty="0"/>
              <a:t>für Ihre Aufmerksamkeit!</a:t>
            </a:r>
          </a:p>
        </p:txBody>
      </p:sp>
      <p:sp>
        <p:nvSpPr>
          <p:cNvPr id="2" name="Rechteck 1"/>
          <p:cNvSpPr/>
          <p:nvPr/>
        </p:nvSpPr>
        <p:spPr>
          <a:xfrm>
            <a:off x="713580" y="411576"/>
            <a:ext cx="4572000" cy="261610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2400" b="1" dirty="0"/>
              <a:t>Fragen? Hinweise? Anregungen</a:t>
            </a:r>
            <a:r>
              <a:rPr lang="de-DE" sz="2000" b="1" dirty="0"/>
              <a:t>? – </a:t>
            </a:r>
          </a:p>
          <a:p>
            <a:r>
              <a:rPr lang="de-DE" sz="2000" b="1" dirty="0"/>
              <a:t>Bitte besuchen Sie die 1. Veranstaltung zum Praxismodul BKA 3 Praxisbezüge:</a:t>
            </a:r>
          </a:p>
          <a:p>
            <a:r>
              <a:rPr lang="de-DE" sz="2000" dirty="0"/>
              <a:t>Orientierung, Potentialanalyse, Selbstpräsentation</a:t>
            </a:r>
          </a:p>
          <a:p>
            <a:r>
              <a:rPr lang="de-DE" sz="2000" dirty="0"/>
              <a:t>Unter dem Stichwort Orientierung werden wir alle Ihre Fragen klären</a:t>
            </a:r>
          </a:p>
          <a:p>
            <a:r>
              <a:rPr lang="de-DE" sz="2000" dirty="0"/>
              <a:t>Bitte sehen Sie von vorherigen E-Mails ab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0463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024852" y="492644"/>
            <a:ext cx="5942121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tabLst>
                <a:tab pos="1074738" algn="l"/>
              </a:tabLst>
            </a:pPr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Modulkatalog: BKA 3 Praxisbezüge</a:t>
            </a:r>
          </a:p>
        </p:txBody>
      </p:sp>
      <p:cxnSp>
        <p:nvCxnSpPr>
          <p:cNvPr id="12" name="Gerade Verbindung 11"/>
          <p:cNvCxnSpPr/>
          <p:nvPr/>
        </p:nvCxnSpPr>
        <p:spPr>
          <a:xfrm>
            <a:off x="2999580" y="339502"/>
            <a:ext cx="44460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 descr="T:\mav\Corporate Design\Bilderfundus\! FSU_Fotoauswahl\j1710110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9" t="1547" r="31369" b="1547"/>
          <a:stretch/>
        </p:blipFill>
        <p:spPr bwMode="auto">
          <a:xfrm>
            <a:off x="1587" y="0"/>
            <a:ext cx="2682619" cy="45021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989698" y="859124"/>
            <a:ext cx="594212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Häufigkeit des Angebots:		jedes Semester</a:t>
            </a:r>
          </a:p>
          <a:p>
            <a:endParaRPr lang="de-DE" sz="1600" dirty="0"/>
          </a:p>
          <a:p>
            <a:r>
              <a:rPr lang="de-DE" sz="1600" dirty="0"/>
              <a:t>Dauer des Moduls:			4 Semester</a:t>
            </a:r>
          </a:p>
          <a:p>
            <a:endParaRPr lang="de-DE" sz="1600" dirty="0"/>
          </a:p>
          <a:p>
            <a:r>
              <a:rPr lang="de-DE" sz="1600" dirty="0"/>
              <a:t>Zusammensetzung des Moduls /</a:t>
            </a:r>
          </a:p>
          <a:p>
            <a:r>
              <a:rPr lang="de-DE" sz="1600" dirty="0"/>
              <a:t>Lehrformen (V, Ü, S, Praktikum, ...):	3 Kompaktseminare</a:t>
            </a:r>
          </a:p>
          <a:p>
            <a:endParaRPr lang="de-DE" sz="1600" dirty="0"/>
          </a:p>
          <a:p>
            <a:r>
              <a:rPr lang="de-DE" sz="1600" dirty="0"/>
              <a:t>Leistungspunkte (ECTS </a:t>
            </a:r>
            <a:r>
              <a:rPr lang="de-DE" sz="1600" dirty="0" err="1"/>
              <a:t>credits</a:t>
            </a:r>
            <a:r>
              <a:rPr lang="de-DE" sz="1600" dirty="0"/>
              <a:t>):		10 LP</a:t>
            </a:r>
          </a:p>
          <a:p>
            <a:endParaRPr lang="de-DE" sz="1600" dirty="0"/>
          </a:p>
          <a:p>
            <a:r>
              <a:rPr lang="de-DE" sz="1600" dirty="0"/>
              <a:t>Arbeitsaufwand (</a:t>
            </a:r>
            <a:r>
              <a:rPr lang="de-DE" sz="1600" dirty="0" err="1"/>
              <a:t>work</a:t>
            </a:r>
            <a:r>
              <a:rPr lang="de-DE" sz="1600" dirty="0"/>
              <a:t> </a:t>
            </a:r>
            <a:r>
              <a:rPr lang="de-DE" sz="1600" dirty="0" err="1"/>
              <a:t>load</a:t>
            </a:r>
            <a:r>
              <a:rPr lang="de-DE" sz="1600" dirty="0"/>
              <a:t>) in:		300 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Präsenzstunden			30 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Selbststudium			270 h</a:t>
            </a:r>
          </a:p>
        </p:txBody>
      </p:sp>
    </p:spTree>
    <p:extLst>
      <p:ext uri="{BB962C8B-B14F-4D97-AF65-F5344CB8AC3E}">
        <p14:creationId xmlns:p14="http://schemas.microsoft.com/office/powerpoint/2010/main" val="2412829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920018" y="446084"/>
            <a:ext cx="4572407" cy="65841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tabLst>
                <a:tab pos="1074738" algn="l"/>
              </a:tabLst>
            </a:pPr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Modulkatalog: BKA 3 Praxisbezüge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920018" y="906083"/>
            <a:ext cx="6259346" cy="34494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de-DE"/>
            </a:defPPr>
            <a:lvl1pPr>
              <a:defRPr sz="2600"/>
            </a:lvl1pPr>
            <a:lvl2pPr lvl="1">
              <a:defRPr sz="2400"/>
            </a:lvl2pPr>
          </a:lstStyle>
          <a:p>
            <a:r>
              <a:rPr lang="de-DE" sz="1600" u="sng" dirty="0"/>
              <a:t>Inhalte</a:t>
            </a:r>
          </a:p>
          <a:p>
            <a:r>
              <a:rPr lang="de-DE" sz="1600" dirty="0"/>
              <a:t>Selbststudium besteht aus:</a:t>
            </a:r>
            <a:endParaRPr lang="de-DE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einem </a:t>
            </a:r>
            <a:r>
              <a:rPr lang="de-DE" sz="1600" b="1" dirty="0">
                <a:solidFill>
                  <a:srgbClr val="00B050"/>
                </a:solidFill>
              </a:rPr>
              <a:t>Praktikum</a:t>
            </a:r>
            <a:r>
              <a:rPr lang="de-DE" sz="1600" dirty="0"/>
              <a:t> im Umfang von mindestens 120 Stunden in </a:t>
            </a:r>
            <a:r>
              <a:rPr lang="de-DE" sz="1600" i="1" dirty="0"/>
              <a:t>einer Bildungseinrichtung bzw. einer mit Bildungsthemen befassten Forschungseinrichtung</a:t>
            </a:r>
            <a:r>
              <a:rPr lang="de-DE" sz="1600" dirty="0"/>
              <a:t> während der </a:t>
            </a:r>
            <a:r>
              <a:rPr lang="de-DE" sz="1600" i="1" dirty="0"/>
              <a:t>vorlesungsfreien Zeit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dem </a:t>
            </a:r>
            <a:r>
              <a:rPr lang="de-DE" sz="1600" b="1" dirty="0">
                <a:solidFill>
                  <a:srgbClr val="7030A0"/>
                </a:solidFill>
              </a:rPr>
              <a:t>Besuch von Bildungsveranstaltungen</a:t>
            </a:r>
            <a:r>
              <a:rPr lang="de-DE" sz="1600" dirty="0"/>
              <a:t> bzw. thematisch einschlägigen</a:t>
            </a:r>
            <a:br>
              <a:rPr lang="de-DE" sz="1600" dirty="0"/>
            </a:br>
            <a:r>
              <a:rPr lang="de-DE" sz="1600" dirty="0"/>
              <a:t>Ereignissen (</a:t>
            </a:r>
            <a:r>
              <a:rPr lang="de-DE" sz="1600" b="1" dirty="0">
                <a:solidFill>
                  <a:srgbClr val="0070C0"/>
                </a:solidFill>
              </a:rPr>
              <a:t>Tagungen</a:t>
            </a:r>
            <a:r>
              <a:rPr lang="de-DE" sz="1600" dirty="0"/>
              <a:t>, alternative Veranstaltungsformen von Bildungsträgern), mindestens 2</a:t>
            </a:r>
          </a:p>
          <a:p>
            <a:r>
              <a:rPr lang="de-DE" sz="1600" dirty="0"/>
              <a:t>Präsenzstunden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Integrativer Bestandteil des Praxismoduls sind </a:t>
            </a:r>
            <a:r>
              <a:rPr lang="de-DE" sz="1600" b="1" dirty="0">
                <a:solidFill>
                  <a:srgbClr val="F0A046"/>
                </a:solidFill>
              </a:rPr>
              <a:t>drei Kompaktseminare</a:t>
            </a:r>
            <a:r>
              <a:rPr lang="de-DE" sz="1600" dirty="0"/>
              <a:t>:</a:t>
            </a:r>
          </a:p>
          <a:p>
            <a:pPr marL="342900" indent="-342900">
              <a:buAutoNum type="arabicPeriod"/>
            </a:pPr>
            <a:r>
              <a:rPr lang="de-DE" sz="1600" dirty="0"/>
              <a:t>Orientierung, Potentialanalyse, Selbstpräsentation, </a:t>
            </a:r>
          </a:p>
          <a:p>
            <a:pPr marL="342900" indent="-342900">
              <a:buAutoNum type="arabicPeriod"/>
            </a:pPr>
            <a:r>
              <a:rPr lang="de-DE" sz="1600" dirty="0"/>
              <a:t>Reflexion und Dokumentation der praktischen Erfahrungen</a:t>
            </a:r>
          </a:p>
          <a:p>
            <a:pPr marL="342900" indent="-342900">
              <a:buAutoNum type="arabicPeriod"/>
            </a:pPr>
            <a:r>
              <a:rPr lang="de-DE" sz="1600" dirty="0"/>
              <a:t>Bewerbungs- und Karrierecoaching</a:t>
            </a:r>
          </a:p>
        </p:txBody>
      </p:sp>
      <p:cxnSp>
        <p:nvCxnSpPr>
          <p:cNvPr id="7" name="Gerade Verbindung 6"/>
          <p:cNvCxnSpPr/>
          <p:nvPr/>
        </p:nvCxnSpPr>
        <p:spPr>
          <a:xfrm>
            <a:off x="0" y="2732591"/>
            <a:ext cx="3708119" cy="131855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2920018" y="256860"/>
            <a:ext cx="45476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" t="2225" r="201" b="16676"/>
          <a:stretch/>
        </p:blipFill>
        <p:spPr>
          <a:xfrm>
            <a:off x="9893" y="3015806"/>
            <a:ext cx="2743200" cy="150054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" t="2883" r="10733" b="32210"/>
          <a:stretch/>
        </p:blipFill>
        <p:spPr>
          <a:xfrm>
            <a:off x="12696" y="1523594"/>
            <a:ext cx="2750290" cy="1492212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6"/>
          <a:srcRect l="799" t="1330" r="799" b="8378"/>
          <a:stretch/>
        </p:blipFill>
        <p:spPr bwMode="auto">
          <a:xfrm>
            <a:off x="0" y="0"/>
            <a:ext cx="2762986" cy="152359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3908823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9" r="27215" b="1179"/>
          <a:stretch/>
        </p:blipFill>
        <p:spPr bwMode="auto">
          <a:xfrm>
            <a:off x="1" y="0"/>
            <a:ext cx="1833311" cy="45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2292494" y="339502"/>
            <a:ext cx="44276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292494" y="447624"/>
            <a:ext cx="6397481" cy="3075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B050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Bisherige Arbeitsfelder der Praktika – eine Auswahl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292494" y="742301"/>
            <a:ext cx="6397481" cy="3757699"/>
          </a:xfrm>
          <a:prstGeom prst="rect">
            <a:avLst/>
          </a:prstGeom>
          <a:noFill/>
        </p:spPr>
        <p:txBody>
          <a:bodyPr wrap="square" lIns="0" tIns="0" rIns="0" bIns="0" numCol="1" spcCol="0" rtlCol="0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de-DE" dirty="0"/>
              <a:t>Erwachsenenbildung </a:t>
            </a:r>
            <a:r>
              <a:rPr lang="de-DE" sz="1400" dirty="0"/>
              <a:t>(z. B. VHS Jena, Bildungswerk ver.di e.V., Fortbildungsakademie der Thüringer Wirtschaft, ländliche Erwachsenenbildung Thüringen e. V</a:t>
            </a:r>
            <a:r>
              <a:rPr lang="de-DE" sz="1100" dirty="0"/>
              <a:t>.</a:t>
            </a:r>
            <a:r>
              <a:rPr lang="de-DE" sz="1400" dirty="0"/>
              <a:t>)</a:t>
            </a:r>
            <a:endParaRPr lang="de-DE" dirty="0"/>
          </a:p>
          <a:p>
            <a:pPr marL="342900" indent="-342900">
              <a:buFont typeface="Arial"/>
              <a:buChar char="•"/>
            </a:pPr>
            <a:r>
              <a:rPr lang="de-DE" dirty="0"/>
              <a:t>Interkulturelle Pädagogik </a:t>
            </a:r>
            <a:r>
              <a:rPr lang="de-DE" sz="1400" dirty="0"/>
              <a:t>(z. B. Jugendmigrationsdienst Jena,  Kindersprachbrücke Jena)</a:t>
            </a:r>
            <a:endParaRPr lang="de-DE" dirty="0"/>
          </a:p>
          <a:p>
            <a:pPr marL="342900" indent="-342900">
              <a:buFont typeface="Arial"/>
              <a:buChar char="•"/>
            </a:pPr>
            <a:r>
              <a:rPr lang="de-DE" dirty="0"/>
              <a:t>Medien </a:t>
            </a:r>
            <a:r>
              <a:rPr lang="de-DE" sz="1400" dirty="0"/>
              <a:t>(z. B. Radio </a:t>
            </a:r>
            <a:r>
              <a:rPr lang="de-DE" sz="1400" dirty="0" err="1"/>
              <a:t>OKJena</a:t>
            </a:r>
            <a:r>
              <a:rPr lang="de-DE" sz="1400" dirty="0"/>
              <a:t>, KIKA Erfurt, Zweites Deutsches Fernsehen Mainz)</a:t>
            </a:r>
          </a:p>
          <a:p>
            <a:pPr marL="342900" indent="-342900">
              <a:buFont typeface="Arial"/>
              <a:buChar char="•"/>
            </a:pPr>
            <a:r>
              <a:rPr lang="de-DE" dirty="0"/>
              <a:t>Kunst und Kultur </a:t>
            </a:r>
            <a:r>
              <a:rPr lang="de-DE" sz="1400" dirty="0"/>
              <a:t>(z. B. Theaterhaus Jena, </a:t>
            </a:r>
            <a:r>
              <a:rPr lang="de-DE" sz="1400" dirty="0" err="1"/>
              <a:t>JenaKultur</a:t>
            </a:r>
            <a:r>
              <a:rPr lang="de-DE" sz="1400" dirty="0"/>
              <a:t>, Halle 14 – Zentrum für zeitgenössische Kunst)</a:t>
            </a:r>
          </a:p>
          <a:p>
            <a:pPr marL="342900" indent="-342900">
              <a:buFont typeface="Arial"/>
              <a:buChar char="•"/>
            </a:pPr>
            <a:r>
              <a:rPr lang="de-DE" dirty="0"/>
              <a:t>Museum </a:t>
            </a:r>
            <a:r>
              <a:rPr lang="de-DE" sz="1400" dirty="0"/>
              <a:t>(z. B. Dokumentationszentrum Alltagskultur der DDR, Eisenhüttenstadt, Grenzlandmuseum Eichsfeld e.V.)</a:t>
            </a:r>
          </a:p>
          <a:p>
            <a:pPr marL="342900" indent="-342900">
              <a:buFont typeface="Arial"/>
              <a:buChar char="•"/>
            </a:pPr>
            <a:r>
              <a:rPr lang="de-DE" dirty="0"/>
              <a:t>Stiftungen </a:t>
            </a:r>
            <a:r>
              <a:rPr lang="de-DE" sz="1400" dirty="0"/>
              <a:t>(z. B. Stiftung Gedenkstätte Buchenwald, Friedrich-Ebert-Stiftung)</a:t>
            </a:r>
          </a:p>
          <a:p>
            <a:pPr marL="342900" indent="-342900">
              <a:buFont typeface="Arial"/>
              <a:buChar char="•"/>
            </a:pPr>
            <a:r>
              <a:rPr lang="de-DE" dirty="0"/>
              <a:t>Politik und Verwaltung </a:t>
            </a:r>
            <a:r>
              <a:rPr lang="de-DE" sz="1400" dirty="0"/>
              <a:t>(z. B. Thüringer Ministerium für Bildung Wissenschaft und Kultur, Bundeszentrale für politische Bildung)</a:t>
            </a:r>
          </a:p>
          <a:p>
            <a:pPr marL="342900" indent="-342900">
              <a:buFont typeface="Arial"/>
              <a:buChar char="•"/>
            </a:pPr>
            <a:r>
              <a:rPr lang="de-DE" dirty="0"/>
              <a:t>Wissenschaft </a:t>
            </a:r>
            <a:r>
              <a:rPr lang="de-DE" sz="1400" dirty="0"/>
              <a:t>(z. B. Institut für Qualitative Bildungsforschung Köln, Lehrstuhl für Schulpädagogik und Unterrichtsforschung Uni Jena)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8813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9" r="27215" b="1179"/>
          <a:stretch/>
        </p:blipFill>
        <p:spPr bwMode="auto">
          <a:xfrm>
            <a:off x="1" y="0"/>
            <a:ext cx="1833311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2292494" y="339502"/>
            <a:ext cx="44276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292494" y="447624"/>
            <a:ext cx="6397481" cy="3075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B050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Bisherige Arbeitsfelder der Praktika – eine Auswahl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292494" y="742301"/>
            <a:ext cx="6397481" cy="3757699"/>
          </a:xfrm>
          <a:prstGeom prst="rect">
            <a:avLst/>
          </a:prstGeom>
          <a:noFill/>
        </p:spPr>
        <p:txBody>
          <a:bodyPr wrap="square" lIns="0" tIns="0" rIns="0" bIns="0" numCol="1" spcCol="0" rtlCol="0">
            <a:noAutofit/>
          </a:bodyPr>
          <a:lstStyle/>
          <a:p>
            <a:endParaRPr lang="de-DE" dirty="0"/>
          </a:p>
          <a:p>
            <a:r>
              <a:rPr lang="de-DE" dirty="0"/>
              <a:t>Aber auch:</a:t>
            </a:r>
          </a:p>
          <a:p>
            <a:pPr marL="342900" indent="-342900">
              <a:buFont typeface="Arial"/>
              <a:buChar char="•"/>
            </a:pPr>
            <a:r>
              <a:rPr lang="de-DE" dirty="0"/>
              <a:t>Kinder- und Jugendhilfe </a:t>
            </a:r>
            <a:r>
              <a:rPr lang="de-DE" sz="1400" dirty="0"/>
              <a:t>(z. B. Kinder- und Jugenheim „Am Friedensberg“ Jena, Kinder- und Jugendschutzdienst Strohhalm Jena)</a:t>
            </a:r>
          </a:p>
          <a:p>
            <a:pPr marL="342900" indent="-342900">
              <a:buFont typeface="Arial"/>
              <a:buChar char="•"/>
            </a:pPr>
            <a:r>
              <a:rPr lang="de-DE" dirty="0"/>
              <a:t>Erziehungs- und Familienhilfe </a:t>
            </a:r>
            <a:r>
              <a:rPr lang="de-DE" sz="1400" dirty="0"/>
              <a:t>(z. B. SOS Beratungs- und Familienzentrum Weimar)</a:t>
            </a:r>
            <a:endParaRPr lang="de-DE" dirty="0"/>
          </a:p>
          <a:p>
            <a:pPr marL="342900" indent="-342900">
              <a:buFont typeface="Arial"/>
              <a:buChar char="•"/>
            </a:pPr>
            <a:r>
              <a:rPr lang="de-DE" dirty="0"/>
              <a:t>Frühkindliche Erziehung </a:t>
            </a:r>
            <a:r>
              <a:rPr lang="de-DE" sz="1400" dirty="0"/>
              <a:t>(z. B. Waldkindergarten Jena, Bilingualer Integrative Kindertagesstätte „Billy“ Jena)</a:t>
            </a:r>
          </a:p>
          <a:p>
            <a:pPr marL="342900" indent="-342900">
              <a:buFont typeface="Arial"/>
              <a:buChar char="•"/>
            </a:pPr>
            <a:endParaRPr lang="de-DE" sz="1400" dirty="0"/>
          </a:p>
          <a:p>
            <a:pPr marL="342900" indent="-342900">
              <a:buFont typeface="Arial"/>
              <a:buChar char="•"/>
            </a:pPr>
            <a:r>
              <a:rPr lang="de-DE" sz="1400" dirty="0"/>
              <a:t>Weitere Arbeitsfelder sind </a:t>
            </a:r>
            <a:r>
              <a:rPr lang="de-DE" sz="1400" dirty="0" err="1"/>
              <a:t>denkebar</a:t>
            </a:r>
            <a:r>
              <a:rPr lang="de-DE" sz="1400" dirty="0"/>
              <a:t>…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3243293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9" r="27215" b="1179"/>
          <a:stretch/>
        </p:blipFill>
        <p:spPr bwMode="auto">
          <a:xfrm>
            <a:off x="1" y="0"/>
            <a:ext cx="1833311" cy="45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2292494" y="339502"/>
            <a:ext cx="44276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292494" y="447624"/>
            <a:ext cx="6397481" cy="3075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7030A0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Formen anderer Bildungsveranstaltungen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292493" y="771798"/>
            <a:ext cx="5785769" cy="3272307"/>
          </a:xfrm>
          <a:prstGeom prst="rect">
            <a:avLst/>
          </a:prstGeom>
          <a:noFill/>
        </p:spPr>
        <p:txBody>
          <a:bodyPr wrap="square" lIns="0" tIns="0" rIns="0" bIns="0" numCol="1" spcCol="0" rtlCol="0">
            <a:no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dirty="0"/>
              <a:t>Vortrag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dirty="0"/>
              <a:t>Workshop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dirty="0"/>
              <a:t>Kolloquium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dirty="0"/>
              <a:t>Podiumsdiskussion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dirty="0"/>
              <a:t>Lesung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dirty="0"/>
              <a:t>Filmgespräch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dirty="0"/>
              <a:t>Weiterbildungen 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de-DE" dirty="0"/>
              <a:t>Bildungsfahrten</a:t>
            </a:r>
          </a:p>
        </p:txBody>
      </p:sp>
    </p:spTree>
    <p:extLst>
      <p:ext uri="{BB962C8B-B14F-4D97-AF65-F5344CB8AC3E}">
        <p14:creationId xmlns:p14="http://schemas.microsoft.com/office/powerpoint/2010/main" val="3790516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9" r="27215" b="1179"/>
          <a:stretch/>
        </p:blipFill>
        <p:spPr bwMode="auto">
          <a:xfrm>
            <a:off x="1" y="0"/>
            <a:ext cx="1833311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/>
        </p:nvCxnSpPr>
        <p:spPr>
          <a:xfrm>
            <a:off x="2292494" y="339502"/>
            <a:ext cx="44276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2292494" y="447624"/>
            <a:ext cx="6397481" cy="30759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DE" sz="2000" b="1" dirty="0">
                <a:solidFill>
                  <a:srgbClr val="0070C0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Tagungen</a:t>
            </a:r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  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292493" y="945729"/>
            <a:ext cx="6187830" cy="3145130"/>
          </a:xfrm>
          <a:prstGeom prst="rect">
            <a:avLst/>
          </a:prstGeom>
          <a:noFill/>
        </p:spPr>
        <p:txBody>
          <a:bodyPr wrap="square" lIns="0" tIns="0" rIns="0" bIns="0" numCol="1" spcCol="0" rtlCol="0"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de-DE" sz="2000" dirty="0"/>
              <a:t>Tagungen der </a:t>
            </a:r>
            <a:r>
              <a:rPr lang="de-DE" sz="2000" dirty="0" err="1"/>
              <a:t>DGfE</a:t>
            </a:r>
            <a:r>
              <a:rPr lang="de-DE" sz="2000" dirty="0"/>
              <a:t>; Jahrestagungen der einzelnen Sektionen, thematische Tagungen, </a:t>
            </a:r>
            <a:r>
              <a:rPr lang="de-DE" sz="2000" dirty="0" err="1"/>
              <a:t>DGfE</a:t>
            </a:r>
            <a:r>
              <a:rPr lang="de-DE" sz="2000" dirty="0"/>
              <a:t>-Kongress</a:t>
            </a:r>
          </a:p>
          <a:p>
            <a:pPr marL="342900" indent="-342900">
              <a:buFont typeface="Arial"/>
              <a:buChar char="•"/>
            </a:pPr>
            <a:r>
              <a:rPr lang="de-DE" sz="2000" dirty="0"/>
              <a:t>Tagungen von einzelnen Hochschulen, Verbundprojekte etc. </a:t>
            </a:r>
          </a:p>
          <a:p>
            <a:pPr marL="342900" indent="-342900">
              <a:buFont typeface="Arial"/>
              <a:buChar char="•"/>
            </a:pPr>
            <a:r>
              <a:rPr lang="de-DE" sz="2000" dirty="0"/>
              <a:t>Thematisch ist eine Vielfalt möglich</a:t>
            </a:r>
          </a:p>
          <a:p>
            <a:pPr marL="342900" indent="-342900">
              <a:buFont typeface="Arial"/>
              <a:buChar char="•"/>
            </a:pPr>
            <a:endParaRPr lang="de-DE" sz="20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000" dirty="0"/>
              <a:t>Vor allem im Bereich Erziehungswissenschaft,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sz="2000" dirty="0"/>
              <a:t>aber auch z. B. in den möglichen Profillinien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de-DE" sz="2000" dirty="0">
              <a:latin typeface="Palatino Linotype" panose="02040502050505030304" pitchFamily="18" charset="0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endParaRPr lang="de-DE" sz="2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627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68313" y="481430"/>
            <a:ext cx="5741988" cy="2864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200"/>
              </a:lnSpc>
              <a:tabLst>
                <a:tab pos="1074738" algn="l"/>
              </a:tabLst>
            </a:pPr>
            <a:r>
              <a:rPr lang="de-DE" sz="2000" b="1" dirty="0">
                <a:solidFill>
                  <a:srgbClr val="002F5D"/>
                </a:solidFill>
                <a:ea typeface="Roboto Condensed" panose="02000000000000000000" pitchFamily="2" charset="0"/>
                <a:cs typeface="Roboto Condensed" panose="02000000000000000000" pitchFamily="2" charset="0"/>
              </a:rPr>
              <a:t>Profillinien</a:t>
            </a:r>
          </a:p>
        </p:txBody>
      </p:sp>
      <p:cxnSp>
        <p:nvCxnSpPr>
          <p:cNvPr id="3" name="Gerade Verbindung 24"/>
          <p:cNvCxnSpPr/>
          <p:nvPr/>
        </p:nvCxnSpPr>
        <p:spPr>
          <a:xfrm>
            <a:off x="468313" y="354016"/>
            <a:ext cx="36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1" t="1162" r="8644" b="933"/>
          <a:stretch/>
        </p:blipFill>
        <p:spPr bwMode="auto">
          <a:xfrm>
            <a:off x="6400800" y="0"/>
            <a:ext cx="2805321" cy="45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platzhalter 8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Name des Referenten, Funktion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468313" y="895246"/>
            <a:ext cx="57419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DE" u="sng" dirty="0">
                <a:solidFill>
                  <a:srgbClr val="FFC864"/>
                </a:solidFill>
              </a:rPr>
              <a:t>Literatur und Sprache</a:t>
            </a:r>
            <a:br>
              <a:rPr lang="de-DE" dirty="0">
                <a:solidFill>
                  <a:srgbClr val="FFC864"/>
                </a:solidFill>
              </a:rPr>
            </a:br>
            <a:r>
              <a:rPr lang="de-DE" dirty="0">
                <a:solidFill>
                  <a:srgbClr val="FFC864"/>
                </a:solidFill>
              </a:rPr>
              <a:t>Deutsche Literatur um 1800, Anglistische Literatur und Kultur, Sprachkompetenz bilden, Grundlagen der Bildung in der Antike</a:t>
            </a:r>
          </a:p>
          <a:p>
            <a:pPr marL="342900" indent="-342900">
              <a:buFont typeface="+mj-lt"/>
              <a:buAutoNum type="arabicPeriod"/>
            </a:pPr>
            <a:r>
              <a:rPr lang="de-DE" u="sng" dirty="0">
                <a:solidFill>
                  <a:srgbClr val="0070C0"/>
                </a:solidFill>
              </a:rPr>
              <a:t>Gesellschaft</a:t>
            </a:r>
            <a:br>
              <a:rPr lang="de-DE" dirty="0">
                <a:solidFill>
                  <a:srgbClr val="0070C0"/>
                </a:solidFill>
              </a:rPr>
            </a:br>
            <a:r>
              <a:rPr lang="de-DE" dirty="0">
                <a:solidFill>
                  <a:srgbClr val="0070C0"/>
                </a:solidFill>
              </a:rPr>
              <a:t>Kulturtheorien, Gesellschaftstheorie, Internationale Organisationen, Wirtschaftspädagogik</a:t>
            </a:r>
          </a:p>
          <a:p>
            <a:pPr marL="342900" indent="-342900">
              <a:buFont typeface="+mj-lt"/>
              <a:buAutoNum type="arabicPeriod"/>
            </a:pPr>
            <a:r>
              <a:rPr lang="de-DE" u="sng" dirty="0">
                <a:solidFill>
                  <a:srgbClr val="FF0000"/>
                </a:solidFill>
              </a:rPr>
              <a:t>Religion</a:t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>
                <a:solidFill>
                  <a:srgbClr val="FF0000"/>
                </a:solidFill>
              </a:rPr>
              <a:t>Kulturgeschichte des Christentums, Allgemeine Religionswissenschaft, Systematische Religionswissenschaft, Systematische-theologische Theoriebildung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4509243"/>
      </p:ext>
    </p:extLst>
  </p:cSld>
  <p:clrMapOvr>
    <a:masterClrMapping/>
  </p:clrMapOvr>
</p:sld>
</file>

<file path=ppt/theme/theme1.xml><?xml version="1.0" encoding="utf-8"?>
<a:theme xmlns:a="http://schemas.openxmlformats.org/drawingml/2006/main" name="Universität Jena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versität">
      <a:majorFont>
        <a:latin typeface="Palatino nova Medium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10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11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2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3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4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5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6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7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8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ppt/theme/themeOverride9.xml><?xml version="1.0" encoding="utf-8"?>
<a:themeOverride xmlns:a="http://schemas.openxmlformats.org/drawingml/2006/main">
  <a:clrScheme name="Universität">
    <a:dk1>
      <a:srgbClr val="002F5D"/>
    </a:dk1>
    <a:lt1>
      <a:srgbClr val="FFFFFF"/>
    </a:lt1>
    <a:dk2>
      <a:srgbClr val="002F5D"/>
    </a:dk2>
    <a:lt2>
      <a:srgbClr val="FFFFFF"/>
    </a:lt2>
    <a:accent1>
      <a:srgbClr val="AE9A63"/>
    </a:accent1>
    <a:accent2>
      <a:srgbClr val="7682A5"/>
    </a:accent2>
    <a:accent3>
      <a:srgbClr val="8E98B7"/>
    </a:accent3>
    <a:accent4>
      <a:srgbClr val="FFFFFF"/>
    </a:accent4>
    <a:accent5>
      <a:srgbClr val="FFFFFF"/>
    </a:accent5>
    <a:accent6>
      <a:srgbClr val="FFFFFF"/>
    </a:accent6>
    <a:hlink>
      <a:srgbClr val="7682A5"/>
    </a:hlink>
    <a:folHlink>
      <a:srgbClr val="A8AFC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1899</Words>
  <Application>Microsoft Office PowerPoint</Application>
  <PresentationFormat>Bildschirmpräsentation (16:9)</PresentationFormat>
  <Paragraphs>453</Paragraphs>
  <Slides>26</Slides>
  <Notes>25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26</vt:i4>
      </vt:variant>
    </vt:vector>
  </HeadingPairs>
  <TitlesOfParts>
    <vt:vector size="36" baseType="lpstr">
      <vt:lpstr>Arial</vt:lpstr>
      <vt:lpstr>Wingdings</vt:lpstr>
      <vt:lpstr>Roboto Condensed</vt:lpstr>
      <vt:lpstr>Calibri Light</vt:lpstr>
      <vt:lpstr>Cambria</vt:lpstr>
      <vt:lpstr>Palatino Linotype</vt:lpstr>
      <vt:lpstr>Roboto</vt:lpstr>
      <vt:lpstr>Calibri</vt:lpstr>
      <vt:lpstr>Universität Jena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FSU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Liana Franke</dc:creator>
  <cp:lastModifiedBy>steffi.voelker</cp:lastModifiedBy>
  <cp:revision>475</cp:revision>
  <cp:lastPrinted>2018-09-24T07:52:21Z</cp:lastPrinted>
  <dcterms:created xsi:type="dcterms:W3CDTF">2017-03-23T10:34:48Z</dcterms:created>
  <dcterms:modified xsi:type="dcterms:W3CDTF">2020-10-15T09:22:27Z</dcterms:modified>
</cp:coreProperties>
</file>