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70" r:id="rId2"/>
    <p:sldId id="278" r:id="rId3"/>
    <p:sldId id="277" r:id="rId4"/>
    <p:sldId id="279" r:id="rId5"/>
    <p:sldId id="303" r:id="rId6"/>
    <p:sldId id="304" r:id="rId7"/>
    <p:sldId id="281" r:id="rId8"/>
    <p:sldId id="280" r:id="rId9"/>
    <p:sldId id="290" r:id="rId10"/>
    <p:sldId id="283" r:id="rId11"/>
    <p:sldId id="306" r:id="rId12"/>
    <p:sldId id="301" r:id="rId13"/>
    <p:sldId id="302" r:id="rId14"/>
    <p:sldId id="296" r:id="rId15"/>
    <p:sldId id="297" r:id="rId16"/>
    <p:sldId id="298" r:id="rId17"/>
    <p:sldId id="295" r:id="rId18"/>
    <p:sldId id="285" r:id="rId19"/>
    <p:sldId id="291" r:id="rId20"/>
    <p:sldId id="299" r:id="rId21"/>
    <p:sldId id="300" r:id="rId22"/>
    <p:sldId id="305" r:id="rId23"/>
  </p:sldIdLst>
  <p:sldSz cx="9144000" cy="6858000" type="screen4x3"/>
  <p:notesSz cx="6797675" cy="9874250"/>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autoAdjust="0"/>
    <p:restoredTop sz="94607" autoAdjust="0"/>
  </p:normalViewPr>
  <p:slideViewPr>
    <p:cSldViewPr>
      <p:cViewPr varScale="1">
        <p:scale>
          <a:sx n="48" d="100"/>
          <a:sy n="48" d="100"/>
        </p:scale>
        <p:origin x="1320"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atin typeface="Arial" pitchFamily="34" charset="0"/>
              </a:defRPr>
            </a:lvl1pPr>
          </a:lstStyle>
          <a:p>
            <a:pPr>
              <a:defRPr/>
            </a:pPr>
            <a:endParaRPr lang="de-DE"/>
          </a:p>
        </p:txBody>
      </p:sp>
      <p:sp>
        <p:nvSpPr>
          <p:cNvPr id="3" name="Datumsplatzhalt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atin typeface="Arial" pitchFamily="34" charset="0"/>
              </a:defRPr>
            </a:lvl1pPr>
          </a:lstStyle>
          <a:p>
            <a:pPr>
              <a:defRPr/>
            </a:pPr>
            <a:fld id="{21EB1E24-85FB-4098-9623-E20EFA27331B}" type="datetimeFigureOut">
              <a:rPr lang="de-DE"/>
              <a:pPr>
                <a:defRPr/>
              </a:pPr>
              <a:t>15.11.2020</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atin typeface="Arial" pitchFamily="34" charset="0"/>
              </a:defRPr>
            </a:lvl1pPr>
          </a:lstStyle>
          <a:p>
            <a:pPr>
              <a:defRPr/>
            </a:pPr>
            <a:endParaRPr lang="de-DE"/>
          </a:p>
        </p:txBody>
      </p:sp>
      <p:sp>
        <p:nvSpPr>
          <p:cNvPr id="7" name="Foliennummernplatzhalter 6"/>
          <p:cNvSpPr>
            <a:spLocks noGrp="1"/>
          </p:cNvSpPr>
          <p:nvPr>
            <p:ph type="sldNum" sz="quarter" idx="5"/>
          </p:nvPr>
        </p:nvSpPr>
        <p:spPr>
          <a:xfrm>
            <a:off x="3849688" y="9378950"/>
            <a:ext cx="2946400" cy="49371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358D91F-A2C9-42A5-8A16-CE0C8647031D}" type="slidenum">
              <a:rPr lang="de-DE" altLang="de-DE"/>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lvl1pPr>
              <a:defRPr sz="2600"/>
            </a:lvl1pPr>
          </a:lstStyle>
          <a:p>
            <a:r>
              <a:rPr lang="de-DE" smtClean="0"/>
              <a:t>Titelmasterformat durch Klicken bearbeiten</a:t>
            </a:r>
            <a:endParaRPr lang="de-DE" dirty="0"/>
          </a:p>
        </p:txBody>
      </p:sp>
      <p:sp>
        <p:nvSpPr>
          <p:cNvPr id="3" name="Inhaltsplatzhalter 2"/>
          <p:cNvSpPr>
            <a:spLocks noGrp="1"/>
          </p:cNvSpPr>
          <p:nvPr>
            <p:ph idx="1"/>
          </p:nvPr>
        </p:nvSpPr>
        <p:spPr>
          <a:xfrm>
            <a:off x="142844" y="1171595"/>
            <a:ext cx="8786874" cy="5472115"/>
          </a:xfrm>
        </p:spPr>
        <p:txBody>
          <a:bodyPr/>
          <a:lstStyle>
            <a:lvl3pPr>
              <a:defRPr sz="1800"/>
            </a:lvl3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Rectangle 4"/>
          <p:cNvSpPr>
            <a:spLocks noGrp="1" noChangeArrowheads="1"/>
          </p:cNvSpPr>
          <p:nvPr>
            <p:ph type="dt" sz="half" idx="10"/>
          </p:nvPr>
        </p:nvSpPr>
        <p:spPr/>
        <p:txBody>
          <a:bodyPr/>
          <a:lstStyle>
            <a:lvl1pPr>
              <a:defRPr/>
            </a:lvl1pPr>
          </a:lstStyle>
          <a:p>
            <a:pPr>
              <a:defRPr/>
            </a:pPr>
            <a:fld id="{E6F00C1E-05FE-4576-A293-8606841E0193}" type="datetime1">
              <a:rPr lang="de-DE"/>
              <a:pPr>
                <a:defRPr/>
              </a:pPr>
              <a:t>15.11.2020</a:t>
            </a:fld>
            <a:endParaRPr lang="de-DE"/>
          </a:p>
        </p:txBody>
      </p:sp>
      <p:sp>
        <p:nvSpPr>
          <p:cNvPr id="5" name="Rectangle 5"/>
          <p:cNvSpPr>
            <a:spLocks noGrp="1" noChangeArrowheads="1"/>
          </p:cNvSpPr>
          <p:nvPr>
            <p:ph type="ftr" sz="quarter" idx="11"/>
          </p:nvPr>
        </p:nvSpPr>
        <p:spPr/>
        <p:txBody>
          <a:bodyPr/>
          <a:lstStyle>
            <a:lvl1pPr>
              <a:defRPr/>
            </a:lvl1pPr>
          </a:lstStyle>
          <a:p>
            <a:pPr>
              <a:defRPr/>
            </a:pPr>
            <a:endParaRPr lang="de-DE"/>
          </a:p>
        </p:txBody>
      </p:sp>
      <p:sp>
        <p:nvSpPr>
          <p:cNvPr id="6" name="Rectangle 6"/>
          <p:cNvSpPr>
            <a:spLocks noGrp="1" noChangeArrowheads="1"/>
          </p:cNvSpPr>
          <p:nvPr>
            <p:ph type="sldNum" sz="quarter" idx="12"/>
          </p:nvPr>
        </p:nvSpPr>
        <p:spPr>
          <a:xfrm>
            <a:off x="8653463" y="6523038"/>
            <a:ext cx="490537" cy="334962"/>
          </a:xfrm>
        </p:spPr>
        <p:txBody>
          <a:bodyPr/>
          <a:lstStyle>
            <a:lvl1pPr>
              <a:defRPr/>
            </a:lvl1pPr>
          </a:lstStyle>
          <a:p>
            <a:fld id="{5C303EFE-6781-4CB0-80C6-4623097127DA}" type="slidenum">
              <a:rPr lang="de-DE" altLang="de-DE"/>
              <a:pPr/>
              <a:t>‹Nr.›</a:t>
            </a:fld>
            <a:endParaRPr lang="de-DE" altLang="de-DE"/>
          </a:p>
        </p:txBody>
      </p:sp>
    </p:spTree>
    <p:extLst>
      <p:ext uri="{BB962C8B-B14F-4D97-AF65-F5344CB8AC3E}">
        <p14:creationId xmlns:p14="http://schemas.microsoft.com/office/powerpoint/2010/main" val="2500714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69100" y="115888"/>
            <a:ext cx="2195513" cy="5980112"/>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79388" y="115888"/>
            <a:ext cx="6437312" cy="59801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3BB1F76C-6C67-4941-B257-C9C7F189DB23}" type="datetime1">
              <a:rPr lang="de-DE"/>
              <a:pPr>
                <a:defRPr/>
              </a:pPr>
              <a:t>15.11.2020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fld id="{7DDCF2ED-61A0-41A7-91D4-A6759BEFE4EF}" type="slidenum">
              <a:rPr lang="de-DE" altLang="de-DE"/>
              <a:pPr/>
              <a:t>‹Nr.›</a:t>
            </a:fld>
            <a:endParaRPr lang="de-DE" altLang="de-DE"/>
          </a:p>
        </p:txBody>
      </p:sp>
    </p:spTree>
    <p:extLst>
      <p:ext uri="{BB962C8B-B14F-4D97-AF65-F5344CB8AC3E}">
        <p14:creationId xmlns:p14="http://schemas.microsoft.com/office/powerpoint/2010/main" val="88846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071810"/>
            <a:ext cx="7772400" cy="1362075"/>
          </a:xfrm>
        </p:spPr>
        <p:txBody>
          <a:bodyPr anchor="t"/>
          <a:lstStyle>
            <a:lvl1pPr algn="l">
              <a:defRPr sz="36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8D8FFE3E-D492-4887-8B83-3150C6D01AF3}" type="datetime1">
              <a:rPr lang="de-DE"/>
              <a:pPr>
                <a:defRPr/>
              </a:pPr>
              <a:t>15.11.2020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fld id="{8EF53669-A770-4EA8-AFD7-8318748C0FC1}" type="slidenum">
              <a:rPr lang="de-DE" altLang="de-DE"/>
              <a:pPr/>
              <a:t>‹Nr.›</a:t>
            </a:fld>
            <a:endParaRPr lang="de-DE" altLang="de-DE"/>
          </a:p>
        </p:txBody>
      </p:sp>
    </p:spTree>
    <p:extLst>
      <p:ext uri="{BB962C8B-B14F-4D97-AF65-F5344CB8AC3E}">
        <p14:creationId xmlns:p14="http://schemas.microsoft.com/office/powerpoint/2010/main" val="1829335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7938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28783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DD95CB56-5E8D-4A9A-9E14-8E512BFA0A9F}" type="datetime1">
              <a:rPr lang="de-DE"/>
              <a:pPr>
                <a:defRPr/>
              </a:pPr>
              <a:t>15.11.2020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fld id="{70624B14-D1BE-4448-87D3-2D340EEB4767}" type="slidenum">
              <a:rPr lang="de-DE" altLang="de-DE"/>
              <a:pPr/>
              <a:t>‹Nr.›</a:t>
            </a:fld>
            <a:endParaRPr lang="de-DE" altLang="de-DE"/>
          </a:p>
        </p:txBody>
      </p:sp>
    </p:spTree>
    <p:extLst>
      <p:ext uri="{BB962C8B-B14F-4D97-AF65-F5344CB8AC3E}">
        <p14:creationId xmlns:p14="http://schemas.microsoft.com/office/powerpoint/2010/main" val="3620073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CAFB0623-0105-4E21-B748-36C89FFA5E79}" type="datetime1">
              <a:rPr lang="de-DE"/>
              <a:pPr>
                <a:defRPr/>
              </a:pPr>
              <a:t>15.11.2020</a:t>
            </a:fld>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fld id="{F49F9D2B-ED85-4CF8-B229-B1F6428B4C18}" type="slidenum">
              <a:rPr lang="de-DE" altLang="de-DE"/>
              <a:pPr/>
              <a:t>‹Nr.›</a:t>
            </a:fld>
            <a:endParaRPr lang="de-DE" altLang="de-DE"/>
          </a:p>
        </p:txBody>
      </p:sp>
    </p:spTree>
    <p:extLst>
      <p:ext uri="{BB962C8B-B14F-4D97-AF65-F5344CB8AC3E}">
        <p14:creationId xmlns:p14="http://schemas.microsoft.com/office/powerpoint/2010/main" val="4232501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D0F36FF8-C3E9-441F-9210-F0049F87E658}" type="datetime1">
              <a:rPr lang="de-DE"/>
              <a:pPr>
                <a:defRPr/>
              </a:pPr>
              <a:t>15.11.2020</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fld id="{DB0F9387-7943-4851-B66C-CE39BB66909C}" type="slidenum">
              <a:rPr lang="de-DE" altLang="de-DE"/>
              <a:pPr/>
              <a:t>‹Nr.›</a:t>
            </a:fld>
            <a:endParaRPr lang="de-DE" altLang="de-DE"/>
          </a:p>
        </p:txBody>
      </p:sp>
    </p:spTree>
    <p:extLst>
      <p:ext uri="{BB962C8B-B14F-4D97-AF65-F5344CB8AC3E}">
        <p14:creationId xmlns:p14="http://schemas.microsoft.com/office/powerpoint/2010/main" val="614698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F6816B5-B290-4BF6-8C5B-14BFA9ABBC63}" type="datetime1">
              <a:rPr lang="de-DE"/>
              <a:pPr>
                <a:defRPr/>
              </a:pPr>
              <a:t>15.11.2020</a:t>
            </a:fld>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fld id="{31E79CF9-282D-4AC8-90BA-2F286FBA09DD}" type="slidenum">
              <a:rPr lang="de-DE" altLang="de-DE"/>
              <a:pPr/>
              <a:t>‹Nr.›</a:t>
            </a:fld>
            <a:endParaRPr lang="de-DE" altLang="de-DE"/>
          </a:p>
        </p:txBody>
      </p:sp>
    </p:spTree>
    <p:extLst>
      <p:ext uri="{BB962C8B-B14F-4D97-AF65-F5344CB8AC3E}">
        <p14:creationId xmlns:p14="http://schemas.microsoft.com/office/powerpoint/2010/main" val="1893073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D9B1C38A-A3D7-41F8-84BC-E016E2CF34D7}" type="datetime1">
              <a:rPr lang="de-DE"/>
              <a:pPr>
                <a:defRPr/>
              </a:pPr>
              <a:t>15.11.2020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fld id="{7337F6A9-4528-4252-81B6-3085B8C796CA}" type="slidenum">
              <a:rPr lang="de-DE" altLang="de-DE"/>
              <a:pPr/>
              <a:t>‹Nr.›</a:t>
            </a:fld>
            <a:endParaRPr lang="de-DE" altLang="de-DE"/>
          </a:p>
        </p:txBody>
      </p:sp>
    </p:spTree>
    <p:extLst>
      <p:ext uri="{BB962C8B-B14F-4D97-AF65-F5344CB8AC3E}">
        <p14:creationId xmlns:p14="http://schemas.microsoft.com/office/powerpoint/2010/main" val="9267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BBDA35AA-1B9D-441B-ACA8-D3B8801ABBAF}" type="datetime1">
              <a:rPr lang="de-DE"/>
              <a:pPr>
                <a:defRPr/>
              </a:pPr>
              <a:t>15.11.2020</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fld id="{7B494CDD-74F6-44D9-A1C8-C4DD7856C801}" type="slidenum">
              <a:rPr lang="de-DE" altLang="de-DE"/>
              <a:pPr/>
              <a:t>‹Nr.›</a:t>
            </a:fld>
            <a:endParaRPr lang="de-DE" altLang="de-DE"/>
          </a:p>
        </p:txBody>
      </p:sp>
    </p:spTree>
    <p:extLst>
      <p:ext uri="{BB962C8B-B14F-4D97-AF65-F5344CB8AC3E}">
        <p14:creationId xmlns:p14="http://schemas.microsoft.com/office/powerpoint/2010/main" val="326481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4AB83241-CED0-414C-9CC5-E1276CFF9E96}" type="datetime1">
              <a:rPr lang="de-DE"/>
              <a:pPr>
                <a:defRPr/>
              </a:pPr>
              <a:t>15.11.2020</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fld id="{6154E3A9-A562-4BB9-8C61-A8CC58195757}" type="slidenum">
              <a:rPr lang="de-DE" altLang="de-DE"/>
              <a:pPr/>
              <a:t>‹Nr.›</a:t>
            </a:fld>
            <a:endParaRPr lang="de-DE" altLang="de-DE"/>
          </a:p>
        </p:txBody>
      </p:sp>
    </p:spTree>
    <p:extLst>
      <p:ext uri="{BB962C8B-B14F-4D97-AF65-F5344CB8AC3E}">
        <p14:creationId xmlns:p14="http://schemas.microsoft.com/office/powerpoint/2010/main" val="4006937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8" y="115888"/>
            <a:ext cx="6678612"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de-DE" smtClean="0"/>
              <a:t>Testüberschrift</a:t>
            </a:r>
          </a:p>
        </p:txBody>
      </p:sp>
      <p:sp>
        <p:nvSpPr>
          <p:cNvPr id="1027" name="Rectangle 3"/>
          <p:cNvSpPr>
            <a:spLocks noGrp="1" noChangeArrowheads="1"/>
          </p:cNvSpPr>
          <p:nvPr>
            <p:ph type="body" idx="1"/>
          </p:nvPr>
        </p:nvSpPr>
        <p:spPr bwMode="auto">
          <a:xfrm>
            <a:off x="179388" y="1214438"/>
            <a:ext cx="8750300"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de-DE" smtClean="0"/>
              <a:t>Test Text der ersten Ebene</a:t>
            </a:r>
          </a:p>
          <a:p>
            <a:pPr lvl="1"/>
            <a:r>
              <a:rPr lang="en-US" altLang="de-DE" smtClean="0"/>
              <a:t>Zweite Ebene</a:t>
            </a:r>
          </a:p>
          <a:p>
            <a:pPr lvl="2"/>
            <a:r>
              <a:rPr lang="en-US" altLang="de-DE" smtClean="0"/>
              <a:t>Dritte Ebene</a:t>
            </a:r>
          </a:p>
          <a:p>
            <a:pPr lvl="3"/>
            <a:r>
              <a:rPr lang="en-US" altLang="de-DE" smtClean="0"/>
              <a:t>Vierte Ebene</a:t>
            </a:r>
          </a:p>
          <a:p>
            <a:pPr lvl="4"/>
            <a:r>
              <a:rPr lang="en-US" altLang="de-DE" smtClean="0"/>
              <a:t>Fünfte Ebene</a:t>
            </a:r>
          </a:p>
        </p:txBody>
      </p:sp>
      <p:sp>
        <p:nvSpPr>
          <p:cNvPr id="6148" name="Rectangle 4"/>
          <p:cNvSpPr>
            <a:spLocks noGrp="1" noChangeArrowheads="1"/>
          </p:cNvSpPr>
          <p:nvPr>
            <p:ph type="dt" sz="half" idx="2"/>
          </p:nvPr>
        </p:nvSpPr>
        <p:spPr bwMode="auto">
          <a:xfrm>
            <a:off x="179388" y="623728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Times New Roman" pitchFamily="18" charset="0"/>
              </a:defRPr>
            </a:lvl1pPr>
          </a:lstStyle>
          <a:p>
            <a:pPr>
              <a:defRPr/>
            </a:pPr>
            <a:fld id="{AA52F4F1-46C4-4C61-9F54-260AADAAFA75}" type="datetime1">
              <a:rPr lang="de-DE"/>
              <a:pPr>
                <a:defRPr/>
              </a:pPr>
              <a:t>15.11.2020</a:t>
            </a:fld>
            <a:endParaRPr lang="de-DE"/>
          </a:p>
        </p:txBody>
      </p:sp>
      <p:sp>
        <p:nvSpPr>
          <p:cNvPr id="6149" name="Rectangle 5"/>
          <p:cNvSpPr>
            <a:spLocks noGrp="1" noChangeArrowheads="1"/>
          </p:cNvSpPr>
          <p:nvPr>
            <p:ph type="ftr" sz="quarter" idx="3"/>
          </p:nvPr>
        </p:nvSpPr>
        <p:spPr bwMode="auto">
          <a:xfrm>
            <a:off x="2771775" y="6237288"/>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Times New Roman" pitchFamily="18" charset="0"/>
              </a:defRPr>
            </a:lvl1pPr>
          </a:lstStyle>
          <a:p>
            <a:pPr>
              <a:defRPr/>
            </a:pPr>
            <a:endParaRPr lang="de-DE"/>
          </a:p>
        </p:txBody>
      </p:sp>
      <p:sp>
        <p:nvSpPr>
          <p:cNvPr id="6150" name="Rectangle 6"/>
          <p:cNvSpPr>
            <a:spLocks noGrp="1" noChangeArrowheads="1"/>
          </p:cNvSpPr>
          <p:nvPr>
            <p:ph type="sldNum" sz="quarter" idx="4"/>
          </p:nvPr>
        </p:nvSpPr>
        <p:spPr bwMode="auto">
          <a:xfrm>
            <a:off x="8582025" y="6500813"/>
            <a:ext cx="561975" cy="3571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Univers 55" pitchFamily="2" charset="0"/>
              </a:defRPr>
            </a:lvl1pPr>
          </a:lstStyle>
          <a:p>
            <a:fld id="{DE9368C7-ED24-4972-B209-BF90652E3917}" type="slidenum">
              <a:rPr lang="de-DE" altLang="de-DE"/>
              <a:pPr/>
              <a:t>‹Nr.›</a:t>
            </a:fld>
            <a:endParaRPr lang="de-DE" altLang="de-DE"/>
          </a:p>
        </p:txBody>
      </p:sp>
    </p:spTree>
  </p:cSld>
  <p:clrMap bg1="lt1" tx1="dk1" bg2="lt2" tx2="dk2" accent1="accent1" accent2="accent2" accent3="accent3" accent4="accent4" accent5="accent5" accent6="accent6" hlink="hlink" folHlink="folHlink"/>
  <p:sldLayoutIdLst>
    <p:sldLayoutId id="214748372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Lst>
  <p:hf hdr="0" ftr="0" dt="0"/>
  <p:txStyles>
    <p:titleStyle>
      <a:lvl1pPr algn="l" rtl="0" eaLnBrk="0" fontAlgn="base" hangingPunct="0">
        <a:spcBef>
          <a:spcPct val="0"/>
        </a:spcBef>
        <a:spcAft>
          <a:spcPct val="0"/>
        </a:spcAft>
        <a:defRPr sz="2600" b="1">
          <a:solidFill>
            <a:schemeClr val="tx2"/>
          </a:solidFill>
          <a:latin typeface="+mj-lt"/>
          <a:ea typeface="+mj-ea"/>
          <a:cs typeface="+mj-cs"/>
        </a:defRPr>
      </a:lvl1pPr>
      <a:lvl2pPr algn="l" rtl="0" eaLnBrk="0" fontAlgn="base" hangingPunct="0">
        <a:spcBef>
          <a:spcPct val="0"/>
        </a:spcBef>
        <a:spcAft>
          <a:spcPct val="0"/>
        </a:spcAft>
        <a:defRPr sz="2600" b="1">
          <a:solidFill>
            <a:schemeClr val="tx2"/>
          </a:solidFill>
          <a:latin typeface="Univers 55" pitchFamily="2" charset="0"/>
        </a:defRPr>
      </a:lvl2pPr>
      <a:lvl3pPr algn="l" rtl="0" eaLnBrk="0" fontAlgn="base" hangingPunct="0">
        <a:spcBef>
          <a:spcPct val="0"/>
        </a:spcBef>
        <a:spcAft>
          <a:spcPct val="0"/>
        </a:spcAft>
        <a:defRPr sz="2600" b="1">
          <a:solidFill>
            <a:schemeClr val="tx2"/>
          </a:solidFill>
          <a:latin typeface="Univers 55" pitchFamily="2" charset="0"/>
        </a:defRPr>
      </a:lvl3pPr>
      <a:lvl4pPr algn="l" rtl="0" eaLnBrk="0" fontAlgn="base" hangingPunct="0">
        <a:spcBef>
          <a:spcPct val="0"/>
        </a:spcBef>
        <a:spcAft>
          <a:spcPct val="0"/>
        </a:spcAft>
        <a:defRPr sz="2600" b="1">
          <a:solidFill>
            <a:schemeClr val="tx2"/>
          </a:solidFill>
          <a:latin typeface="Univers 55" pitchFamily="2" charset="0"/>
        </a:defRPr>
      </a:lvl4pPr>
      <a:lvl5pPr algn="l" rtl="0" eaLnBrk="0" fontAlgn="base" hangingPunct="0">
        <a:spcBef>
          <a:spcPct val="0"/>
        </a:spcBef>
        <a:spcAft>
          <a:spcPct val="0"/>
        </a:spcAft>
        <a:defRPr sz="2600" b="1">
          <a:solidFill>
            <a:schemeClr val="tx2"/>
          </a:solidFill>
          <a:latin typeface="Univers 55" pitchFamily="2" charset="0"/>
        </a:defRPr>
      </a:lvl5pPr>
      <a:lvl6pPr marL="457200" algn="l" rtl="0" eaLnBrk="1" fontAlgn="base" hangingPunct="1">
        <a:spcBef>
          <a:spcPct val="0"/>
        </a:spcBef>
        <a:spcAft>
          <a:spcPct val="0"/>
        </a:spcAft>
        <a:defRPr sz="2800" b="1">
          <a:solidFill>
            <a:schemeClr val="tx2"/>
          </a:solidFill>
          <a:latin typeface="Univers 55" pitchFamily="2" charset="0"/>
        </a:defRPr>
      </a:lvl6pPr>
      <a:lvl7pPr marL="914400" algn="l" rtl="0" eaLnBrk="1" fontAlgn="base" hangingPunct="1">
        <a:spcBef>
          <a:spcPct val="0"/>
        </a:spcBef>
        <a:spcAft>
          <a:spcPct val="0"/>
        </a:spcAft>
        <a:defRPr sz="2800" b="1">
          <a:solidFill>
            <a:schemeClr val="tx2"/>
          </a:solidFill>
          <a:latin typeface="Univers 55" pitchFamily="2" charset="0"/>
        </a:defRPr>
      </a:lvl7pPr>
      <a:lvl8pPr marL="1371600" algn="l" rtl="0" eaLnBrk="1" fontAlgn="base" hangingPunct="1">
        <a:spcBef>
          <a:spcPct val="0"/>
        </a:spcBef>
        <a:spcAft>
          <a:spcPct val="0"/>
        </a:spcAft>
        <a:defRPr sz="2800" b="1">
          <a:solidFill>
            <a:schemeClr val="tx2"/>
          </a:solidFill>
          <a:latin typeface="Univers 55" pitchFamily="2" charset="0"/>
        </a:defRPr>
      </a:lvl8pPr>
      <a:lvl9pPr marL="1828800" algn="l" rtl="0" eaLnBrk="1" fontAlgn="base" hangingPunct="1">
        <a:spcBef>
          <a:spcPct val="0"/>
        </a:spcBef>
        <a:spcAft>
          <a:spcPct val="0"/>
        </a:spcAft>
        <a:defRPr sz="2800" b="1">
          <a:solidFill>
            <a:schemeClr val="tx2"/>
          </a:solidFill>
          <a:latin typeface="Univers 55" pitchFamily="2"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612775" indent="-268288" algn="l" rtl="0" eaLnBrk="0" fontAlgn="base" hangingPunct="0">
        <a:spcBef>
          <a:spcPct val="20000"/>
        </a:spcBef>
        <a:spcAft>
          <a:spcPct val="0"/>
        </a:spcAft>
        <a:buChar char="–"/>
        <a:defRPr sz="2000">
          <a:solidFill>
            <a:schemeClr val="tx1"/>
          </a:solidFill>
          <a:latin typeface="+mn-lt"/>
        </a:defRPr>
      </a:lvl2pPr>
      <a:lvl3pPr marL="914400" indent="-300038" algn="l" rtl="0" eaLnBrk="0" fontAlgn="base" hangingPunct="0">
        <a:spcBef>
          <a:spcPct val="20000"/>
        </a:spcBef>
        <a:spcAft>
          <a:spcPct val="0"/>
        </a:spcAft>
        <a:buChar char="•"/>
        <a:defRPr i="1">
          <a:solidFill>
            <a:schemeClr val="tx1"/>
          </a:solidFill>
          <a:latin typeface="+mn-lt"/>
        </a:defRPr>
      </a:lvl3pPr>
      <a:lvl4pPr marL="1182688" indent="-266700" algn="l" rtl="0" eaLnBrk="0" fontAlgn="base" hangingPunct="0">
        <a:spcBef>
          <a:spcPct val="20000"/>
        </a:spcBef>
        <a:spcAft>
          <a:spcPct val="0"/>
        </a:spcAft>
        <a:buChar char="–"/>
        <a:defRPr sz="1600">
          <a:solidFill>
            <a:schemeClr val="tx1"/>
          </a:solidFill>
          <a:latin typeface="+mn-lt"/>
        </a:defRPr>
      </a:lvl4pPr>
      <a:lvl5pPr marL="1428750" indent="-244475" algn="l" rtl="0" eaLnBrk="0" fontAlgn="base" hangingPunct="0">
        <a:spcBef>
          <a:spcPct val="20000"/>
        </a:spcBef>
        <a:spcAft>
          <a:spcPct val="0"/>
        </a:spcAft>
        <a:buChar char="»"/>
        <a:defRPr sz="1600" i="1">
          <a:solidFill>
            <a:schemeClr val="tx1"/>
          </a:solidFill>
          <a:latin typeface="+mn-lt"/>
        </a:defRPr>
      </a:lvl5pPr>
      <a:lvl6pPr marL="1885950" indent="-244475" algn="l" rtl="0" eaLnBrk="1" fontAlgn="base" hangingPunct="1">
        <a:spcBef>
          <a:spcPct val="20000"/>
        </a:spcBef>
        <a:spcAft>
          <a:spcPct val="0"/>
        </a:spcAft>
        <a:buChar char="»"/>
        <a:defRPr sz="1600" i="1">
          <a:solidFill>
            <a:schemeClr val="tx1"/>
          </a:solidFill>
          <a:latin typeface="+mn-lt"/>
        </a:defRPr>
      </a:lvl6pPr>
      <a:lvl7pPr marL="2343150" indent="-244475" algn="l" rtl="0" eaLnBrk="1" fontAlgn="base" hangingPunct="1">
        <a:spcBef>
          <a:spcPct val="20000"/>
        </a:spcBef>
        <a:spcAft>
          <a:spcPct val="0"/>
        </a:spcAft>
        <a:buChar char="»"/>
        <a:defRPr sz="1600" i="1">
          <a:solidFill>
            <a:schemeClr val="tx1"/>
          </a:solidFill>
          <a:latin typeface="+mn-lt"/>
        </a:defRPr>
      </a:lvl7pPr>
      <a:lvl8pPr marL="2800350" indent="-244475" algn="l" rtl="0" eaLnBrk="1" fontAlgn="base" hangingPunct="1">
        <a:spcBef>
          <a:spcPct val="20000"/>
        </a:spcBef>
        <a:spcAft>
          <a:spcPct val="0"/>
        </a:spcAft>
        <a:buChar char="»"/>
        <a:defRPr sz="1600" i="1">
          <a:solidFill>
            <a:schemeClr val="tx1"/>
          </a:solidFill>
          <a:latin typeface="+mn-lt"/>
        </a:defRPr>
      </a:lvl8pPr>
      <a:lvl9pPr marL="3257550" indent="-244475" algn="l" rtl="0" eaLnBrk="1" fontAlgn="base" hangingPunct="1">
        <a:spcBef>
          <a:spcPct val="20000"/>
        </a:spcBef>
        <a:spcAft>
          <a:spcPct val="0"/>
        </a:spcAft>
        <a:buChar char="»"/>
        <a:defRPr sz="1600" i="1">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4.m4a"/><Relationship Id="rId1" Type="http://schemas.microsoft.com/office/2007/relationships/media" Target="../media/media14.m4a"/><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7.m4a"/><Relationship Id="rId1" Type="http://schemas.microsoft.com/office/2007/relationships/media" Target="../media/media17.m4a"/><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hyperlink" Target="http://www.bdp-verband.de/" TargetMode="External"/><Relationship Id="rId4" Type="http://schemas.openxmlformats.org/officeDocument/2006/relationships/hyperlink" Target="http://www.dgps.de/"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0.m4a"/><Relationship Id="rId1" Type="http://schemas.microsoft.com/office/2007/relationships/media" Target="../media/media20.m4a"/><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1.m4a"/><Relationship Id="rId1" Type="http://schemas.microsoft.com/office/2007/relationships/media" Target="../media/media21.m4a"/><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2.m4a"/><Relationship Id="rId1" Type="http://schemas.microsoft.com/office/2007/relationships/media" Target="../media/media22.m4a"/><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228600"/>
            <a:ext cx="7772400" cy="381000"/>
          </a:xfrm>
        </p:spPr>
        <p:txBody>
          <a:bodyPr lIns="93296" tIns="46648" rIns="93296" bIns="46648" anchor="t"/>
          <a:lstStyle/>
          <a:p>
            <a:pPr algn="ctr" eaLnBrk="1" hangingPunct="1"/>
            <a:r>
              <a:rPr lang="de-DE" altLang="de-DE" sz="3200" smtClean="0"/>
              <a:t>Job Attitude (Einstellungen und Werte)</a:t>
            </a:r>
          </a:p>
        </p:txBody>
      </p:sp>
      <p:sp>
        <p:nvSpPr>
          <p:cNvPr id="3075" name="Rectangle 3"/>
          <p:cNvSpPr>
            <a:spLocks noGrp="1" noChangeArrowheads="1"/>
          </p:cNvSpPr>
          <p:nvPr>
            <p:ph type="body" idx="1"/>
          </p:nvPr>
        </p:nvSpPr>
        <p:spPr>
          <a:xfrm>
            <a:off x="0" y="1219200"/>
            <a:ext cx="8929688" cy="5638800"/>
          </a:xfrm>
        </p:spPr>
        <p:txBody>
          <a:bodyPr lIns="93296" tIns="46648" rIns="93296" bIns="46648"/>
          <a:lstStyle/>
          <a:p>
            <a:pPr algn="ctr" eaLnBrk="1" hangingPunct="1">
              <a:buFontTx/>
              <a:buNone/>
            </a:pPr>
            <a:r>
              <a:rPr lang="de-DE" altLang="de-DE" smtClean="0"/>
              <a:t>Commitment zur Arbeit, Gewerkschaft, Aufgabe </a:t>
            </a:r>
          </a:p>
          <a:p>
            <a:pPr algn="ctr" eaLnBrk="1" hangingPunct="1">
              <a:buFontTx/>
              <a:buNone/>
            </a:pPr>
            <a:r>
              <a:rPr lang="de-DE" altLang="de-DE" smtClean="0"/>
              <a:t>	Loyalität</a:t>
            </a:r>
          </a:p>
          <a:p>
            <a:pPr algn="ctr" eaLnBrk="1" hangingPunct="1">
              <a:buFontTx/>
              <a:buNone/>
            </a:pPr>
            <a:r>
              <a:rPr lang="de-DE" altLang="de-DE" smtClean="0"/>
              <a:t>	Instrumentalität</a:t>
            </a:r>
          </a:p>
          <a:p>
            <a:pPr algn="ctr" eaLnBrk="1" hangingPunct="1">
              <a:buFontTx/>
              <a:buNone/>
            </a:pPr>
            <a:r>
              <a:rPr lang="de-DE" altLang="de-DE" smtClean="0"/>
              <a:t>	Handlungsbereitschaft</a:t>
            </a:r>
          </a:p>
          <a:p>
            <a:pPr algn="ctr" eaLnBrk="1" hangingPunct="1">
              <a:buFontTx/>
              <a:buNone/>
            </a:pPr>
            <a:r>
              <a:rPr lang="de-DE" altLang="de-DE" smtClean="0"/>
              <a:t>	Identifikation</a:t>
            </a:r>
          </a:p>
          <a:p>
            <a:pPr algn="ctr" eaLnBrk="1" hangingPunct="1">
              <a:buFontTx/>
              <a:buNone/>
            </a:pPr>
            <a:endParaRPr lang="de-DE" altLang="de-DE" smtClean="0"/>
          </a:p>
          <a:p>
            <a:pPr algn="ctr" eaLnBrk="1" hangingPunct="1">
              <a:buFontTx/>
              <a:buNone/>
            </a:pPr>
            <a:r>
              <a:rPr lang="de-DE" altLang="de-DE" smtClean="0"/>
              <a:t>Organisational Citizenship behaviour OCB</a:t>
            </a:r>
          </a:p>
          <a:p>
            <a:pPr algn="ctr" eaLnBrk="1" hangingPunct="1">
              <a:buFontTx/>
              <a:buNone/>
            </a:pPr>
            <a:endParaRPr lang="de-DE" altLang="de-DE" smtClean="0"/>
          </a:p>
          <a:p>
            <a:pPr algn="ctr" eaLnBrk="1" hangingPunct="1">
              <a:buFontTx/>
              <a:buNone/>
            </a:pPr>
            <a:r>
              <a:rPr lang="de-DE" altLang="de-DE" smtClean="0"/>
              <a:t>Arbeitswerte und Arbeitsethik </a:t>
            </a:r>
          </a:p>
          <a:p>
            <a:pPr algn="ctr" eaLnBrk="1" hangingPunct="1">
              <a:buFontTx/>
              <a:buNone/>
            </a:pPr>
            <a:r>
              <a:rPr lang="de-DE" altLang="de-DE" smtClean="0"/>
              <a:t>	Protestant Work Ethic</a:t>
            </a:r>
          </a:p>
          <a:p>
            <a:pPr algn="ctr" eaLnBrk="1" hangingPunct="1">
              <a:buFontTx/>
              <a:buNone/>
            </a:pPr>
            <a:r>
              <a:rPr lang="de-DE" altLang="de-DE" smtClean="0"/>
              <a:t>	Work Centrality</a:t>
            </a:r>
          </a:p>
          <a:p>
            <a:pPr algn="ctr" eaLnBrk="1" hangingPunct="1">
              <a:buFontTx/>
              <a:buNone/>
            </a:pPr>
            <a:endParaRPr lang="de-DE" altLang="de-DE" smtClean="0"/>
          </a:p>
          <a:p>
            <a:pPr algn="ctr" eaLnBrk="1" hangingPunct="1">
              <a:buFontTx/>
              <a:buNone/>
            </a:pPr>
            <a:r>
              <a:rPr lang="de-DE" altLang="de-DE" smtClean="0"/>
              <a:t>Arbeitszufriedenheit und Arbeitsmotivation</a:t>
            </a:r>
          </a:p>
          <a:p>
            <a:pPr algn="ctr" eaLnBrk="1" hangingPunct="1">
              <a:buFontTx/>
              <a:buNone/>
            </a:pPr>
            <a:endParaRPr lang="de-DE" altLang="de-DE" smtClean="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047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hteck 2"/>
          <p:cNvSpPr>
            <a:spLocks noChangeArrowheads="1"/>
          </p:cNvSpPr>
          <p:nvPr/>
        </p:nvSpPr>
        <p:spPr bwMode="auto">
          <a:xfrm>
            <a:off x="28575" y="2205038"/>
            <a:ext cx="8893175"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dirty="0"/>
              <a:t>Eine Organisation muss attraktiv sein und die Personen im System halten, sie muss sicherstellen, dass die Mitglieder das geforderte Rollenverhalten nach qualitativen und quantitativen Mindest-kriterien erfüllen und sie muss innovatives und spontanes Verhalten provozieren, das jenseits der Rollenbeschreibung liegt (nach Organ 1988, S. 21). Entsprechend sollten die drei Aspekte unterschiedlich honoriert werden, da sie alle drei bedeutsam sind und nicht durch die gleichen Bedingungen gefördert werden: Man unterscheidet </a:t>
            </a:r>
            <a:r>
              <a:rPr lang="de-DE" altLang="de-DE" dirty="0" err="1"/>
              <a:t>system</a:t>
            </a:r>
            <a:r>
              <a:rPr lang="de-DE" altLang="de-DE" dirty="0"/>
              <a:t> </a:t>
            </a:r>
            <a:r>
              <a:rPr lang="de-DE" altLang="de-DE" dirty="0" err="1"/>
              <a:t>rewards</a:t>
            </a:r>
            <a:r>
              <a:rPr lang="de-DE" altLang="de-DE" dirty="0"/>
              <a:t>, welche für Personen aufgrund der Mitgliedschaft im formalen System erwachsen, und keinen Anreiz für in-</a:t>
            </a:r>
            <a:r>
              <a:rPr lang="de-DE" altLang="de-DE" dirty="0" err="1"/>
              <a:t>role</a:t>
            </a:r>
            <a:r>
              <a:rPr lang="de-DE" altLang="de-DE" dirty="0"/>
              <a:t> </a:t>
            </a:r>
            <a:r>
              <a:rPr lang="de-DE" altLang="de-DE" dirty="0" err="1"/>
              <a:t>performance</a:t>
            </a:r>
            <a:r>
              <a:rPr lang="de-DE" altLang="de-DE" dirty="0"/>
              <a:t> oberhalb minimaler Standards bieten. Individual instrumental </a:t>
            </a:r>
            <a:r>
              <a:rPr lang="de-DE" altLang="de-DE" dirty="0" err="1"/>
              <a:t>rewards</a:t>
            </a:r>
            <a:r>
              <a:rPr lang="de-DE" altLang="de-DE" dirty="0"/>
              <a:t>, wie z.B. Leistungszulagen, stellen einen Anreiz für Rollenverhalten oberhalb der Mindestanforderung dar, motivieren jedoch noch nicht zu Extra-Rollenverhalten. Erst </a:t>
            </a:r>
            <a:r>
              <a:rPr lang="de-DE" altLang="de-DE" dirty="0" err="1"/>
              <a:t>intrinsic</a:t>
            </a:r>
            <a:r>
              <a:rPr lang="de-DE" altLang="de-DE" dirty="0"/>
              <a:t> </a:t>
            </a:r>
            <a:r>
              <a:rPr lang="de-DE" altLang="de-DE" dirty="0" err="1"/>
              <a:t>rewards</a:t>
            </a:r>
            <a:r>
              <a:rPr lang="de-DE" altLang="de-DE" dirty="0"/>
              <a:t> aus der Arbeitsaufgabe selbst heraus fördern einen qualitativ hochwertigen Output, binden das Individuum jedoch nicht notwendigerweise auch an das System und müssen auch nicht helfendes Verhalten fördern </a:t>
            </a:r>
          </a:p>
        </p:txBody>
      </p:sp>
      <p:sp>
        <p:nvSpPr>
          <p:cNvPr id="13315" name="Textfeld 3"/>
          <p:cNvSpPr txBox="1">
            <a:spLocks noChangeArrowheads="1"/>
          </p:cNvSpPr>
          <p:nvPr/>
        </p:nvSpPr>
        <p:spPr bwMode="auto">
          <a:xfrm>
            <a:off x="468313" y="404813"/>
            <a:ext cx="6407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t>Organisationale Verpflichtung zur Förderung von OCB</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716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388" y="188913"/>
            <a:ext cx="7772400" cy="1362075"/>
          </a:xfrm>
        </p:spPr>
        <p:txBody>
          <a:bodyPr/>
          <a:lstStyle/>
          <a:p>
            <a:pPr algn="ctr">
              <a:defRPr/>
            </a:pPr>
            <a:r>
              <a:rPr lang="de-DE" sz="2400" dirty="0" smtClean="0"/>
              <a:t>OCB: Faktorenstruktur</a:t>
            </a:r>
            <a:endParaRPr lang="de-DE" sz="2400" dirty="0"/>
          </a:p>
        </p:txBody>
      </p:sp>
      <p:sp>
        <p:nvSpPr>
          <p:cNvPr id="7171" name="Rechteck 4"/>
          <p:cNvSpPr>
            <a:spLocks noChangeArrowheads="1"/>
          </p:cNvSpPr>
          <p:nvPr/>
        </p:nvSpPr>
        <p:spPr bwMode="auto">
          <a:xfrm>
            <a:off x="112713" y="1557338"/>
            <a:ext cx="8783637" cy="455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Arial" panose="020B0604020202020204" pitchFamily="34" charset="0"/>
              <a:buChar char="•"/>
            </a:pPr>
            <a:r>
              <a:rPr lang="de-DE" altLang="de-DE" b="1"/>
              <a:t>Employee sustainability</a:t>
            </a:r>
            <a:r>
              <a:rPr lang="de-DE" altLang="de-DE"/>
              <a:t> (Teilhabe an Aktivitäten, die Gesundheit, bzw. das Wohlbefinden bei anderen und sich selbst steigern.)</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Social participation</a:t>
            </a:r>
            <a:r>
              <a:rPr lang="de-DE" altLang="de-DE"/>
              <a:t> (Teilnahme an sozialen Aktivitäten, die nicht unmittelbar mit den Arbeitsaufgaben verbunden sind.)</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Civic virtue</a:t>
            </a:r>
            <a:r>
              <a:rPr lang="de-DE" altLang="de-DE"/>
              <a:t> (Verantwortung für Dinge übernehmen, für die die Organisation steht. “Ehrenamtliches” Engagement.)</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Voice</a:t>
            </a:r>
            <a:r>
              <a:rPr lang="de-DE" altLang="de-DE"/>
              <a:t> (Die Stimme erheben, Vorschläge unterbreiten, Prozesse optimieren.)</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Helping</a:t>
            </a:r>
            <a:r>
              <a:rPr lang="de-DE" altLang="de-DE"/>
              <a:t> (Kollegen freiwillig unterstützen, um langfristig arbeitsbezogene Probleme zu verhindern.)</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Knowledge-sharing</a:t>
            </a:r>
            <a:r>
              <a:rPr lang="de-DE" altLang="de-DE"/>
              <a:t> (Wissen mit anderen teilen.)</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Individual initiative</a:t>
            </a:r>
            <a:r>
              <a:rPr lang="de-DE" altLang="de-DE"/>
              <a:t> (Sich für bestimmte Dinge einsetzen, die über das minimal erwartete hinausgehen. Sich um zusätzliche Verantwortung bemühen.)</a:t>
            </a:r>
          </a:p>
          <a:p>
            <a:pPr eaLnBrk="1" hangingPunct="1">
              <a:buFont typeface="Arial" panose="020B0604020202020204" pitchFamily="34" charset="0"/>
              <a:buChar char="•"/>
            </a:pPr>
            <a:endParaRPr lang="de-DE" altLang="de-DE" sz="800"/>
          </a:p>
          <a:p>
            <a:pPr eaLnBrk="1" hangingPunct="1">
              <a:buFont typeface="Arial" panose="020B0604020202020204" pitchFamily="34" charset="0"/>
              <a:buChar char="•"/>
            </a:pPr>
            <a:r>
              <a:rPr lang="de-DE" altLang="de-DE" b="1"/>
              <a:t>Administrative behavior</a:t>
            </a:r>
            <a:r>
              <a:rPr lang="de-DE" altLang="de-DE"/>
              <a:t> (Planen, organisieren, kontrollieren und supervidieren.)</a:t>
            </a:r>
          </a:p>
        </p:txBody>
      </p:sp>
      <p:sp>
        <p:nvSpPr>
          <p:cNvPr id="7172" name="Rechteck 5"/>
          <p:cNvSpPr>
            <a:spLocks noChangeArrowheads="1"/>
          </p:cNvSpPr>
          <p:nvPr/>
        </p:nvSpPr>
        <p:spPr bwMode="auto">
          <a:xfrm>
            <a:off x="4763" y="6488113"/>
            <a:ext cx="9139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900"/>
              <a:t>Kathryn H. Dekas, Talya N. Bauer, Brian Welle, Jennifer Kurkowski, &amp; Stacy Sullivan (2013). Organizational Citizenship Behavior, Version 2.0: A review and Qualitative Investigation of OCBs for Knowledge Workers at Google and beyond. The Academy of Management Perspectives, 27 (3), 219-237.</a:t>
            </a:r>
          </a:p>
        </p:txBody>
      </p:sp>
      <p:pic>
        <p:nvPicPr>
          <p:cNvPr id="3"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209560956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2409"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hteck 2"/>
          <p:cNvSpPr>
            <a:spLocks noChangeArrowheads="1"/>
          </p:cNvSpPr>
          <p:nvPr/>
        </p:nvSpPr>
        <p:spPr bwMode="auto">
          <a:xfrm>
            <a:off x="390525" y="4581525"/>
            <a:ext cx="82137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i="1"/>
              <a:t>"Arbeit muss als gottgewollter Lebenszweck betrachtet werden, sie muss so gut wie möglich verrichtet werden und Arbeit muss als Pflicht gelten, die man erledigt, weil sie erledigt werden muss"</a:t>
            </a:r>
            <a:r>
              <a:rPr lang="de-DE" altLang="de-DE"/>
              <a:t> (Himanen 2001, S. 27). </a:t>
            </a:r>
          </a:p>
        </p:txBody>
      </p:sp>
      <p:sp>
        <p:nvSpPr>
          <p:cNvPr id="14339" name="Textfeld 5"/>
          <p:cNvSpPr txBox="1">
            <a:spLocks noChangeArrowheads="1"/>
          </p:cNvSpPr>
          <p:nvPr/>
        </p:nvSpPr>
        <p:spPr bwMode="auto">
          <a:xfrm>
            <a:off x="1908175" y="549275"/>
            <a:ext cx="43465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a:t>Protestantische Arbeitsethik</a:t>
            </a:r>
          </a:p>
        </p:txBody>
      </p:sp>
      <p:sp>
        <p:nvSpPr>
          <p:cNvPr id="14340" name="Rechteck 6"/>
          <p:cNvSpPr>
            <a:spLocks noChangeArrowheads="1"/>
          </p:cNvSpPr>
          <p:nvPr/>
        </p:nvSpPr>
        <p:spPr bwMode="auto">
          <a:xfrm>
            <a:off x="841375" y="1231900"/>
            <a:ext cx="78486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Die protestantische Arbeitsethik ist gekennzeichnet durch die Vorstellung von Arbeit als Pflicht, die man nicht in Frage stellen darf. Die Arbeit bildet den Mittelpunkt des Lebens, um den herum Freizeit gestaltet wird.</a:t>
            </a:r>
          </a:p>
        </p:txBody>
      </p:sp>
      <p:sp>
        <p:nvSpPr>
          <p:cNvPr id="14341" name="Rechteck 7"/>
          <p:cNvSpPr>
            <a:spLocks noChangeArrowheads="1"/>
          </p:cNvSpPr>
          <p:nvPr/>
        </p:nvSpPr>
        <p:spPr bwMode="auto">
          <a:xfrm>
            <a:off x="0" y="2349500"/>
            <a:ext cx="91440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i="1"/>
              <a:t>"Die Fähigkeit der Konzentration der Gedanken sowohl als die absolut zentrale Fähigkeit, sich </a:t>
            </a:r>
            <a:r>
              <a:rPr lang="de-DE" altLang="de-DE"/>
              <a:t>der Arbeit gegenüber verpflichtet</a:t>
            </a:r>
            <a:r>
              <a:rPr lang="de-DE" altLang="de-DE" i="1"/>
              <a:t> zu fühlen, finden sich hier besonders oft vereinigt mit strenger Wirtschaftlichkeit, die mit dem Verdienst und seiner Höhe überhaupt </a:t>
            </a:r>
            <a:r>
              <a:rPr lang="de-DE" altLang="de-DE"/>
              <a:t>rechnet</a:t>
            </a:r>
            <a:r>
              <a:rPr lang="de-DE" altLang="de-DE" i="1"/>
              <a:t> und mit einer nüchternen Selbstbeherrschung und Mäßigkeit, welche die Leistungsfähigkeit ungemein steigert. Der Boden für jene Auffassung der Arbeit als Selbstzweck, als "</a:t>
            </a:r>
            <a:r>
              <a:rPr lang="de-DE" altLang="de-DE"/>
              <a:t>Beruf</a:t>
            </a:r>
            <a:r>
              <a:rPr lang="de-DE" altLang="de-DE" i="1"/>
              <a:t>", wie sie der Kapitalismus fordert, ist hier am günstigsten"</a:t>
            </a:r>
            <a:r>
              <a:rPr lang="de-DE" altLang="de-DE"/>
              <a:t> </a:t>
            </a:r>
          </a:p>
          <a:p>
            <a:pPr eaLnBrk="1" hangingPunct="1"/>
            <a:r>
              <a:rPr lang="de-DE" altLang="de-DE"/>
              <a:t>(</a:t>
            </a:r>
            <a:r>
              <a:rPr lang="de-DE" altLang="de-DE" b="1"/>
              <a:t>Max Weber: </a:t>
            </a:r>
            <a:r>
              <a:rPr lang="de-DE" altLang="de-DE" i="1"/>
              <a:t>Die protestantische Ethik und der "Geist" des Kapitalismus</a:t>
            </a:r>
            <a:r>
              <a:rPr lang="de-DE" altLang="de-DE"/>
              <a:t>, 1904/05).</a:t>
            </a:r>
          </a:p>
        </p:txBody>
      </p:sp>
      <p:sp>
        <p:nvSpPr>
          <p:cNvPr id="14342" name="Textfeld 8"/>
          <p:cNvSpPr txBox="1">
            <a:spLocks noChangeArrowheads="1"/>
          </p:cNvSpPr>
          <p:nvPr/>
        </p:nvSpPr>
        <p:spPr bwMode="auto">
          <a:xfrm>
            <a:off x="107950" y="5688013"/>
            <a:ext cx="8928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Calvinistisch-Amerikanisches Konzept: Gott belohnt den gottesgläubigen durch Erfolg, der Teufel wird durch Verlust und Misserfolg wirksam !</a:t>
            </a:r>
          </a:p>
          <a:p>
            <a:pPr eaLnBrk="1" hangingPunct="1"/>
            <a:r>
              <a:rPr lang="de-DE" altLang="de-DE" b="1"/>
              <a:t>Fatale Konsequenz</a:t>
            </a:r>
            <a:r>
              <a:rPr lang="de-DE" altLang="de-DE"/>
              <a:t>: keine Sozialsysteme, weil sie durch Förderung der Bequemlichkeit den Teufel fördern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132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B240321-AE1B-4341-986F-FA04AAC3D0B0}" type="slidenum">
              <a:rPr lang="de-DE" altLang="de-DE">
                <a:latin typeface="Univers 55" pitchFamily="2" charset="0"/>
              </a:rPr>
              <a:pPr eaLnBrk="1" hangingPunct="1"/>
              <a:t>13</a:t>
            </a:fld>
            <a:endParaRPr lang="de-DE" altLang="de-DE">
              <a:latin typeface="Univers 55" pitchFamily="2" charset="0"/>
            </a:endParaRPr>
          </a:p>
        </p:txBody>
      </p:sp>
      <p:sp>
        <p:nvSpPr>
          <p:cNvPr id="15363" name="Textfeld 2"/>
          <p:cNvSpPr txBox="1">
            <a:spLocks noChangeArrowheads="1"/>
          </p:cNvSpPr>
          <p:nvPr/>
        </p:nvSpPr>
        <p:spPr bwMode="auto">
          <a:xfrm>
            <a:off x="1258888" y="188913"/>
            <a:ext cx="6985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a:t>Arbeitsethik und Religion Teil 2</a:t>
            </a:r>
          </a:p>
          <a:p>
            <a:pPr eaLnBrk="1" hangingPunct="1"/>
            <a:r>
              <a:rPr lang="de-DE" altLang="de-DE" sz="2000" b="1"/>
              <a:t>Katholische                  und         islamische Arbeitsethik</a:t>
            </a:r>
          </a:p>
        </p:txBody>
      </p:sp>
      <p:sp>
        <p:nvSpPr>
          <p:cNvPr id="15364" name="Rechteck 3"/>
          <p:cNvSpPr>
            <a:spLocks noChangeArrowheads="1"/>
          </p:cNvSpPr>
          <p:nvPr/>
        </p:nvSpPr>
        <p:spPr bwMode="auto">
          <a:xfrm>
            <a:off x="250825" y="1225550"/>
            <a:ext cx="45720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Der berufliche Erfolg ist nicht wie im Calvinismus als eine Wahl Zeichen. Ein Absolut einrichten, der Sonntag ist das Gegenteil von Frieden und Freizeit. Der Beruf bezieht sich auf den Menschen als Person. Diese Ergebnisse, die in dem Primat der "Arbeit vor dem Kapital Ergebnisse in" Laborem exercens. Der Beruf gilt als "eine grundlegende Form des persönlichen selbst-Erkenntnis", zur gleichen Zeit, als "service" für andere. Die Arbeitswelt muss entsprechend ausgelegt sein. Theologisch wird der Beruf als eine "co-Kreation" des Menschen im Zusammenhang der creatio continua Gottes, als ein Dienst am Nächsten, als Sorge für das Kommen des Reiches Gottes, und in seinen Schwierigkeiten als eine Möglichkeit der "co - -redemption" durch Buße und Umkehr zu sehen ist</a:t>
            </a:r>
          </a:p>
        </p:txBody>
      </p:sp>
      <p:sp>
        <p:nvSpPr>
          <p:cNvPr id="15365" name="Rechteck 4"/>
          <p:cNvSpPr>
            <a:spLocks noChangeArrowheads="1"/>
          </p:cNvSpPr>
          <p:nvPr/>
        </p:nvSpPr>
        <p:spPr bwMode="auto">
          <a:xfrm>
            <a:off x="5003800" y="2097088"/>
            <a:ext cx="39243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Im Islam wird Arbeitsethik im </a:t>
            </a:r>
            <a:r>
              <a:rPr lang="de-DE" altLang="de-DE" b="1"/>
              <a:t>Qur'an selbst definiert, wo das Wort ‘amal in 360 Versen</a:t>
            </a:r>
            <a:r>
              <a:rPr lang="de-DE" altLang="de-DE"/>
              <a:t> genannt wird. Eine nahe verwandtes Konzept von fi’l (ebenfalls als Arbeit übersetzt) wird zusätzlich in 109 Versen erwähnt. Alle diese Verse betonen den Bedarf an Arbeit und Tätigkeit für menschliche Wesen.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628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hteck 2"/>
          <p:cNvSpPr>
            <a:spLocks noChangeArrowheads="1"/>
          </p:cNvSpPr>
          <p:nvPr/>
        </p:nvSpPr>
        <p:spPr bwMode="auto">
          <a:xfrm>
            <a:off x="103188" y="1374775"/>
            <a:ext cx="89630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400"/>
              <a:t>Die Arbeits- und Organisationspsychologie ist eine anwendungsorientierte Gestaltungswissenschaft. Sie ist von ethischen Fragen in Organisationen in doppelter Hinsicht betroffen. Zum einen müssen ihre eigenen Gestaltungsvorschläge einer kritischen Prüfung durch die Ethik standhalten (z.B. </a:t>
            </a:r>
            <a:r>
              <a:rPr lang="de-DE" altLang="de-DE" sz="1400" i="1"/>
              <a:t>Personalauswahlverfahren</a:t>
            </a:r>
            <a:r>
              <a:rPr lang="de-DE" altLang="de-DE" sz="1400"/>
              <a:t>; Berufseignungsdiagnostik). Zum anderen leistet sie Beiträge zur Lösung von als ethisch problematisch bewerteten Sachverhalten in Organisationen (z.B. Mikropolitik). Die normative Ethik baut auf drei Grundprinzipien auf, nämlich auf dem Respekt vor den ethisch-moralischen Grundrechten von Personen, auf der gerechten Klärung von zwischen Personen konfligierenden Ansprüchen sowie auf dem Schutz und der Förderung des Gemeinwohles. Die Bewertung eines Sachverhaltes unter der Grundrechte-, Gerechtigkeits- oder Gemeinwohlperspektive kann jedoch zu partiell unterschiedlichen Ergebnissen führen (Ethik). </a:t>
            </a:r>
            <a:br>
              <a:rPr lang="de-DE" altLang="de-DE" sz="1400"/>
            </a:br>
            <a:r>
              <a:rPr lang="de-DE" altLang="de-DE" sz="1400"/>
              <a:t>Personalauswahlverfahren sollen das </a:t>
            </a:r>
            <a:r>
              <a:rPr lang="de-DE" altLang="de-DE" sz="1400" i="1"/>
              <a:t>Recht auf Selbstbestimmung</a:t>
            </a:r>
            <a:r>
              <a:rPr lang="de-DE" altLang="de-DE" sz="1400"/>
              <a:t> und </a:t>
            </a:r>
            <a:r>
              <a:rPr lang="de-DE" altLang="de-DE" sz="1400" i="1"/>
              <a:t>psychische Unversehrtheit</a:t>
            </a:r>
            <a:r>
              <a:rPr lang="de-DE" altLang="de-DE" sz="1400"/>
              <a:t> wahren. Um Transparenz zu gewährleisten, sollen Bewerber vor der Durchführung eines Auswahlverfahrens über dessen Ziele, Modalitäten und Folgen aufgeklärt werden. Die Auswahlprozeduren sind takt- und respektvoll durchzuführen. Durch die Schweigepflicht des Diagnostikers gegenüber Dritten sollen Personen vor einer möglichen sozialen Stigmatisierung geschützt werden. Eine pragmatische Annäherung an diese Zielvorgaben stellen die Kriterien der sozialen Validität von Auswahlverfahren dar. Das Problem der </a:t>
            </a:r>
            <a:r>
              <a:rPr lang="de-DE" altLang="de-DE" sz="1400" i="1"/>
              <a:t>Fairness</a:t>
            </a:r>
            <a:r>
              <a:rPr lang="de-DE" altLang="de-DE" sz="1400"/>
              <a:t> von Auswahlstrategien stellt sich bei der Frage, ob Personen ausschließlich aufgrund ihres Abschneidens in einem Diagnoseverfahren ausgewählt werden sollen, oder ob und gegebenenfalls in welcher Weise auch andere Kriterien wie z. B. Geschlecht oder Zugehörigkeit zu einer Minderheit bei Auswahlentscheidungen zum Tragen kommen sollen. Wenn andere Kriterien hinzukommen, hätte dies zur Folge, daß von einer eignungsoptimierenden Zuweisung von Personen zu Stellen abgewichen wird. Insgesamt kommt es darauf an, in einem Feld konkurrierender Interessen die Risiken und Lasten von Auswahlverfahren keiner Seite einseitig aufzuerlegen.</a:t>
            </a:r>
            <a:r>
              <a:rPr lang="de-DE" altLang="de-DE" sz="1200"/>
              <a:t/>
            </a:r>
            <a:br>
              <a:rPr lang="de-DE" altLang="de-DE" sz="1200"/>
            </a:br>
            <a:endParaRPr lang="de-DE" altLang="de-DE" sz="1200"/>
          </a:p>
        </p:txBody>
      </p:sp>
      <p:sp>
        <p:nvSpPr>
          <p:cNvPr id="16387" name="Rechteck 3"/>
          <p:cNvSpPr>
            <a:spLocks noChangeArrowheads="1"/>
          </p:cNvSpPr>
          <p:nvPr/>
        </p:nvSpPr>
        <p:spPr bwMode="auto">
          <a:xfrm>
            <a:off x="12700" y="6391275"/>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000"/>
              <a:t>Die Texte auf den 3 Ethik in Organisationsfolien sind aus:</a:t>
            </a:r>
          </a:p>
          <a:p>
            <a:pPr eaLnBrk="1" hangingPunct="1"/>
            <a:r>
              <a:rPr lang="de-DE" altLang="de-DE" sz="1000"/>
              <a:t>Blickle, G. (Hrsg.). (1998). </a:t>
            </a:r>
            <a:r>
              <a:rPr lang="de-DE" altLang="de-DE" sz="1000" i="1"/>
              <a:t>Ethik in Organisationen. Konzepte, Befunde, Praxisbeispiele</a:t>
            </a:r>
            <a:r>
              <a:rPr lang="de-DE" altLang="de-DE" sz="1000"/>
              <a:t>. Göttingen: Verlag für Angewandte Psychologie. </a:t>
            </a:r>
          </a:p>
        </p:txBody>
      </p:sp>
      <p:sp>
        <p:nvSpPr>
          <p:cNvPr id="16388" name="Rechteck 4"/>
          <p:cNvSpPr>
            <a:spLocks noChangeArrowheads="1"/>
          </p:cNvSpPr>
          <p:nvPr/>
        </p:nvSpPr>
        <p:spPr bwMode="auto">
          <a:xfrm>
            <a:off x="2051050" y="147638"/>
            <a:ext cx="4217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800" b="1">
                <a:solidFill>
                  <a:srgbClr val="000000"/>
                </a:solidFill>
              </a:rPr>
              <a:t>Ethik in Organisationen</a:t>
            </a:r>
            <a:endParaRPr lang="de-DE" altLang="de-DE" sz="2800"/>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80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feld 2"/>
          <p:cNvSpPr txBox="1">
            <a:spLocks noChangeArrowheads="1"/>
          </p:cNvSpPr>
          <p:nvPr/>
        </p:nvSpPr>
        <p:spPr bwMode="auto">
          <a:xfrm>
            <a:off x="1547813" y="47625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a:t>Ethik in Organisation Teil 2</a:t>
            </a:r>
          </a:p>
        </p:txBody>
      </p:sp>
      <p:sp>
        <p:nvSpPr>
          <p:cNvPr id="17411" name="Rechteck 1"/>
          <p:cNvSpPr>
            <a:spLocks noChangeArrowheads="1"/>
          </p:cNvSpPr>
          <p:nvPr/>
        </p:nvSpPr>
        <p:spPr bwMode="auto">
          <a:xfrm>
            <a:off x="0" y="1196975"/>
            <a:ext cx="8964613" cy="575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400"/>
              <a:t>Innerhalb der Organisation unterstellen sich die Beschäftigten den Weisungen einer </a:t>
            </a:r>
            <a:r>
              <a:rPr lang="de-DE" altLang="de-DE" sz="1400" i="1"/>
              <a:t>Führungskraft</a:t>
            </a:r>
            <a:r>
              <a:rPr lang="de-DE" altLang="de-DE" sz="1400"/>
              <a:t>. Sie geben damit einen Teil ihrer Selbstbestimmung im Vertrauen darauf auf, daß die Führungskraft dies weder zugunsten der Organisation noch zu ihren eigenen Gunsten mißbrauchen wird (Führung). Daraus resultiert eine ethisch-moralische Verantwortung der Führungskraft gegenüber den Beschäftigten. Aus diskursethischer Sicht hat die Führungskraft diese Fürsorgepflicht nach dem verantwortungsethischen Prinzip der fortschreitenden Erübrigung zu handhaben. Dies bedeutet, daß sie die Situationsbedingungen in ihrem Zuständigkeitsbereich möglichst transparent gestalten und die Beschäftigten so führen soll, daß sie im Rahmen ihres intraorganisationalen Handelns Stück für Stück wieder </a:t>
            </a:r>
            <a:r>
              <a:rPr lang="de-DE" altLang="de-DE" sz="1400" i="1"/>
              <a:t>Selbstverantwortung</a:t>
            </a:r>
            <a:r>
              <a:rPr lang="de-DE" altLang="de-DE" sz="1400"/>
              <a:t> übernehmen können. Disziplinarmaßnahmen sollen nicht willkürlich erfolgen, sondern nur vor dem Hintergrund einer allseits bekannten Betriebsordnung. Die Disziplinarmaßnahme selbst und die Umstände ihrer Verhängung sollen außerdem so sein, daß sie nicht mit dem Recht auf körperliche (</a:t>
            </a:r>
            <a:r>
              <a:rPr lang="de-DE" altLang="de-DE" sz="1400" i="1"/>
              <a:t>Züchtigung</a:t>
            </a:r>
            <a:r>
              <a:rPr lang="de-DE" altLang="de-DE" sz="1400"/>
              <a:t>), seelische (</a:t>
            </a:r>
            <a:r>
              <a:rPr lang="de-DE" altLang="de-DE" sz="1400" i="1"/>
              <a:t>Traumatisierung</a:t>
            </a:r>
            <a:r>
              <a:rPr lang="de-DE" altLang="de-DE" sz="1400"/>
              <a:t>) und soziale (</a:t>
            </a:r>
            <a:r>
              <a:rPr lang="de-DE" altLang="de-DE" sz="1400" i="1"/>
              <a:t>Verlust der Würde</a:t>
            </a:r>
            <a:r>
              <a:rPr lang="de-DE" altLang="de-DE" sz="1400"/>
              <a:t>) Unversehrtheit konfligiert (Mobbing) Jemanden zu nötigen, gegen das eigene Gewissen zu handeln, würdigt eine Person auf den Status eines puren Mittels für von anderen vorgegebene Zwecke herab und verletzt dadurch das ethisch-moralische Grundrecht auf </a:t>
            </a:r>
            <a:r>
              <a:rPr lang="de-DE" altLang="de-DE" sz="1400" i="1"/>
              <a:t>rationale Selbstbestimmung</a:t>
            </a:r>
            <a:r>
              <a:rPr lang="de-DE" altLang="de-DE" sz="1400"/>
              <a:t>. Gelangt die Führungskraft zu der Überzeugung, daß ein Organisationsmitglied aus redlichen Motiven eine Arbeit aus Gewissensgründen verweigert und sein Anliegen ernstlich geprüft hat, sollte die Führungskraft sich darum bemühen, das Organisationsmitglied mit einer anderen Tätigkeit zu betrauen. Die Lehre von der Beschäftigung nach Gutdünken begründet den Anspruch, uneingeschränkt </a:t>
            </a:r>
            <a:r>
              <a:rPr lang="de-DE" altLang="de-DE" sz="1400" i="1"/>
              <a:t>Entlassungen</a:t>
            </a:r>
            <a:r>
              <a:rPr lang="de-DE" altLang="de-DE" sz="1400"/>
              <a:t> vornehmen zu können (</a:t>
            </a:r>
            <a:r>
              <a:rPr lang="de-DE" altLang="de-DE" sz="1400" i="1"/>
              <a:t>employment at will</a:t>
            </a:r>
            <a:r>
              <a:rPr lang="de-DE" altLang="de-DE" sz="1400"/>
              <a:t>), mit den Eigentumsrechten des Arbeitgebers. Im Gegensatz dazu steht die Forderung nach einem geordneten </a:t>
            </a:r>
            <a:r>
              <a:rPr lang="de-DE" altLang="de-DE" sz="1400" i="1"/>
              <a:t>Kündigungsverfahren</a:t>
            </a:r>
            <a:r>
              <a:rPr lang="de-DE" altLang="de-DE" sz="1400"/>
              <a:t> (</a:t>
            </a:r>
            <a:r>
              <a:rPr lang="de-DE" altLang="de-DE" sz="1400" i="1"/>
              <a:t>due process</a:t>
            </a:r>
            <a:r>
              <a:rPr lang="de-DE" altLang="de-DE" sz="1400"/>
              <a:t>). Danach sollen Kündigungen nach kodifizierten Regeln erfolgen. Ein Kündigung soll nicht willkürlich, sondern nur beim Vorliegen bestimmter Sachverhalte ausgesprochen werden dürfen. Die Gründe der Kündigung sollen dem Betroffenen mitgeteilt werden. Er soll die Möglichkeit haben, zu diesen Gründen Stellung zu nehmen und dadurch gegebenenfalls erwirken können, daß die Kündigung zurückgezogen wird. Gleichartige Fälle sollen dabei gleich behandelt werden. Ungleiche Fälle sollen dagegen ihrer Eigenart nach verschieden behandelt werden.</a:t>
            </a:r>
            <a:r>
              <a:rPr lang="de-DE" altLang="de-DE"/>
              <a:t/>
            </a:r>
            <a:br>
              <a:rPr lang="de-DE" altLang="de-DE"/>
            </a:br>
            <a:endParaRPr lang="de-DE" alt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71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feld 2"/>
          <p:cNvSpPr txBox="1">
            <a:spLocks noChangeArrowheads="1"/>
          </p:cNvSpPr>
          <p:nvPr/>
        </p:nvSpPr>
        <p:spPr bwMode="auto">
          <a:xfrm>
            <a:off x="1547813" y="47625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a:t>Ethik in Organisation Teil 3</a:t>
            </a:r>
          </a:p>
        </p:txBody>
      </p:sp>
      <p:sp>
        <p:nvSpPr>
          <p:cNvPr id="4" name="Rechteck 3"/>
          <p:cNvSpPr/>
          <p:nvPr/>
        </p:nvSpPr>
        <p:spPr>
          <a:xfrm>
            <a:off x="0" y="1125538"/>
            <a:ext cx="8999538" cy="612457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de-DE" sz="1400" dirty="0">
                <a:latin typeface="Arial" panose="020B0604020202020204" pitchFamily="34" charset="0"/>
                <a:cs typeface="Arial" panose="020B0604020202020204" pitchFamily="34" charset="0"/>
              </a:rPr>
              <a:t>Von der </a:t>
            </a:r>
            <a:r>
              <a:rPr lang="de-DE" sz="1400" i="1" dirty="0">
                <a:latin typeface="Arial" panose="020B0604020202020204" pitchFamily="34" charset="0"/>
                <a:cs typeface="Arial" panose="020B0604020202020204" pitchFamily="34" charset="0"/>
              </a:rPr>
              <a:t>interdisziplinären Gesellschaft für Arbeitswissenschaft</a:t>
            </a:r>
            <a:r>
              <a:rPr lang="de-DE" sz="1400" dirty="0">
                <a:latin typeface="Arial" panose="020B0604020202020204" pitchFamily="34" charset="0"/>
                <a:cs typeface="Arial" panose="020B0604020202020204" pitchFamily="34" charset="0"/>
              </a:rPr>
              <a:t> sind folgende </a:t>
            </a:r>
            <a:r>
              <a:rPr lang="de-DE" sz="1400" i="1" dirty="0">
                <a:latin typeface="Arial" panose="020B0604020202020204" pitchFamily="34" charset="0"/>
                <a:cs typeface="Arial" panose="020B0604020202020204" pitchFamily="34" charset="0"/>
              </a:rPr>
              <a:t>Kriterien</a:t>
            </a:r>
            <a:r>
              <a:rPr lang="de-DE" sz="1400" dirty="0">
                <a:latin typeface="Arial" panose="020B0604020202020204" pitchFamily="34" charset="0"/>
                <a:cs typeface="Arial" panose="020B0604020202020204" pitchFamily="34" charset="0"/>
              </a:rPr>
              <a:t> der humangerechten Arbeitsgestaltung postuliert worden: Personen sollen bei der Arbeit schädigungslose, ausführbare, erträgliche und beeinträchtigungsfreie Arbeitsbedingungen vorfinden. In </a:t>
            </a:r>
            <a:r>
              <a:rPr lang="de-DE" sz="1400" dirty="0" err="1">
                <a:latin typeface="Arial" panose="020B0604020202020204" pitchFamily="34" charset="0"/>
                <a:cs typeface="Arial" panose="020B0604020202020204" pitchFamily="34" charset="0"/>
              </a:rPr>
              <a:t>bezug</a:t>
            </a:r>
            <a:r>
              <a:rPr lang="de-DE" sz="1400" dirty="0">
                <a:latin typeface="Arial" panose="020B0604020202020204" pitchFamily="34" charset="0"/>
                <a:cs typeface="Arial" panose="020B0604020202020204" pitchFamily="34" charset="0"/>
              </a:rPr>
              <a:t> auf den Arbeitsinhalt, die Arbeitsaufgabe, die Arbeitsumgebung sowie die Entlohnung sollen Standards </a:t>
            </a:r>
            <a:r>
              <a:rPr lang="de-DE" sz="1400" i="1" dirty="0">
                <a:latin typeface="Arial" panose="020B0604020202020204" pitchFamily="34" charset="0"/>
                <a:cs typeface="Arial" panose="020B0604020202020204" pitchFamily="34" charset="0"/>
              </a:rPr>
              <a:t>sozialer Angemessenheit</a:t>
            </a:r>
            <a:r>
              <a:rPr lang="de-DE" sz="1400" dirty="0">
                <a:latin typeface="Arial" panose="020B0604020202020204" pitchFamily="34" charset="0"/>
                <a:cs typeface="Arial" panose="020B0604020202020204" pitchFamily="34" charset="0"/>
              </a:rPr>
              <a:t> erfüllt werden. Weiterhin soll Arbeit mit Handlungs- und Tätigkeitsspielräumen verbunden sein, sie soll die Gelegenheit bieten, Fähigkeiten zu erwerben. Sie soll dem Arbeitenden Zufriedenheit (Arbeitszufriedenheit) verschaffen sowie seine Persönlichkeit erhalten und weiterentwickeln. Die Arbeitenden sollen außerdem an der Gestaltung ihrer Arbeitsbedingungen </a:t>
            </a:r>
            <a:r>
              <a:rPr lang="de-DE" sz="1400" i="1" dirty="0">
                <a:latin typeface="Arial" panose="020B0604020202020204" pitchFamily="34" charset="0"/>
                <a:cs typeface="Arial" panose="020B0604020202020204" pitchFamily="34" charset="0"/>
              </a:rPr>
              <a:t>beteiligt</a:t>
            </a:r>
            <a:r>
              <a:rPr lang="de-DE" sz="1400" dirty="0">
                <a:latin typeface="Arial" panose="020B0604020202020204" pitchFamily="34" charset="0"/>
                <a:cs typeface="Arial" panose="020B0604020202020204" pitchFamily="34" charset="0"/>
              </a:rPr>
              <a:t> werden. Schließlich sollen die Auswirkungen der Arbeit </a:t>
            </a:r>
            <a:r>
              <a:rPr lang="de-DE" sz="1400" i="1" dirty="0">
                <a:latin typeface="Arial" panose="020B0604020202020204" pitchFamily="34" charset="0"/>
                <a:cs typeface="Arial" panose="020B0604020202020204" pitchFamily="34" charset="0"/>
              </a:rPr>
              <a:t>sozialverträglich</a:t>
            </a:r>
            <a:r>
              <a:rPr lang="de-DE" sz="1400" dirty="0">
                <a:latin typeface="Arial" panose="020B0604020202020204" pitchFamily="34" charset="0"/>
                <a:cs typeface="Arial" panose="020B0604020202020204" pitchFamily="34" charset="0"/>
              </a:rPr>
              <a:t> (z. B. familienfreundlich) sein. Neuerdings wird ergänzend die Forderung nach </a:t>
            </a:r>
            <a:r>
              <a:rPr lang="de-DE" sz="1400" i="1" dirty="0">
                <a:latin typeface="Arial" panose="020B0604020202020204" pitchFamily="34" charset="0"/>
                <a:cs typeface="Arial" panose="020B0604020202020204" pitchFamily="34" charset="0"/>
              </a:rPr>
              <a:t>Umweltverträglichkeit</a:t>
            </a:r>
            <a:r>
              <a:rPr lang="de-DE" sz="1400" dirty="0">
                <a:latin typeface="Arial" panose="020B0604020202020204" pitchFamily="34" charset="0"/>
                <a:cs typeface="Arial" panose="020B0604020202020204" pitchFamily="34" charset="0"/>
              </a:rPr>
              <a:t> von Arbeit aufgestellt (Umweltpsychologie). Diese Kriterien können als faktischer normativer Konsens in der Arbeitswissenschaft gelten. Je nach weltanschaulicher Position werden sie jedoch unterschiedlich begründet. </a:t>
            </a:r>
            <a:br>
              <a:rPr lang="de-DE" sz="1400" dirty="0">
                <a:latin typeface="Arial" panose="020B0604020202020204" pitchFamily="34" charset="0"/>
                <a:cs typeface="Arial" panose="020B0604020202020204" pitchFamily="34" charset="0"/>
              </a:rPr>
            </a:br>
            <a:r>
              <a:rPr lang="de-DE" sz="1400" i="1" dirty="0">
                <a:latin typeface="Arial" panose="020B0604020202020204" pitchFamily="34" charset="0"/>
                <a:cs typeface="Arial" panose="020B0604020202020204" pitchFamily="34" charset="0"/>
              </a:rPr>
              <a:t>Planungsfehler</a:t>
            </a:r>
            <a:r>
              <a:rPr lang="de-DE" sz="1400" dirty="0">
                <a:latin typeface="Arial" panose="020B0604020202020204" pitchFamily="34" charset="0"/>
                <a:cs typeface="Arial" panose="020B0604020202020204" pitchFamily="34" charset="0"/>
              </a:rPr>
              <a:t>, </a:t>
            </a:r>
            <a:r>
              <a:rPr lang="de-DE" sz="1400" i="1" dirty="0">
                <a:latin typeface="Arial" panose="020B0604020202020204" pitchFamily="34" charset="0"/>
                <a:cs typeface="Arial" panose="020B0604020202020204" pitchFamily="34" charset="0"/>
              </a:rPr>
              <a:t>Sicherheitsmängel</a:t>
            </a:r>
            <a:r>
              <a:rPr lang="de-DE" sz="1400" dirty="0">
                <a:latin typeface="Arial" panose="020B0604020202020204" pitchFamily="34" charset="0"/>
                <a:cs typeface="Arial" panose="020B0604020202020204" pitchFamily="34" charset="0"/>
              </a:rPr>
              <a:t> und hohe </a:t>
            </a:r>
            <a:r>
              <a:rPr lang="de-DE" sz="1400" i="1" dirty="0">
                <a:latin typeface="Arial" panose="020B0604020202020204" pitchFamily="34" charset="0"/>
                <a:cs typeface="Arial" panose="020B0604020202020204" pitchFamily="34" charset="0"/>
              </a:rPr>
              <a:t>Katastrophenrisiken</a:t>
            </a:r>
            <a:r>
              <a:rPr lang="de-DE" sz="1400" dirty="0">
                <a:latin typeface="Arial" panose="020B0604020202020204" pitchFamily="34" charset="0"/>
                <a:cs typeface="Arial" panose="020B0604020202020204" pitchFamily="34" charset="0"/>
              </a:rPr>
              <a:t> sind Begleiterscheinungen der technisch-industriellen Forschung und Produktion. Wie zahlreiche Fallbeispiele zeigen, waren diese Gefahren und Risiken in den Betrieben, Planungsbüros und Labors häufig längst bekannt, ehe es zu Todesfällen und Katastrophen kam (Risiko). Organisationsangehörige sind oft Experten für die </a:t>
            </a:r>
            <a:r>
              <a:rPr lang="de-DE" sz="1400" dirty="0" err="1">
                <a:latin typeface="Arial" panose="020B0604020202020204" pitchFamily="34" charset="0"/>
                <a:cs typeface="Arial" panose="020B0604020202020204" pitchFamily="34" charset="0"/>
              </a:rPr>
              <a:t>Mißstände</a:t>
            </a:r>
            <a:r>
              <a:rPr lang="de-DE" sz="1400" dirty="0">
                <a:latin typeface="Arial" panose="020B0604020202020204" pitchFamily="34" charset="0"/>
                <a:cs typeface="Arial" panose="020B0604020202020204" pitchFamily="34" charset="0"/>
              </a:rPr>
              <a:t> vor Ort. Finden sie organisationsintern mit ihren Warnungen kein Gehör, so tragen sie zum Schutz der Öffentlichkeit bei, indem sie diese Risiken publik machen. Organisationsangehörige, die sich mit einem vermeintlichen </a:t>
            </a:r>
            <a:r>
              <a:rPr lang="de-DE" sz="1400" dirty="0" err="1">
                <a:latin typeface="Arial" panose="020B0604020202020204" pitchFamily="34" charset="0"/>
                <a:cs typeface="Arial" panose="020B0604020202020204" pitchFamily="34" charset="0"/>
              </a:rPr>
              <a:t>Mißstand</a:t>
            </a:r>
            <a:r>
              <a:rPr lang="de-DE" sz="1400" dirty="0">
                <a:latin typeface="Arial" panose="020B0604020202020204" pitchFamily="34" charset="0"/>
                <a:cs typeface="Arial" panose="020B0604020202020204" pitchFamily="34" charset="0"/>
              </a:rPr>
              <a:t> in der Organisation an die Öffentlichkeit wenden, sollten jedoch ihre Vorwürfe nach bestem Wissen und Gewissen prüfen, ehe sie diese publik machen und damit eventuell den Ruf der Organisation oder die Arbeitsplätze ihrer Kollegen gefährden (Arbeits- und Gesundheitsschutz).</a:t>
            </a:r>
            <a:br>
              <a:rPr lang="de-DE" sz="1400" dirty="0">
                <a:latin typeface="Arial" panose="020B0604020202020204" pitchFamily="34" charset="0"/>
                <a:cs typeface="Arial" panose="020B0604020202020204" pitchFamily="34" charset="0"/>
              </a:rPr>
            </a:br>
            <a:r>
              <a:rPr lang="de-DE" sz="1400" i="1" dirty="0" err="1">
                <a:latin typeface="Arial" panose="020B0604020202020204" pitchFamily="34" charset="0"/>
                <a:cs typeface="Arial" panose="020B0604020202020204" pitchFamily="34" charset="0"/>
              </a:rPr>
              <a:t>Mikropolitk</a:t>
            </a:r>
            <a:r>
              <a:rPr lang="de-DE" sz="1400" dirty="0">
                <a:latin typeface="Arial" panose="020B0604020202020204" pitchFamily="34" charset="0"/>
                <a:cs typeface="Arial" panose="020B0604020202020204" pitchFamily="34" charset="0"/>
              </a:rPr>
              <a:t> in Organisationen bezeichnet heimliche Machenschaften in Organisationen. Aus der Perspektive der ethisch-moralischen Grundrechte ist der Einsatz mikropolitischer Taktiken abzulehnen, weil durch Täuschung und List die Möglichkeit einer anderen Person zur rationalen Selbstbestimmung eingeschränkt wird. Aus der Perspektive der Gerechtigkeit ist Mikropolitik abzulehnen, weil sie dazu führt, </a:t>
            </a:r>
            <a:r>
              <a:rPr lang="de-DE" sz="1400" dirty="0" err="1">
                <a:latin typeface="Arial" panose="020B0604020202020204" pitchFamily="34" charset="0"/>
                <a:cs typeface="Arial" panose="020B0604020202020204" pitchFamily="34" charset="0"/>
              </a:rPr>
              <a:t>daß</a:t>
            </a:r>
            <a:r>
              <a:rPr lang="de-DE" sz="1400" dirty="0">
                <a:latin typeface="Arial" panose="020B0604020202020204" pitchFamily="34" charset="0"/>
                <a:cs typeface="Arial" panose="020B0604020202020204" pitchFamily="34" charset="0"/>
              </a:rPr>
              <a:t> Personen ungerechtfertigt diskriminiert oder systematisch von sie betreffenden Entscheidungen ausgeschlossen werden. Aus verantwortungsethischer Sicht ergibt sich die Forderung, mikropolitische Aktivitäten nach dem Prinzip der </a:t>
            </a:r>
            <a:r>
              <a:rPr lang="de-DE" sz="1400" i="1" dirty="0">
                <a:latin typeface="Arial" panose="020B0604020202020204" pitchFamily="34" charset="0"/>
                <a:cs typeface="Arial" panose="020B0604020202020204" pitchFamily="34" charset="0"/>
              </a:rPr>
              <a:t>fortschreitenden Erübrigung</a:t>
            </a:r>
            <a:r>
              <a:rPr lang="de-DE" sz="1400" dirty="0">
                <a:latin typeface="Arial" panose="020B0604020202020204" pitchFamily="34" charset="0"/>
                <a:cs typeface="Arial" panose="020B0604020202020204" pitchFamily="34" charset="0"/>
              </a:rPr>
              <a:t> zu handhaben. Personen sollten daran mitwirken, Organisationsstrukturen herzustellen bzw. zu erhalten, die offene Konfliktlösungen ermöglichen.</a:t>
            </a:r>
            <a:endParaRPr lang="de-DE" sz="1400" dirty="0">
              <a:latin typeface="Arial" panose="020B0604020202020204" pitchFamily="34" charset="0"/>
              <a:cs typeface="Arial" panose="020B0604020202020204" pitchFamily="34"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764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0EB5C5A-F0B1-4CDA-BB1A-38429073B92C}" type="slidenum">
              <a:rPr lang="de-DE" altLang="de-DE">
                <a:latin typeface="Univers 55" pitchFamily="2" charset="0"/>
              </a:rPr>
              <a:pPr eaLnBrk="1" hangingPunct="1"/>
              <a:t>17</a:t>
            </a:fld>
            <a:endParaRPr lang="de-DE" altLang="de-DE">
              <a:latin typeface="Univers 55" pitchFamily="2" charset="0"/>
            </a:endParaRPr>
          </a:p>
        </p:txBody>
      </p:sp>
      <p:sp>
        <p:nvSpPr>
          <p:cNvPr id="19459" name="Rechteck 2"/>
          <p:cNvSpPr>
            <a:spLocks noChangeArrowheads="1"/>
          </p:cNvSpPr>
          <p:nvPr/>
        </p:nvSpPr>
        <p:spPr bwMode="auto">
          <a:xfrm>
            <a:off x="-17463" y="1916113"/>
            <a:ext cx="9144001"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t>Psychologinnen und Psychologen tragen als Fachpersonen für die psychischen Belange des Menschen eine besondere Verantwortung. Die ihnen anvertrauten Personen werden nach ethischen Grundsätzen beraten und begleitet.</a:t>
            </a:r>
          </a:p>
          <a:p>
            <a:pPr eaLnBrk="1" hangingPunct="1"/>
            <a:r>
              <a:rPr lang="de-DE" altLang="de-DE"/>
              <a:t>Psychologinnen und Psychologen wenden ihr Fachwissen über menschliches Erleben und Verhalten in verschiedenen Kontexten an und entwickeln es ständig weiter. Zu ihren Tätigkeiten gehören die psychologische Beratung und Betreuung, Psychotherapie, Diagnostik, Begutachtung sowie Lehre und Forschung. Ziel ihres professionellen Handelns ist es, das Wohlbefinden und die psychische Gesundheit der Menschen zu fördern und zur Verbesserung ihrer Lebensbedingungen beizutragen.</a:t>
            </a:r>
          </a:p>
          <a:p>
            <a:pPr eaLnBrk="1" hangingPunct="1"/>
            <a:r>
              <a:rPr lang="de-DE" altLang="de-DE"/>
              <a:t>Teil dieser besonderen Verantwortung bei der vielfältigen beruflichen Tätigkeit ist die Berufsethik. Dies sind die berufsethischen Richtlinien, denen alle verpflichtet sind. Das heisst, sie müssen ihre Berufsausübung an den darin verankerten ethischen Standards orientieren.  (Schweizer Fachgesellschaft für psychologie)</a:t>
            </a:r>
          </a:p>
        </p:txBody>
      </p:sp>
      <p:sp>
        <p:nvSpPr>
          <p:cNvPr id="19460" name="Textfeld 3"/>
          <p:cNvSpPr txBox="1">
            <a:spLocks noChangeArrowheads="1"/>
          </p:cNvSpPr>
          <p:nvPr/>
        </p:nvSpPr>
        <p:spPr bwMode="auto">
          <a:xfrm>
            <a:off x="971550" y="476250"/>
            <a:ext cx="5832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a:t>Berufsethik für Psychologen*innen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00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hteck 3"/>
          <p:cNvSpPr>
            <a:spLocks noChangeArrowheads="1"/>
          </p:cNvSpPr>
          <p:nvPr/>
        </p:nvSpPr>
        <p:spPr bwMode="auto">
          <a:xfrm>
            <a:off x="0" y="-22225"/>
            <a:ext cx="82089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b="1"/>
              <a:t>Berufsethische Richtlinien</a:t>
            </a:r>
          </a:p>
          <a:p>
            <a:pPr eaLnBrk="1" hangingPunct="1"/>
            <a:r>
              <a:rPr lang="de-DE" altLang="de-DE" sz="1400"/>
              <a:t>des Berufsverbandes Deutscher Psychologinnen und Psychologen e.V. und der Deutschen Gesellschaft für Psychologie e.V. zugleich Berufsordnung des Berufsverbandes Deutscher Psychologinnen und Psychologen e.V.</a:t>
            </a:r>
          </a:p>
        </p:txBody>
      </p:sp>
      <p:sp>
        <p:nvSpPr>
          <p:cNvPr id="20483" name="Rechteck 4"/>
          <p:cNvSpPr>
            <a:spLocks noChangeArrowheads="1"/>
          </p:cNvSpPr>
          <p:nvPr/>
        </p:nvSpPr>
        <p:spPr bwMode="auto">
          <a:xfrm>
            <a:off x="-28575" y="1268413"/>
            <a:ext cx="9144000"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200"/>
              <a:t>1. Präambel</a:t>
            </a:r>
          </a:p>
          <a:p>
            <a:pPr eaLnBrk="1" hangingPunct="1"/>
            <a:r>
              <a:rPr lang="de-DE" altLang="de-DE" sz="1200"/>
              <a:t>1.1 Bedeutung der Berufsethischen Richtlinien</a:t>
            </a:r>
          </a:p>
          <a:p>
            <a:pPr eaLnBrk="1" hangingPunct="1"/>
            <a:r>
              <a:rPr lang="de-DE" altLang="de-DE" sz="1200"/>
              <a:t>1.2 Ethische und fachliche Grundhaltungen</a:t>
            </a:r>
          </a:p>
          <a:p>
            <a:pPr eaLnBrk="1" hangingPunct="1"/>
            <a:r>
              <a:rPr lang="de-DE" altLang="de-DE" sz="1200"/>
              <a:t>1.3 Grundlegende Aussagen zu Menschenrechten und zur Menschenwürde</a:t>
            </a:r>
          </a:p>
          <a:p>
            <a:pPr eaLnBrk="1" hangingPunct="1"/>
            <a:r>
              <a:rPr lang="de-DE" altLang="de-DE" sz="1200"/>
              <a:t>2. Berufsethische Prinzipien der europäischen Psychologenvereinigung in Europa</a:t>
            </a:r>
          </a:p>
          <a:p>
            <a:pPr eaLnBrk="1" hangingPunct="1"/>
            <a:r>
              <a:rPr lang="de-DE" altLang="de-DE" sz="1200"/>
              <a:t>2.1 Achtung vor den Rechten und der Würde des Menschen</a:t>
            </a:r>
          </a:p>
          <a:p>
            <a:pPr eaLnBrk="1" hangingPunct="1"/>
            <a:r>
              <a:rPr lang="de-DE" altLang="de-DE" sz="1200"/>
              <a:t>2.2 Kompetenz</a:t>
            </a:r>
          </a:p>
          <a:p>
            <a:pPr eaLnBrk="1" hangingPunct="1"/>
            <a:r>
              <a:rPr lang="de-DE" altLang="de-DE" sz="1200"/>
              <a:t>2.3 Verantwortung</a:t>
            </a:r>
          </a:p>
          <a:p>
            <a:pPr eaLnBrk="1" hangingPunct="1"/>
            <a:r>
              <a:rPr lang="de-DE" altLang="de-DE" sz="1200"/>
              <a:t>2.4 Integrität</a:t>
            </a:r>
          </a:p>
          <a:p>
            <a:pPr eaLnBrk="1" hangingPunct="1"/>
            <a:r>
              <a:rPr lang="de-DE" altLang="de-DE" sz="1200"/>
              <a:t>3. Grundlagen zum Beruf der Psychologin und des Psychologen</a:t>
            </a:r>
          </a:p>
          <a:p>
            <a:pPr eaLnBrk="1" hangingPunct="1"/>
            <a:r>
              <a:rPr lang="de-DE" altLang="de-DE" sz="1200"/>
              <a:t>3.1 Berufsbezeichnung – Titelführung</a:t>
            </a:r>
          </a:p>
          <a:p>
            <a:pPr eaLnBrk="1" hangingPunct="1"/>
            <a:r>
              <a:rPr lang="de-DE" altLang="de-DE" sz="1200"/>
              <a:t>3.2 Die Wissenschaft Psychologie als Grundlage der Berufstätigkeit</a:t>
            </a:r>
          </a:p>
          <a:p>
            <a:pPr eaLnBrk="1" hangingPunct="1"/>
            <a:r>
              <a:rPr lang="de-DE" altLang="de-DE" sz="1200"/>
              <a:t>3.3 Anwendung der Psychologie in der Berufsausübung</a:t>
            </a:r>
          </a:p>
          <a:p>
            <a:pPr eaLnBrk="1" hangingPunct="1"/>
            <a:r>
              <a:rPr lang="de-DE" altLang="de-DE" sz="1200"/>
              <a:t>3.4 Der Beruf der Psychologin/des Psychologen als Freier Beruf</a:t>
            </a:r>
          </a:p>
          <a:p>
            <a:pPr eaLnBrk="1" hangingPunct="1"/>
            <a:r>
              <a:rPr lang="de-DE" altLang="de-DE" sz="1200"/>
              <a:t>3.5 Allgemeine Grundsätze der Berufsausübung</a:t>
            </a:r>
          </a:p>
          <a:p>
            <a:pPr eaLnBrk="1" hangingPunct="1"/>
            <a:r>
              <a:rPr lang="de-DE" altLang="de-DE" sz="1200"/>
              <a:t>3.6 Berufsausübung als Dienstleistung</a:t>
            </a:r>
          </a:p>
          <a:p>
            <a:pPr eaLnBrk="1" hangingPunct="1"/>
            <a:r>
              <a:rPr lang="de-DE" altLang="de-DE" sz="1200"/>
              <a:t>4. Verantwortliche Gestaltung beruflicher Beziehungen zu Menschen</a:t>
            </a:r>
          </a:p>
          <a:p>
            <a:pPr eaLnBrk="1" hangingPunct="1"/>
            <a:r>
              <a:rPr lang="de-DE" altLang="de-DE" sz="1200"/>
              <a:t>4.1 Grundsätze der Gestaltung beruflicher Beziehungen zu Menschen</a:t>
            </a:r>
          </a:p>
          <a:p>
            <a:pPr eaLnBrk="1" hangingPunct="1"/>
            <a:r>
              <a:rPr lang="de-DE" altLang="de-DE" sz="1200"/>
              <a:t>4.2 Gestaltung vertraglich geregelter Arbeitsbeziehungen</a:t>
            </a:r>
          </a:p>
          <a:p>
            <a:pPr eaLnBrk="1" hangingPunct="1"/>
            <a:r>
              <a:rPr lang="de-DE" altLang="de-DE" sz="1200"/>
              <a:t>4.3 Beziehungen zu Mitarbeiterinnen und Mitarbeitern</a:t>
            </a:r>
          </a:p>
          <a:p>
            <a:pPr eaLnBrk="1" hangingPunct="1"/>
            <a:r>
              <a:rPr lang="de-DE" altLang="de-DE" sz="1200"/>
              <a:t>4.4 Verhältnis zu Berufskolleginnen und Berufskollegen</a:t>
            </a:r>
          </a:p>
          <a:p>
            <a:pPr eaLnBrk="1" hangingPunct="1"/>
            <a:r>
              <a:rPr lang="de-DE" altLang="de-DE" sz="1200"/>
              <a:t>4.5 Verhältnis zu Angehörigen anderer Berufe</a:t>
            </a:r>
          </a:p>
          <a:p>
            <a:pPr eaLnBrk="1" hangingPunct="1"/>
            <a:r>
              <a:rPr lang="de-DE" altLang="de-DE" sz="1200"/>
              <a:t>5. Die besondere Verantwortung in Beziehungen zu Klientinnen und Klienten</a:t>
            </a:r>
          </a:p>
          <a:p>
            <a:pPr eaLnBrk="1" hangingPunct="1"/>
            <a:r>
              <a:rPr lang="de-DE" altLang="de-DE" sz="1200"/>
              <a:t>5.1 Selbstbestimmungsrecht von Klientinnen und Klienten</a:t>
            </a:r>
          </a:p>
          <a:p>
            <a:pPr eaLnBrk="1" hangingPunct="1"/>
            <a:r>
              <a:rPr lang="de-DE" altLang="de-DE" sz="1200"/>
              <a:t>5.2 Professionelle Beziehungsqualität</a:t>
            </a:r>
          </a:p>
          <a:p>
            <a:pPr eaLnBrk="1" hangingPunct="1"/>
            <a:r>
              <a:rPr lang="de-DE" altLang="de-DE" sz="1200"/>
              <a:t>5.3 Schutz des Privatgeheimnisses, Datenschutz, Aufzeichnungen, Vertraulichkeit</a:t>
            </a:r>
          </a:p>
          <a:p>
            <a:pPr eaLnBrk="1" hangingPunct="1"/>
            <a:r>
              <a:rPr lang="de-DE" altLang="de-DE" sz="1200"/>
              <a:t>6. Sicherung der beruflichen Kompetenzen</a:t>
            </a:r>
          </a:p>
          <a:p>
            <a:pPr eaLnBrk="1" hangingPunct="1"/>
            <a:r>
              <a:rPr lang="de-DE" altLang="de-DE" sz="1200"/>
              <a:t>6.1 Grundsätze zur Sicherung beruflicher Kompetenzen</a:t>
            </a:r>
          </a:p>
          <a:p>
            <a:pPr eaLnBrk="1" hangingPunct="1"/>
            <a:r>
              <a:rPr lang="de-DE" altLang="de-DE" sz="1200"/>
              <a:t>6.2 Die Sicherung der fachlichen und persönlichen Kompetenz</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936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hteck 2"/>
          <p:cNvSpPr>
            <a:spLocks noChangeArrowheads="1"/>
          </p:cNvSpPr>
          <p:nvPr/>
        </p:nvSpPr>
        <p:spPr bwMode="auto">
          <a:xfrm>
            <a:off x="39688" y="1773238"/>
            <a:ext cx="9104312"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400"/>
              <a:t>7. Psychologie in Forschung und Lehre</a:t>
            </a:r>
          </a:p>
          <a:p>
            <a:pPr eaLnBrk="1" hangingPunct="1"/>
            <a:r>
              <a:rPr lang="de-DE" altLang="de-DE" sz="1400"/>
              <a:t>7.1 Wissenschaftsfreiheit und gesellschaftliche Verantwortung</a:t>
            </a:r>
          </a:p>
          <a:p>
            <a:pPr eaLnBrk="1" hangingPunct="1"/>
            <a:r>
              <a:rPr lang="de-DE" altLang="de-DE" sz="1400"/>
              <a:t>7.2 Grundsätze guter wissenschaftlicher Praxis</a:t>
            </a:r>
          </a:p>
          <a:p>
            <a:pPr eaLnBrk="1" hangingPunct="1"/>
            <a:r>
              <a:rPr lang="de-DE" altLang="de-DE" sz="1400"/>
              <a:t>7.3 Grundsätze für Forschung und Publikation</a:t>
            </a:r>
          </a:p>
          <a:p>
            <a:pPr eaLnBrk="1" hangingPunct="1"/>
            <a:r>
              <a:rPr lang="de-DE" altLang="de-DE" sz="1400"/>
              <a:t>7.4 Lehre, Fort- und Weiterbildung, Supervision</a:t>
            </a:r>
          </a:p>
          <a:p>
            <a:pPr eaLnBrk="1" hangingPunct="1"/>
            <a:r>
              <a:rPr lang="de-DE" altLang="de-DE" sz="1400"/>
              <a:t>8. Psychologinnen und Psychologen in Berufsfeldern der Angewandten Psychologie</a:t>
            </a:r>
          </a:p>
          <a:p>
            <a:pPr eaLnBrk="1" hangingPunct="1"/>
            <a:r>
              <a:rPr lang="de-DE" altLang="de-DE" sz="1400"/>
              <a:t>8.1 Allgemeine Geltung der ethischen Aussagen im beruflichen Handeln</a:t>
            </a:r>
          </a:p>
          <a:p>
            <a:pPr eaLnBrk="1" hangingPunct="1"/>
            <a:r>
              <a:rPr lang="de-DE" altLang="de-DE" sz="1400"/>
              <a:t>8.2 Gutachten und Untersuchungsberichte</a:t>
            </a:r>
          </a:p>
          <a:p>
            <a:pPr eaLnBrk="1" hangingPunct="1"/>
            <a:r>
              <a:rPr lang="de-DE" altLang="de-DE" sz="1400"/>
              <a:t>8.3 Berufsausübung in eigener Praxis</a:t>
            </a:r>
          </a:p>
          <a:p>
            <a:pPr eaLnBrk="1" hangingPunct="1"/>
            <a:r>
              <a:rPr lang="de-DE" altLang="de-DE" sz="1400"/>
              <a:t>8.4 Gemeinsame Ausübung einer selbstständigen Berufstätigkeit</a:t>
            </a:r>
          </a:p>
          <a:p>
            <a:pPr eaLnBrk="1" hangingPunct="1"/>
            <a:r>
              <a:rPr lang="de-DE" altLang="de-DE" sz="1400"/>
              <a:t>9. Psychologinnen und Psychologen mit heilkundlicher Berufstätigkeit</a:t>
            </a:r>
          </a:p>
          <a:p>
            <a:pPr eaLnBrk="1" hangingPunct="1"/>
            <a:r>
              <a:rPr lang="de-DE" altLang="de-DE" sz="1400"/>
              <a:t>9.1 Rechtliche Grundlagen zur Durchführung heilkundlicher Berufstätigkeiten</a:t>
            </a:r>
          </a:p>
          <a:p>
            <a:pPr eaLnBrk="1" hangingPunct="1"/>
            <a:r>
              <a:rPr lang="de-DE" altLang="de-DE" sz="1400"/>
              <a:t>9.2 Besondere Verantwortung in beruflichen Beziehungen zu Patientinnen und Patienten</a:t>
            </a:r>
          </a:p>
          <a:p>
            <a:pPr eaLnBrk="1" hangingPunct="1"/>
            <a:r>
              <a:rPr lang="de-DE" altLang="de-DE" sz="1400"/>
              <a:t>10. Psychologinnen und Psychologen in der Gesellschaft</a:t>
            </a:r>
          </a:p>
          <a:p>
            <a:pPr eaLnBrk="1" hangingPunct="1"/>
            <a:r>
              <a:rPr lang="de-DE" altLang="de-DE" sz="1400"/>
              <a:t>10.1 Grundsätze zu öffentlichen Informationen über die Berufsausübung</a:t>
            </a:r>
          </a:p>
          <a:p>
            <a:pPr eaLnBrk="1" hangingPunct="1"/>
            <a:r>
              <a:rPr lang="de-DE" altLang="de-DE" sz="1400"/>
              <a:t>10.2 Inhalte von öffentlichen Informationen über die Berufsausübung</a:t>
            </a:r>
          </a:p>
          <a:p>
            <a:pPr eaLnBrk="1" hangingPunct="1"/>
            <a:r>
              <a:rPr lang="de-DE" altLang="de-DE" sz="1400"/>
              <a:t>10.3 Informationswege</a:t>
            </a:r>
          </a:p>
          <a:p>
            <a:pPr eaLnBrk="1" hangingPunct="1"/>
            <a:r>
              <a:rPr lang="de-DE" altLang="de-DE" sz="1400"/>
              <a:t>10.4 Auftreten in der Öffentlichkeit</a:t>
            </a:r>
          </a:p>
          <a:p>
            <a:pPr eaLnBrk="1" hangingPunct="1"/>
            <a:r>
              <a:rPr lang="de-DE" altLang="de-DE" sz="1400"/>
              <a:t>11. Schlussbestimmungen</a:t>
            </a:r>
          </a:p>
          <a:p>
            <a:pPr eaLnBrk="1" hangingPunct="1"/>
            <a:r>
              <a:rPr lang="de-DE" altLang="de-DE" sz="1400"/>
              <a:t>11.1 Verbindlichkeit der Berufsethischen Richtlinien</a:t>
            </a:r>
          </a:p>
        </p:txBody>
      </p:sp>
      <p:sp>
        <p:nvSpPr>
          <p:cNvPr id="21507" name="Rechteck 3"/>
          <p:cNvSpPr>
            <a:spLocks noChangeArrowheads="1"/>
          </p:cNvSpPr>
          <p:nvPr/>
        </p:nvSpPr>
        <p:spPr bwMode="auto">
          <a:xfrm>
            <a:off x="0" y="-22225"/>
            <a:ext cx="82089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b="1"/>
              <a:t>Berufsethische Richtlinien Fortsetzung</a:t>
            </a:r>
          </a:p>
          <a:p>
            <a:pPr eaLnBrk="1" hangingPunct="1"/>
            <a:r>
              <a:rPr lang="de-DE" altLang="de-DE" sz="1400"/>
              <a:t>des Berufsverbandes Deutscher Psychologinnen und Psychologen e.V. und der Deutschen Gesellschaft für Psychologie e.V. zugleich Berufsordnung des Berufsverbandes Deutscher Psychologinnen und Psychologen e.V.</a:t>
            </a:r>
          </a:p>
        </p:txBody>
      </p:sp>
      <p:sp>
        <p:nvSpPr>
          <p:cNvPr id="21508" name="Textfeld 4"/>
          <p:cNvSpPr txBox="1">
            <a:spLocks noChangeArrowheads="1"/>
          </p:cNvSpPr>
          <p:nvPr/>
        </p:nvSpPr>
        <p:spPr bwMode="auto">
          <a:xfrm>
            <a:off x="2268538" y="6269038"/>
            <a:ext cx="4194175"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hlinkClick r:id="rId4"/>
              </a:rPr>
              <a:t>www.dgps.de</a:t>
            </a:r>
            <a:r>
              <a:rPr lang="de-DE" altLang="de-DE" b="1"/>
              <a:t>; </a:t>
            </a:r>
            <a:r>
              <a:rPr lang="de-DE" altLang="de-DE" b="1">
                <a:hlinkClick r:id="rId5"/>
              </a:rPr>
              <a:t>www.bdp-verband.de</a:t>
            </a:r>
            <a:r>
              <a:rPr lang="de-DE" altLang="de-DE" b="1"/>
              <a:t> </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4747"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platzhalter 2"/>
          <p:cNvSpPr>
            <a:spLocks noGrp="1"/>
          </p:cNvSpPr>
          <p:nvPr>
            <p:ph type="body" idx="1"/>
          </p:nvPr>
        </p:nvSpPr>
        <p:spPr>
          <a:xfrm>
            <a:off x="179388" y="1285875"/>
            <a:ext cx="8713787" cy="2143125"/>
          </a:xfrm>
        </p:spPr>
        <p:txBody>
          <a:bodyPr/>
          <a:lstStyle/>
          <a:p>
            <a:r>
              <a:rPr lang="de-DE" altLang="de-DE" sz="2400" smtClean="0"/>
              <a:t>Felfe (2008) beschreibt Commitment als </a:t>
            </a:r>
            <a:r>
              <a:rPr lang="de-DE" altLang="de-DE" sz="2400" b="1" smtClean="0"/>
              <a:t>Verbundenheit, Verpflichtung, Identifikation</a:t>
            </a:r>
            <a:r>
              <a:rPr lang="de-DE" altLang="de-DE" sz="2400" smtClean="0"/>
              <a:t> und Loyalität gegenüber der Organisation. Organisationales Commitment zeichnet sich nach Felfe durch eine Einstellung der Mitarbeitenden gegenüber dem Unternehmen aus, dem sie angehören.</a:t>
            </a:r>
          </a:p>
        </p:txBody>
      </p:sp>
      <p:sp>
        <p:nvSpPr>
          <p:cNvPr id="4099"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3DC3848-8666-4366-8200-3363210182B3}" type="slidenum">
              <a:rPr lang="de-DE" altLang="de-DE">
                <a:latin typeface="Univers 55" pitchFamily="2" charset="0"/>
              </a:rPr>
              <a:pPr eaLnBrk="1" hangingPunct="1"/>
              <a:t>2</a:t>
            </a:fld>
            <a:endParaRPr lang="de-DE" altLang="de-DE">
              <a:latin typeface="Univers 55" pitchFamily="2" charset="0"/>
            </a:endParaRPr>
          </a:p>
        </p:txBody>
      </p:sp>
      <p:sp>
        <p:nvSpPr>
          <p:cNvPr id="6" name="Titel 1"/>
          <p:cNvSpPr txBox="1">
            <a:spLocks/>
          </p:cNvSpPr>
          <p:nvPr/>
        </p:nvSpPr>
        <p:spPr bwMode="auto">
          <a:xfrm>
            <a:off x="539750" y="188913"/>
            <a:ext cx="77724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3600" b="1" cap="all">
                <a:solidFill>
                  <a:schemeClr val="tx2"/>
                </a:solidFill>
                <a:latin typeface="+mj-lt"/>
                <a:ea typeface="+mj-ea"/>
                <a:cs typeface="+mj-cs"/>
              </a:defRPr>
            </a:lvl1pPr>
            <a:lvl2pPr algn="l" rtl="0" eaLnBrk="0" fontAlgn="base" hangingPunct="0">
              <a:spcBef>
                <a:spcPct val="0"/>
              </a:spcBef>
              <a:spcAft>
                <a:spcPct val="0"/>
              </a:spcAft>
              <a:defRPr sz="2600" b="1">
                <a:solidFill>
                  <a:schemeClr val="tx2"/>
                </a:solidFill>
                <a:latin typeface="Univers 55" pitchFamily="2" charset="0"/>
              </a:defRPr>
            </a:lvl2pPr>
            <a:lvl3pPr algn="l" rtl="0" eaLnBrk="0" fontAlgn="base" hangingPunct="0">
              <a:spcBef>
                <a:spcPct val="0"/>
              </a:spcBef>
              <a:spcAft>
                <a:spcPct val="0"/>
              </a:spcAft>
              <a:defRPr sz="2600" b="1">
                <a:solidFill>
                  <a:schemeClr val="tx2"/>
                </a:solidFill>
                <a:latin typeface="Univers 55" pitchFamily="2" charset="0"/>
              </a:defRPr>
            </a:lvl3pPr>
            <a:lvl4pPr algn="l" rtl="0" eaLnBrk="0" fontAlgn="base" hangingPunct="0">
              <a:spcBef>
                <a:spcPct val="0"/>
              </a:spcBef>
              <a:spcAft>
                <a:spcPct val="0"/>
              </a:spcAft>
              <a:defRPr sz="2600" b="1">
                <a:solidFill>
                  <a:schemeClr val="tx2"/>
                </a:solidFill>
                <a:latin typeface="Univers 55" pitchFamily="2" charset="0"/>
              </a:defRPr>
            </a:lvl4pPr>
            <a:lvl5pPr algn="l" rtl="0" eaLnBrk="0" fontAlgn="base" hangingPunct="0">
              <a:spcBef>
                <a:spcPct val="0"/>
              </a:spcBef>
              <a:spcAft>
                <a:spcPct val="0"/>
              </a:spcAft>
              <a:defRPr sz="2600" b="1">
                <a:solidFill>
                  <a:schemeClr val="tx2"/>
                </a:solidFill>
                <a:latin typeface="Univers 55" pitchFamily="2" charset="0"/>
              </a:defRPr>
            </a:lvl5pPr>
            <a:lvl6pPr marL="457200" algn="l" rtl="0" eaLnBrk="1" fontAlgn="base" hangingPunct="1">
              <a:spcBef>
                <a:spcPct val="0"/>
              </a:spcBef>
              <a:spcAft>
                <a:spcPct val="0"/>
              </a:spcAft>
              <a:defRPr sz="2800" b="1">
                <a:solidFill>
                  <a:schemeClr val="tx2"/>
                </a:solidFill>
                <a:latin typeface="Univers 55" pitchFamily="2" charset="0"/>
              </a:defRPr>
            </a:lvl6pPr>
            <a:lvl7pPr marL="914400" algn="l" rtl="0" eaLnBrk="1" fontAlgn="base" hangingPunct="1">
              <a:spcBef>
                <a:spcPct val="0"/>
              </a:spcBef>
              <a:spcAft>
                <a:spcPct val="0"/>
              </a:spcAft>
              <a:defRPr sz="2800" b="1">
                <a:solidFill>
                  <a:schemeClr val="tx2"/>
                </a:solidFill>
                <a:latin typeface="Univers 55" pitchFamily="2" charset="0"/>
              </a:defRPr>
            </a:lvl7pPr>
            <a:lvl8pPr marL="1371600" algn="l" rtl="0" eaLnBrk="1" fontAlgn="base" hangingPunct="1">
              <a:spcBef>
                <a:spcPct val="0"/>
              </a:spcBef>
              <a:spcAft>
                <a:spcPct val="0"/>
              </a:spcAft>
              <a:defRPr sz="2800" b="1">
                <a:solidFill>
                  <a:schemeClr val="tx2"/>
                </a:solidFill>
                <a:latin typeface="Univers 55" pitchFamily="2" charset="0"/>
              </a:defRPr>
            </a:lvl8pPr>
            <a:lvl9pPr marL="1828800" algn="l" rtl="0" eaLnBrk="1" fontAlgn="base" hangingPunct="1">
              <a:spcBef>
                <a:spcPct val="0"/>
              </a:spcBef>
              <a:spcAft>
                <a:spcPct val="0"/>
              </a:spcAft>
              <a:defRPr sz="2800" b="1">
                <a:solidFill>
                  <a:schemeClr val="tx2"/>
                </a:solidFill>
                <a:latin typeface="Univers 55" pitchFamily="2" charset="0"/>
              </a:defRPr>
            </a:lvl9pPr>
          </a:lstStyle>
          <a:p>
            <a:pPr algn="ctr">
              <a:defRPr/>
            </a:pPr>
            <a:r>
              <a:rPr lang="de-DE" kern="0" smtClean="0"/>
              <a:t>Commitment</a:t>
            </a:r>
            <a:endParaRPr lang="de-DE" kern="0" dirty="0"/>
          </a:p>
        </p:txBody>
      </p:sp>
      <p:sp>
        <p:nvSpPr>
          <p:cNvPr id="5" name="Rechteck 4"/>
          <p:cNvSpPr/>
          <p:nvPr/>
        </p:nvSpPr>
        <p:spPr>
          <a:xfrm>
            <a:off x="296863" y="4005263"/>
            <a:ext cx="7988300" cy="2492375"/>
          </a:xfrm>
          <a:prstGeom prst="rect">
            <a:avLst/>
          </a:prstGeom>
        </p:spPr>
        <p:txBody>
          <a:bodyPr>
            <a:spAutoFit/>
          </a:bodyPr>
          <a:lstStyle/>
          <a:p>
            <a:pPr marL="285750" indent="-285750">
              <a:buFont typeface="Arial" panose="020B0604020202020204" pitchFamily="34" charset="0"/>
              <a:buChar char="•"/>
              <a:defRPr/>
            </a:pPr>
            <a:r>
              <a:rPr lang="de-DE" dirty="0">
                <a:latin typeface="Arial" charset="0"/>
              </a:rPr>
              <a:t> </a:t>
            </a:r>
            <a:r>
              <a:rPr lang="de-DE" sz="2400" dirty="0" err="1">
                <a:latin typeface="Arial" charset="0"/>
              </a:rPr>
              <a:t>Commitment</a:t>
            </a:r>
            <a:r>
              <a:rPr lang="de-DE" sz="2400" dirty="0">
                <a:latin typeface="Arial" charset="0"/>
              </a:rPr>
              <a:t> gegenüber Führungskraft, Team, Kunden</a:t>
            </a:r>
          </a:p>
          <a:p>
            <a:pPr marL="285750" indent="-285750">
              <a:buFont typeface="Arial" panose="020B0604020202020204" pitchFamily="34" charset="0"/>
              <a:buChar char="•"/>
              <a:defRPr/>
            </a:pPr>
            <a:r>
              <a:rPr lang="de-DE" sz="2400" dirty="0">
                <a:latin typeface="Arial" charset="0"/>
              </a:rPr>
              <a:t> </a:t>
            </a:r>
            <a:r>
              <a:rPr lang="de-DE" sz="2400" dirty="0" err="1">
                <a:latin typeface="Arial" charset="0"/>
              </a:rPr>
              <a:t>Commitment</a:t>
            </a:r>
            <a:r>
              <a:rPr lang="de-DE" sz="2400" dirty="0">
                <a:latin typeface="Arial" charset="0"/>
              </a:rPr>
              <a:t> gegenüber Karriere</a:t>
            </a:r>
          </a:p>
          <a:p>
            <a:pPr marL="285750" indent="-285750">
              <a:buFont typeface="Arial" panose="020B0604020202020204" pitchFamily="34" charset="0"/>
              <a:buChar char="•"/>
              <a:defRPr/>
            </a:pPr>
            <a:r>
              <a:rPr lang="de-DE" sz="2400" dirty="0">
                <a:latin typeface="Arial" charset="0"/>
              </a:rPr>
              <a:t> </a:t>
            </a:r>
            <a:r>
              <a:rPr lang="de-DE" sz="2400" dirty="0" err="1">
                <a:latin typeface="Arial" charset="0"/>
              </a:rPr>
              <a:t>Commitment</a:t>
            </a:r>
            <a:r>
              <a:rPr lang="de-DE" sz="2400" dirty="0">
                <a:latin typeface="Arial" charset="0"/>
              </a:rPr>
              <a:t> gegenüber Beschäftigungsform</a:t>
            </a:r>
          </a:p>
          <a:p>
            <a:pPr marL="285750" indent="-285750">
              <a:buFont typeface="Arial" panose="020B0604020202020204" pitchFamily="34" charset="0"/>
              <a:buChar char="•"/>
              <a:defRPr/>
            </a:pPr>
            <a:r>
              <a:rPr lang="de-DE" sz="2400" dirty="0">
                <a:latin typeface="Arial" charset="0"/>
              </a:rPr>
              <a:t> </a:t>
            </a:r>
            <a:r>
              <a:rPr lang="de-DE" sz="2400" dirty="0" err="1">
                <a:latin typeface="Arial" charset="0"/>
              </a:rPr>
              <a:t>Commitment</a:t>
            </a:r>
            <a:r>
              <a:rPr lang="de-DE" sz="2400" dirty="0">
                <a:latin typeface="Arial" charset="0"/>
              </a:rPr>
              <a:t> gegenüber Veränderung</a:t>
            </a:r>
          </a:p>
          <a:p>
            <a:pPr marL="285750" indent="-285750">
              <a:buFont typeface="Arial" panose="020B0604020202020204" pitchFamily="34" charset="0"/>
              <a:buChar char="•"/>
              <a:defRPr/>
            </a:pPr>
            <a:r>
              <a:rPr lang="de-DE" sz="2400" dirty="0" err="1">
                <a:latin typeface="Arial" charset="0"/>
              </a:rPr>
              <a:t>Commitment</a:t>
            </a:r>
            <a:r>
              <a:rPr lang="de-DE" sz="2400" dirty="0">
                <a:latin typeface="Arial" charset="0"/>
              </a:rPr>
              <a:t> gegenüber Beruf</a:t>
            </a:r>
          </a:p>
          <a:p>
            <a:pPr>
              <a:defRPr/>
            </a:pPr>
            <a:endParaRPr lang="de-DE" dirty="0">
              <a:latin typeface="Arial" charset="0"/>
            </a:endParaRPr>
          </a:p>
          <a:p>
            <a:pPr>
              <a:defRPr/>
            </a:pPr>
            <a:endParaRPr lang="de-DE" dirty="0">
              <a:latin typeface="Arial" charset="0"/>
            </a:endParaRP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582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hteck 2"/>
          <p:cNvSpPr>
            <a:spLocks noChangeArrowheads="1"/>
          </p:cNvSpPr>
          <p:nvPr/>
        </p:nvSpPr>
        <p:spPr bwMode="auto">
          <a:xfrm>
            <a:off x="0" y="1041400"/>
            <a:ext cx="9144000"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200" b="1"/>
              <a:t>Der Status der Psychotherapeuten/innen </a:t>
            </a:r>
            <a:r>
              <a:rPr lang="de-DE" altLang="de-DE" sz="1200"/>
              <a:t>….. 3</a:t>
            </a:r>
          </a:p>
          <a:p>
            <a:pPr eaLnBrk="1" hangingPunct="1"/>
            <a:r>
              <a:rPr lang="de-DE" altLang="de-DE" sz="1200"/>
              <a:t>1. Rechtsgrundlagen psychotherapeutischer/medizinischer Berufe..... 3</a:t>
            </a:r>
          </a:p>
          <a:p>
            <a:pPr eaLnBrk="1" hangingPunct="1"/>
            <a:r>
              <a:rPr lang="de-DE" altLang="de-DE" sz="1200"/>
              <a:t>1.1 Berufsrecht und Sozialrecht ...... 4</a:t>
            </a:r>
          </a:p>
          <a:p>
            <a:pPr eaLnBrk="1" hangingPunct="1"/>
            <a:r>
              <a:rPr lang="de-DE" altLang="de-DE" sz="1200"/>
              <a:t>2. Spezielle Rechtsgrundlagen für die Ausübung des psychotherapeutischen Berufs .... 5</a:t>
            </a:r>
          </a:p>
          <a:p>
            <a:pPr eaLnBrk="1" hangingPunct="1"/>
            <a:r>
              <a:rPr lang="de-DE" altLang="de-DE" sz="1200"/>
              <a:t>3. Zentrale Pflichten für die Ausübung des (Ausbildungs)Berufs des PiA .... 6</a:t>
            </a:r>
          </a:p>
          <a:p>
            <a:pPr eaLnBrk="1" hangingPunct="1"/>
            <a:r>
              <a:rPr lang="de-DE" altLang="de-DE" sz="1200"/>
              <a:t>3.1 </a:t>
            </a:r>
            <a:r>
              <a:rPr lang="de-DE" altLang="de-DE" sz="1200" b="1"/>
              <a:t>Aufklärungspflichten</a:t>
            </a:r>
            <a:r>
              <a:rPr lang="de-DE" altLang="de-DE" sz="1200"/>
              <a:t>, Dokumentations- und Aufbewahrungspflichten ..... 6</a:t>
            </a:r>
          </a:p>
          <a:p>
            <a:pPr eaLnBrk="1" hangingPunct="1"/>
            <a:r>
              <a:rPr lang="de-DE" altLang="de-DE" sz="1200"/>
              <a:t>3.2 </a:t>
            </a:r>
            <a:r>
              <a:rPr lang="de-DE" altLang="de-DE" sz="1200" b="1"/>
              <a:t>Dokumentation </a:t>
            </a:r>
            <a:r>
              <a:rPr lang="de-DE" altLang="de-DE" sz="1200"/>
              <a:t>....... 9</a:t>
            </a:r>
          </a:p>
          <a:p>
            <a:pPr eaLnBrk="1" hangingPunct="1"/>
            <a:r>
              <a:rPr lang="de-DE" altLang="de-DE" sz="1200"/>
              <a:t>3.3 </a:t>
            </a:r>
            <a:r>
              <a:rPr lang="de-DE" altLang="de-DE" sz="1200" b="1"/>
              <a:t>Aufbewahrungsfrist </a:t>
            </a:r>
            <a:r>
              <a:rPr lang="de-DE" altLang="de-DE" sz="1200"/>
              <a:t>....... 9</a:t>
            </a:r>
          </a:p>
          <a:p>
            <a:pPr eaLnBrk="1" hangingPunct="1"/>
            <a:r>
              <a:rPr lang="de-DE" altLang="de-DE" sz="1200"/>
              <a:t>4.4 </a:t>
            </a:r>
            <a:r>
              <a:rPr lang="de-DE" altLang="de-DE" sz="1200" b="1"/>
              <a:t>Schweigepflicht </a:t>
            </a:r>
            <a:r>
              <a:rPr lang="de-DE" altLang="de-DE" sz="1200"/>
              <a:t>(Schutz vor der „Verletzung von Privatgeheimnissen“) ..... 10</a:t>
            </a:r>
          </a:p>
          <a:p>
            <a:pPr eaLnBrk="1" hangingPunct="1"/>
            <a:r>
              <a:rPr lang="de-DE" altLang="de-DE" sz="1200"/>
              <a:t>3.4.1 Schweigepflichtentbindung als Recht zur Offenbarung ......... 11</a:t>
            </a:r>
          </a:p>
          <a:p>
            <a:pPr eaLnBrk="1" hangingPunct="1"/>
            <a:r>
              <a:rPr lang="de-DE" altLang="de-DE" sz="1200"/>
              <a:t>3.4.2 Verpflichtung zur Offenbarung (§§ 138, 139 StGB) ........ 11</a:t>
            </a:r>
          </a:p>
          <a:p>
            <a:pPr eaLnBrk="1" hangingPunct="1"/>
            <a:r>
              <a:rPr lang="de-DE" altLang="de-DE" sz="1200"/>
              <a:t>3.4.3 Gerechtfertigte Offenbarung (§ 34 StGB) ... 13</a:t>
            </a:r>
          </a:p>
          <a:p>
            <a:pPr eaLnBrk="1" hangingPunct="1"/>
            <a:r>
              <a:rPr lang="de-DE" altLang="de-DE" sz="1200"/>
              <a:t>3.2.4 Geheimnisse oder Geständnisse eines Kindes oder Jugendlichen ... 13</a:t>
            </a:r>
          </a:p>
          <a:p>
            <a:pPr eaLnBrk="1" hangingPunct="1"/>
            <a:r>
              <a:rPr lang="de-DE" altLang="de-DE" sz="1200"/>
              <a:t>3.4.5 Nicht gerechtfertigte Offenbarung ..... 14</a:t>
            </a:r>
          </a:p>
          <a:p>
            <a:pPr eaLnBrk="1" hangingPunct="1"/>
            <a:r>
              <a:rPr lang="de-DE" altLang="de-DE" sz="1200"/>
              <a:t>3.4.6 </a:t>
            </a:r>
            <a:r>
              <a:rPr lang="de-DE" altLang="de-DE" sz="1200" b="1"/>
              <a:t>Zeugnisverweigerungsrecht </a:t>
            </a:r>
            <a:r>
              <a:rPr lang="de-DE" altLang="de-DE" sz="1200"/>
              <a:t>– Verhältnis von Zeugnisverweigerungsrecht und Schweigepflicht ......... 14</a:t>
            </a:r>
          </a:p>
          <a:p>
            <a:pPr eaLnBrk="1" hangingPunct="1"/>
            <a:r>
              <a:rPr lang="de-DE" altLang="de-DE" sz="1200"/>
              <a:t>4. </a:t>
            </a:r>
            <a:r>
              <a:rPr lang="de-DE" altLang="de-DE" sz="1200" b="1"/>
              <a:t>Datenschutz</a:t>
            </a:r>
            <a:r>
              <a:rPr lang="de-DE" altLang="de-DE" sz="1200"/>
              <a:t>? – Kein Problem, wir ignorieren ihn einfach ... 15</a:t>
            </a:r>
          </a:p>
          <a:p>
            <a:pPr eaLnBrk="1" hangingPunct="1"/>
            <a:r>
              <a:rPr lang="de-DE" altLang="de-DE" sz="1200"/>
              <a:t>4.1 Krankenakte als Datenträger ..... 16</a:t>
            </a:r>
          </a:p>
          <a:p>
            <a:pPr eaLnBrk="1" hangingPunct="1"/>
            <a:r>
              <a:rPr lang="de-DE" altLang="de-DE" sz="1200"/>
              <a:t>4.2 Grundbegriffe .... 16</a:t>
            </a:r>
          </a:p>
          <a:p>
            <a:pPr eaLnBrk="1" hangingPunct="1"/>
            <a:r>
              <a:rPr lang="de-DE" altLang="de-DE" sz="1200"/>
              <a:t>4.3 Krankenhäuser: Welches Datenschutzrecht gilt denn da eigentlich? ... 18</a:t>
            </a:r>
          </a:p>
          <a:p>
            <a:pPr eaLnBrk="1" hangingPunct="1"/>
            <a:r>
              <a:rPr lang="de-DE" altLang="de-DE" sz="1200"/>
              <a:t>4.4 Therapeuten im Krankenhaus, in Klinken und in Reha-Einrichtungen .... 18</a:t>
            </a:r>
          </a:p>
          <a:p>
            <a:pPr eaLnBrk="1" hangingPunct="1"/>
            <a:r>
              <a:rPr lang="de-DE" altLang="de-DE" sz="1200"/>
              <a:t>4.5 Schweigepflicht und Datenschutz: Wie verhalten die sich denn aber zueinander? …. 19</a:t>
            </a:r>
          </a:p>
          <a:p>
            <a:pPr eaLnBrk="1" hangingPunct="1"/>
            <a:r>
              <a:rPr lang="de-DE" altLang="de-DE" sz="1200"/>
              <a:t>4.6 Dokumentation und Datenschutz; </a:t>
            </a:r>
            <a:r>
              <a:rPr lang="de-DE" altLang="de-DE" sz="1200" b="1"/>
              <a:t>Einsichtsrechte des Patienten </a:t>
            </a:r>
            <a:r>
              <a:rPr lang="de-DE" altLang="de-DE" sz="1200"/>
              <a:t>..... 19</a:t>
            </a:r>
          </a:p>
          <a:p>
            <a:pPr eaLnBrk="1" hangingPunct="1"/>
            <a:r>
              <a:rPr lang="de-DE" altLang="de-DE" sz="1200"/>
              <a:t>4.7 Datenschutz: „Übermitteln“ - der gefährlichste Vorgang ..... 21</a:t>
            </a:r>
          </a:p>
          <a:p>
            <a:pPr eaLnBrk="1" hangingPunct="1"/>
            <a:r>
              <a:rPr lang="de-DE" altLang="de-DE" sz="1200"/>
              <a:t>4.8 Therapeuten in eigener Praxis .... 23</a:t>
            </a:r>
          </a:p>
          <a:p>
            <a:pPr eaLnBrk="1" hangingPunct="1"/>
            <a:r>
              <a:rPr lang="de-DE" altLang="de-DE" sz="1200"/>
              <a:t>4.9 Exkurs ins Sozialrecht .... 25</a:t>
            </a:r>
          </a:p>
          <a:p>
            <a:pPr eaLnBrk="1" hangingPunct="1"/>
            <a:r>
              <a:rPr lang="de-DE" altLang="de-DE" sz="1200"/>
              <a:t>4.10 Zugriff auf Patientendokumentationen/- Patientenkarteien ...... 25</a:t>
            </a:r>
          </a:p>
          <a:p>
            <a:pPr eaLnBrk="1" hangingPunct="1"/>
            <a:r>
              <a:rPr lang="de-DE" altLang="de-DE" sz="1200"/>
              <a:t>4.11 Auskunftspflichten des Therapeuten gegenüber Leistungsträgern (§ 100 SGB X) ...... 26</a:t>
            </a:r>
          </a:p>
          <a:p>
            <a:pPr eaLnBrk="1" hangingPunct="1"/>
            <a:r>
              <a:rPr lang="de-DE" altLang="de-DE" sz="1200"/>
              <a:t>4.12 Exkurs ins Jugendhilferecht ...... 27</a:t>
            </a:r>
          </a:p>
          <a:p>
            <a:pPr eaLnBrk="1" hangingPunct="1"/>
            <a:r>
              <a:rPr lang="de-DE" altLang="de-DE" sz="1200"/>
              <a:t>4.13 Einige Sicherheitsvorschläge für den Umgang mit Daten .... 28</a:t>
            </a:r>
          </a:p>
          <a:p>
            <a:pPr eaLnBrk="1" hangingPunct="1"/>
            <a:r>
              <a:rPr lang="de-DE" altLang="de-DE" sz="1200"/>
              <a:t>4.14 Ihr Ziel muss es sein, den fahrlässigen Umgang mit Daten zu vermeiden .... 28</a:t>
            </a:r>
          </a:p>
          <a:p>
            <a:pPr eaLnBrk="1" hangingPunct="1"/>
            <a:r>
              <a:rPr lang="de-DE" altLang="de-DE" sz="1200" b="1"/>
              <a:t>III. Die Approbation und die Fachkunde </a:t>
            </a:r>
            <a:r>
              <a:rPr lang="de-DE" altLang="de-DE" sz="1200"/>
              <a:t>…..</a:t>
            </a:r>
          </a:p>
        </p:txBody>
      </p:sp>
      <p:sp>
        <p:nvSpPr>
          <p:cNvPr id="22531" name="Textfeld 3"/>
          <p:cNvSpPr txBox="1">
            <a:spLocks noChangeArrowheads="1"/>
          </p:cNvSpPr>
          <p:nvPr/>
        </p:nvSpPr>
        <p:spPr bwMode="auto">
          <a:xfrm>
            <a:off x="539750" y="260350"/>
            <a:ext cx="6696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t>Berufsrecht und Berufsethik in der Psychotherapie</a:t>
            </a:r>
            <a:endParaRPr lang="de-DE" altLang="de-DE" i="1"/>
          </a:p>
          <a:p>
            <a:pPr eaLnBrk="1" hangingPunct="1"/>
            <a:r>
              <a:rPr lang="de-DE" altLang="de-DE" i="1"/>
              <a:t>Landespsychotherapeutenkammer Baden-Württemberg</a:t>
            </a:r>
            <a:endParaRPr lang="de-DE" alt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301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hteck 2"/>
          <p:cNvSpPr>
            <a:spLocks noChangeArrowheads="1"/>
          </p:cNvSpPr>
          <p:nvPr/>
        </p:nvSpPr>
        <p:spPr bwMode="auto">
          <a:xfrm>
            <a:off x="179388" y="2276475"/>
            <a:ext cx="878522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dirty="0"/>
              <a:t>1. Achten Sie auf Distanz zum Pat.; begeben Sie sich niemals „in seine Hand“.</a:t>
            </a:r>
          </a:p>
          <a:p>
            <a:pPr eaLnBrk="1" hangingPunct="1"/>
            <a:r>
              <a:rPr lang="de-DE" altLang="de-DE" b="1" dirty="0"/>
              <a:t>2. Die Schweigepflicht und der Datenschutz sind besonders kompliziert zu</a:t>
            </a:r>
          </a:p>
          <a:p>
            <a:pPr eaLnBrk="1" hangingPunct="1"/>
            <a:r>
              <a:rPr lang="de-DE" altLang="de-DE" b="1" dirty="0"/>
              <a:t>handhaben, wenn mehrere Personen in das therapeutische Geschehen</a:t>
            </a:r>
          </a:p>
          <a:p>
            <a:pPr eaLnBrk="1" hangingPunct="1"/>
            <a:r>
              <a:rPr lang="de-DE" altLang="de-DE" b="1" dirty="0"/>
              <a:t>involviert sind (Bsp.: Mutter – Vater – Kind, wobei die Eltern getrennt leben</a:t>
            </a:r>
          </a:p>
          <a:p>
            <a:pPr eaLnBrk="1" hangingPunct="1"/>
            <a:r>
              <a:rPr lang="de-DE" altLang="de-DE" b="1" dirty="0"/>
              <a:t>oder geschieden sind).</a:t>
            </a:r>
          </a:p>
          <a:p>
            <a:pPr eaLnBrk="1" hangingPunct="1"/>
            <a:r>
              <a:rPr lang="de-DE" altLang="de-DE" b="1" dirty="0"/>
              <a:t>3. Nur besonders schwere und drohende Verbrechen sind anzeigepflichtig,</a:t>
            </a:r>
          </a:p>
          <a:p>
            <a:pPr eaLnBrk="1" hangingPunct="1"/>
            <a:r>
              <a:rPr lang="de-DE" altLang="de-DE" b="1" dirty="0"/>
              <a:t>niemals aber bereits geschehene.</a:t>
            </a:r>
          </a:p>
          <a:p>
            <a:pPr eaLnBrk="1" hangingPunct="1"/>
            <a:r>
              <a:rPr lang="de-DE" altLang="de-DE" b="1" dirty="0"/>
              <a:t>4. Grundregel des Datenschutzes: Das Übermitteln von</a:t>
            </a:r>
          </a:p>
          <a:p>
            <a:pPr eaLnBrk="1" hangingPunct="1"/>
            <a:r>
              <a:rPr lang="de-DE" altLang="de-DE" b="1" dirty="0"/>
              <a:t>personenbezogenen/Sozial-/Daten ist verboten, es sei denn der Pat. hat</a:t>
            </a:r>
          </a:p>
          <a:p>
            <a:pPr eaLnBrk="1" hangingPunct="1"/>
            <a:r>
              <a:rPr lang="de-DE" altLang="de-DE" b="1" dirty="0"/>
              <a:t>schriftlich eingewilligt,</a:t>
            </a:r>
          </a:p>
          <a:p>
            <a:pPr eaLnBrk="1" hangingPunct="1"/>
            <a:r>
              <a:rPr lang="de-DE" altLang="de-DE" b="1" dirty="0"/>
              <a:t>oder ein Gesetz erlaubt Ihnen die Übermittlung oder zwingt Sie dazu.</a:t>
            </a:r>
          </a:p>
          <a:p>
            <a:pPr eaLnBrk="1" hangingPunct="1"/>
            <a:r>
              <a:rPr lang="de-DE" altLang="de-DE" b="1" dirty="0"/>
              <a:t>5. Dokumentieren Sie zeitnah, regelmäßig und sorgfältig – besonders </a:t>
            </a:r>
            <a:r>
              <a:rPr lang="de-DE" altLang="de-DE" b="1" dirty="0" smtClean="0"/>
              <a:t>sorgfältig bei </a:t>
            </a:r>
            <a:r>
              <a:rPr lang="de-DE" altLang="de-DE" b="1" dirty="0"/>
              <a:t>suizidgefährdeten Pat.!</a:t>
            </a:r>
            <a:endParaRPr lang="de-DE" altLang="de-DE" dirty="0"/>
          </a:p>
        </p:txBody>
      </p:sp>
      <p:sp>
        <p:nvSpPr>
          <p:cNvPr id="23555" name="Textfeld 3"/>
          <p:cNvSpPr txBox="1">
            <a:spLocks noChangeArrowheads="1"/>
          </p:cNvSpPr>
          <p:nvPr/>
        </p:nvSpPr>
        <p:spPr bwMode="auto">
          <a:xfrm>
            <a:off x="176213" y="425450"/>
            <a:ext cx="7488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t>5 einfache Ratschläge für ethisches Psychologen*innenverhalten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618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624AB70-7D7A-480A-AA24-3C59F59F128E}" type="slidenum">
              <a:rPr lang="de-DE" altLang="de-DE">
                <a:latin typeface="Univers 55" pitchFamily="2" charset="0"/>
              </a:rPr>
              <a:pPr eaLnBrk="1" hangingPunct="1"/>
              <a:t>22</a:t>
            </a:fld>
            <a:endParaRPr lang="de-DE" altLang="de-DE">
              <a:latin typeface="Univers 55" pitchFamily="2" charset="0"/>
            </a:endParaRPr>
          </a:p>
        </p:txBody>
      </p:sp>
      <p:sp>
        <p:nvSpPr>
          <p:cNvPr id="24579" name="Textfeld 2"/>
          <p:cNvSpPr txBox="1">
            <a:spLocks noChangeArrowheads="1"/>
          </p:cNvSpPr>
          <p:nvPr/>
        </p:nvSpPr>
        <p:spPr bwMode="auto">
          <a:xfrm>
            <a:off x="1619250" y="311150"/>
            <a:ext cx="4032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b="1"/>
              <a:t>Typische Prüfungsfragen</a:t>
            </a:r>
          </a:p>
        </p:txBody>
      </p:sp>
      <p:sp>
        <p:nvSpPr>
          <p:cNvPr id="24580" name="Textfeld 3"/>
          <p:cNvSpPr txBox="1">
            <a:spLocks noChangeArrowheads="1"/>
          </p:cNvSpPr>
          <p:nvPr/>
        </p:nvSpPr>
        <p:spPr bwMode="auto">
          <a:xfrm>
            <a:off x="971550" y="1700213"/>
            <a:ext cx="7561263"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000" b="1"/>
              <a:t>Definieren Sie Commitment und beschreiben Sie den Unterschied zwischen den Faktoren in Bezug auf ein Commitment zu Ihrer Universität. Unterscheiden Sie zwischen organisationalem und Berufscommitment</a:t>
            </a:r>
          </a:p>
          <a:p>
            <a:pPr eaLnBrk="1" hangingPunct="1"/>
            <a:endParaRPr lang="de-DE" altLang="de-DE" sz="2000" b="1"/>
          </a:p>
          <a:p>
            <a:pPr eaLnBrk="1" hangingPunct="1"/>
            <a:r>
              <a:rPr lang="de-DE" altLang="de-DE" sz="2000" b="1"/>
              <a:t>Definieren Sie Organisational Citizenship Behavior und beschreiben Sie wie die Ausprägungen, sowie Vor- und Nachteile Ihres Verhaltens für das Psychologische Institut und die FSU Jena aussehen könnten.</a:t>
            </a:r>
          </a:p>
          <a:p>
            <a:pPr eaLnBrk="1" hangingPunct="1"/>
            <a:endParaRPr lang="de-DE" altLang="de-DE" sz="2000" b="1"/>
          </a:p>
          <a:p>
            <a:pPr eaLnBrk="1" hangingPunct="1"/>
            <a:r>
              <a:rPr lang="de-DE" altLang="de-DE" sz="2000" b="1"/>
              <a:t>Beschreiben Sie die protestantische Arbeitsethik und wenden Sie es entweder auf die Sozialsysteme in den USA oder auf Vorurteilsstrukturen gegenüber Arbeitslosen oder gegenüber Haushaltstätigkeitsweigerung von Teenagern an.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722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750" y="17463"/>
            <a:ext cx="7772400" cy="603250"/>
          </a:xfrm>
        </p:spPr>
        <p:txBody>
          <a:bodyPr/>
          <a:lstStyle/>
          <a:p>
            <a:pPr algn="ctr">
              <a:defRPr/>
            </a:pPr>
            <a:r>
              <a:rPr lang="de-DE" dirty="0" err="1" smtClean="0"/>
              <a:t>Commitment</a:t>
            </a:r>
            <a:endParaRPr lang="de-DE" dirty="0"/>
          </a:p>
        </p:txBody>
      </p:sp>
      <p:sp>
        <p:nvSpPr>
          <p:cNvPr id="5123"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76753FC-69A8-4224-A16E-81F03D9C05F4}" type="slidenum">
              <a:rPr lang="de-DE" altLang="de-DE">
                <a:latin typeface="Univers 55" pitchFamily="2" charset="0"/>
              </a:rPr>
              <a:pPr eaLnBrk="1" hangingPunct="1"/>
              <a:t>3</a:t>
            </a:fld>
            <a:endParaRPr lang="de-DE" altLang="de-DE">
              <a:latin typeface="Univers 55" pitchFamily="2" charset="0"/>
            </a:endParaRPr>
          </a:p>
        </p:txBody>
      </p:sp>
      <p:pic>
        <p:nvPicPr>
          <p:cNvPr id="51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0" y="836613"/>
            <a:ext cx="9120188" cy="587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291"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77788"/>
            <a:ext cx="7772400" cy="1362075"/>
          </a:xfrm>
        </p:spPr>
        <p:txBody>
          <a:bodyPr/>
          <a:lstStyle/>
          <a:p>
            <a:pPr>
              <a:defRPr/>
            </a:pPr>
            <a:r>
              <a:rPr lang="de-DE" dirty="0" smtClean="0"/>
              <a:t>Beispielitems für </a:t>
            </a:r>
            <a:r>
              <a:rPr lang="de-DE" dirty="0" err="1" smtClean="0"/>
              <a:t>Commitment</a:t>
            </a:r>
            <a:endParaRPr lang="de-DE" dirty="0"/>
          </a:p>
        </p:txBody>
      </p:sp>
      <p:sp>
        <p:nvSpPr>
          <p:cNvPr id="6147" name="Textplatzhalter 2"/>
          <p:cNvSpPr>
            <a:spLocks noGrp="1"/>
          </p:cNvSpPr>
          <p:nvPr>
            <p:ph type="body" idx="1"/>
          </p:nvPr>
        </p:nvSpPr>
        <p:spPr>
          <a:xfrm>
            <a:off x="722313" y="1285875"/>
            <a:ext cx="7772400" cy="1500188"/>
          </a:xfrm>
        </p:spPr>
        <p:txBody>
          <a:bodyPr/>
          <a:lstStyle/>
          <a:p>
            <a:endParaRPr lang="de-DE" altLang="de-DE" smtClean="0"/>
          </a:p>
          <a:p>
            <a:endParaRPr lang="de-DE" altLang="de-DE" smtClean="0"/>
          </a:p>
        </p:txBody>
      </p:sp>
      <p:sp>
        <p:nvSpPr>
          <p:cNvPr id="6148"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4C09295-2BBD-40AE-8380-ACA4916DB7BA}" type="slidenum">
              <a:rPr lang="de-DE" altLang="de-DE">
                <a:latin typeface="Univers 55" pitchFamily="2" charset="0"/>
              </a:rPr>
              <a:pPr eaLnBrk="1" hangingPunct="1"/>
              <a:t>4</a:t>
            </a:fld>
            <a:endParaRPr lang="de-DE" altLang="de-DE">
              <a:latin typeface="Univers 55" pitchFamily="2" charset="0"/>
            </a:endParaRPr>
          </a:p>
        </p:txBody>
      </p:sp>
      <p:sp>
        <p:nvSpPr>
          <p:cNvPr id="6149" name="Rechteck 4"/>
          <p:cNvSpPr>
            <a:spLocks noChangeArrowheads="1"/>
          </p:cNvSpPr>
          <p:nvPr/>
        </p:nvSpPr>
        <p:spPr bwMode="auto">
          <a:xfrm>
            <a:off x="4546600" y="1457325"/>
            <a:ext cx="45720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000" b="1"/>
              <a:t>Normatives Commitment</a:t>
            </a:r>
          </a:p>
          <a:p>
            <a:pPr eaLnBrk="1" hangingPunct="1"/>
            <a:r>
              <a:rPr lang="de-DE" altLang="de-DE"/>
              <a:t>Selbst wenn es für mich vorteilhaft wäre,</a:t>
            </a:r>
          </a:p>
          <a:p>
            <a:pPr eaLnBrk="1" hangingPunct="1"/>
            <a:r>
              <a:rPr lang="de-DE" altLang="de-DE"/>
              <a:t>fände ich es nicht richtig, diese</a:t>
            </a:r>
          </a:p>
          <a:p>
            <a:pPr eaLnBrk="1" hangingPunct="1"/>
            <a:r>
              <a:rPr lang="de-DE" altLang="de-DE"/>
              <a:t>Organisation zu verlassen</a:t>
            </a:r>
          </a:p>
          <a:p>
            <a:pPr eaLnBrk="1" hangingPunct="1"/>
            <a:r>
              <a:rPr lang="de-DE" altLang="de-DE"/>
              <a:t>• Es macht keinen guten Eindruck,</a:t>
            </a:r>
          </a:p>
          <a:p>
            <a:pPr eaLnBrk="1" hangingPunct="1"/>
            <a:r>
              <a:rPr lang="de-DE" altLang="de-DE"/>
              <a:t>häufiger die Organisation zu wechseln</a:t>
            </a:r>
          </a:p>
          <a:p>
            <a:pPr eaLnBrk="1" hangingPunct="1"/>
            <a:r>
              <a:rPr lang="de-DE" altLang="de-DE"/>
              <a:t>• Viele Leute, die mir wichtig sind, würden</a:t>
            </a:r>
          </a:p>
          <a:p>
            <a:pPr eaLnBrk="1" hangingPunct="1"/>
            <a:r>
              <a:rPr lang="de-DE" altLang="de-DE"/>
              <a:t>es nicht verstehen oder wären enttäuscht, wenn ich diese Organisation verliesse</a:t>
            </a:r>
          </a:p>
        </p:txBody>
      </p:sp>
      <p:sp>
        <p:nvSpPr>
          <p:cNvPr id="6150" name="Rechteck 5"/>
          <p:cNvSpPr>
            <a:spLocks noChangeArrowheads="1"/>
          </p:cNvSpPr>
          <p:nvPr/>
        </p:nvSpPr>
        <p:spPr bwMode="auto">
          <a:xfrm>
            <a:off x="179388" y="4508500"/>
            <a:ext cx="8785225"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000" b="1"/>
              <a:t>Kalkulatorisches Commitment</a:t>
            </a:r>
          </a:p>
          <a:p>
            <a:pPr eaLnBrk="1" hangingPunct="1"/>
            <a:r>
              <a:rPr lang="de-DE" altLang="de-DE"/>
              <a:t>Es wäre mit vielen Nachteilen für mich verbunden, wenn ich momentan die Organisation wechseln würde</a:t>
            </a:r>
          </a:p>
          <a:p>
            <a:pPr eaLnBrk="1" hangingPunct="1"/>
            <a:r>
              <a:rPr lang="de-DE" altLang="de-DE"/>
              <a:t>• Ich habe schon zu viel Kraft und Energie in diese Organisation gesteckt, um jetzt noch an einen Wechsel zu denken</a:t>
            </a:r>
          </a:p>
          <a:p>
            <a:pPr eaLnBrk="1" hangingPunct="1"/>
            <a:r>
              <a:rPr lang="de-DE" altLang="de-DE"/>
              <a:t>• Zu vieles in meinem Leben würde sich verändern, wenn ich diese Organisation jetzt verlassen würde</a:t>
            </a:r>
          </a:p>
        </p:txBody>
      </p:sp>
      <p:sp>
        <p:nvSpPr>
          <p:cNvPr id="6151" name="Rechteck 6"/>
          <p:cNvSpPr>
            <a:spLocks noChangeArrowheads="1"/>
          </p:cNvSpPr>
          <p:nvPr/>
        </p:nvSpPr>
        <p:spPr bwMode="auto">
          <a:xfrm>
            <a:off x="31750" y="1457325"/>
            <a:ext cx="4540250"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000" b="1"/>
              <a:t>Affektives Commitment</a:t>
            </a:r>
          </a:p>
          <a:p>
            <a:pPr eaLnBrk="1" hangingPunct="1"/>
            <a:r>
              <a:rPr lang="de-DE" altLang="de-DE"/>
              <a:t>Ich wäre sehr froh, mein weiteres</a:t>
            </a:r>
          </a:p>
          <a:p>
            <a:pPr eaLnBrk="1" hangingPunct="1"/>
            <a:r>
              <a:rPr lang="de-DE" altLang="de-DE"/>
              <a:t>Arbeitsleben in dieser Organisation</a:t>
            </a:r>
          </a:p>
          <a:p>
            <a:pPr eaLnBrk="1" hangingPunct="1"/>
            <a:r>
              <a:rPr lang="de-DE" altLang="de-DE"/>
              <a:t>verbringen zum können</a:t>
            </a:r>
          </a:p>
          <a:p>
            <a:pPr eaLnBrk="1" hangingPunct="1"/>
            <a:r>
              <a:rPr lang="de-DE" altLang="de-DE"/>
              <a:t>• Ich bin Stolz darauf dieser Organisation</a:t>
            </a:r>
          </a:p>
          <a:p>
            <a:pPr eaLnBrk="1" hangingPunct="1"/>
            <a:r>
              <a:rPr lang="de-DE" altLang="de-DE"/>
              <a:t>anzugehören</a:t>
            </a:r>
          </a:p>
          <a:p>
            <a:pPr eaLnBrk="1" hangingPunct="1"/>
            <a:r>
              <a:rPr lang="de-DE" altLang="de-DE"/>
              <a:t>• Ich denke, dass meine Wertvorstellungen</a:t>
            </a:r>
          </a:p>
          <a:p>
            <a:pPr eaLnBrk="1" hangingPunct="1"/>
            <a:r>
              <a:rPr lang="de-DE" altLang="de-DE"/>
              <a:t>zu denen der Organisation passen</a:t>
            </a:r>
          </a:p>
        </p:txBody>
      </p:sp>
      <p:pic>
        <p:nvPicPr>
          <p:cNvPr id="3"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4516"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304800"/>
            <a:ext cx="7772400" cy="457200"/>
          </a:xfrm>
        </p:spPr>
        <p:txBody>
          <a:bodyPr lIns="93296" tIns="46648" rIns="93296" bIns="46648" anchor="t"/>
          <a:lstStyle/>
          <a:p>
            <a:pPr eaLnBrk="1" hangingPunct="1"/>
            <a:r>
              <a:rPr lang="de-DE" altLang="de-DE" sz="2000" smtClean="0">
                <a:latin typeface="Arial" panose="020B0604020202020204" pitchFamily="34" charset="0"/>
              </a:rPr>
              <a:t>Psychologische Forschung zu Gewerkschaften</a:t>
            </a:r>
            <a:endParaRPr lang="de-DE" altLang="de-DE" smtClean="0"/>
          </a:p>
        </p:txBody>
      </p:sp>
      <p:sp>
        <p:nvSpPr>
          <p:cNvPr id="8195" name="Rectangle 3"/>
          <p:cNvSpPr>
            <a:spLocks noGrp="1" noChangeArrowheads="1"/>
          </p:cNvSpPr>
          <p:nvPr>
            <p:ph type="body" idx="1"/>
          </p:nvPr>
        </p:nvSpPr>
        <p:spPr>
          <a:xfrm>
            <a:off x="1676400" y="1524000"/>
            <a:ext cx="5857875" cy="3198813"/>
          </a:xfrm>
        </p:spPr>
        <p:txBody>
          <a:bodyPr lIns="93296" tIns="46648" rIns="93296" bIns="46648"/>
          <a:lstStyle/>
          <a:p>
            <a:pPr marL="469900" indent="-469900" defTabSz="895350" eaLnBrk="1" hangingPunct="1">
              <a:spcAft>
                <a:spcPct val="50000"/>
              </a:spcAft>
              <a:buFontTx/>
              <a:buNone/>
            </a:pPr>
            <a:r>
              <a:rPr lang="de-DE" altLang="de-DE" sz="1800" smtClean="0">
                <a:latin typeface="Arial" panose="020B0604020202020204" pitchFamily="34" charset="0"/>
              </a:rPr>
              <a:t>Joining the Union</a:t>
            </a:r>
          </a:p>
          <a:p>
            <a:pPr marL="469900" indent="-469900" defTabSz="895350" eaLnBrk="1" hangingPunct="1">
              <a:spcAft>
                <a:spcPct val="50000"/>
              </a:spcAft>
              <a:buFontTx/>
              <a:buNone/>
            </a:pPr>
            <a:r>
              <a:rPr lang="de-DE" altLang="de-DE" sz="1800" smtClean="0">
                <a:latin typeface="Arial" panose="020B0604020202020204" pitchFamily="34" charset="0"/>
              </a:rPr>
              <a:t>Participation in Union Activities</a:t>
            </a:r>
          </a:p>
          <a:p>
            <a:pPr marL="469900" indent="-469900" defTabSz="895350" eaLnBrk="1" hangingPunct="1">
              <a:spcAft>
                <a:spcPct val="50000"/>
              </a:spcAft>
              <a:buFontTx/>
              <a:buNone/>
            </a:pPr>
            <a:r>
              <a:rPr lang="de-DE" altLang="de-DE" sz="1800" smtClean="0">
                <a:latin typeface="Arial" panose="020B0604020202020204" pitchFamily="34" charset="0"/>
              </a:rPr>
              <a:t>Langzeittests von Modellen der Partizipation</a:t>
            </a:r>
          </a:p>
          <a:p>
            <a:pPr marL="469900" indent="-469900" defTabSz="895350" eaLnBrk="1" hangingPunct="1">
              <a:spcAft>
                <a:spcPct val="50000"/>
              </a:spcAft>
              <a:buFontTx/>
              <a:buNone/>
            </a:pPr>
            <a:r>
              <a:rPr lang="de-DE" altLang="de-DE" sz="1800" smtClean="0">
                <a:latin typeface="Arial" panose="020B0604020202020204" pitchFamily="34" charset="0"/>
              </a:rPr>
              <a:t>Union Commitment</a:t>
            </a:r>
          </a:p>
          <a:p>
            <a:pPr marL="469900" indent="-469900" defTabSz="895350" eaLnBrk="1" hangingPunct="1">
              <a:spcAft>
                <a:spcPct val="50000"/>
              </a:spcAft>
              <a:buFontTx/>
              <a:buNone/>
            </a:pPr>
            <a:r>
              <a:rPr lang="de-DE" altLang="de-DE" sz="1800" smtClean="0">
                <a:latin typeface="Arial" panose="020B0604020202020204" pitchFamily="34" charset="0"/>
              </a:rPr>
              <a:t>Bedeutung für die Forschung</a:t>
            </a:r>
          </a:p>
          <a:p>
            <a:pPr marL="469900" indent="-469900" defTabSz="895350" eaLnBrk="1" hangingPunct="1">
              <a:spcAft>
                <a:spcPct val="50000"/>
              </a:spcAft>
              <a:buFontTx/>
              <a:buNone/>
            </a:pPr>
            <a:r>
              <a:rPr lang="de-DE" altLang="de-DE" sz="1800" smtClean="0">
                <a:latin typeface="Arial" panose="020B0604020202020204" pitchFamily="34" charset="0"/>
              </a:rPr>
              <a:t>Bedeutung für die Gewerkschaften</a:t>
            </a:r>
          </a:p>
          <a:p>
            <a:pPr marL="469900" indent="-469900" defTabSz="895350" eaLnBrk="1" hangingPunct="1">
              <a:spcAft>
                <a:spcPct val="50000"/>
              </a:spcAft>
              <a:buFontTx/>
              <a:buNone/>
            </a:pPr>
            <a:r>
              <a:rPr lang="de-DE" altLang="de-DE" sz="1800" smtClean="0">
                <a:latin typeface="Arial" panose="020B0604020202020204" pitchFamily="34" charset="0"/>
              </a:rPr>
              <a:t>Praktische Anwendungsmöglichkeiten</a:t>
            </a:r>
          </a:p>
          <a:p>
            <a:pPr marL="469900" indent="-469900" defTabSz="895350" eaLnBrk="1" hangingPunct="1">
              <a:buFontTx/>
              <a:buNone/>
            </a:pPr>
            <a:endParaRPr lang="de-DE" altLang="de-DE" sz="1800" smtClean="0">
              <a:latin typeface="Arial" panose="020B0604020202020204" pitchFamily="34" charset="0"/>
            </a:endParaRPr>
          </a:p>
        </p:txBody>
      </p:sp>
      <p:sp>
        <p:nvSpPr>
          <p:cNvPr id="17412" name="AutoShape 4"/>
          <p:cNvSpPr>
            <a:spLocks noChangeArrowheads="1"/>
          </p:cNvSpPr>
          <p:nvPr/>
        </p:nvSpPr>
        <p:spPr bwMode="auto">
          <a:xfrm rot="5400000">
            <a:off x="660400" y="16256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3" name="AutoShape 5"/>
          <p:cNvSpPr>
            <a:spLocks noChangeArrowheads="1"/>
          </p:cNvSpPr>
          <p:nvPr/>
        </p:nvSpPr>
        <p:spPr bwMode="auto">
          <a:xfrm rot="5400000">
            <a:off x="660400" y="20701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4" name="AutoShape 6"/>
          <p:cNvSpPr>
            <a:spLocks noChangeArrowheads="1"/>
          </p:cNvSpPr>
          <p:nvPr/>
        </p:nvSpPr>
        <p:spPr bwMode="auto">
          <a:xfrm rot="5400000">
            <a:off x="660400" y="25400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5" name="AutoShape 7"/>
          <p:cNvSpPr>
            <a:spLocks noChangeArrowheads="1"/>
          </p:cNvSpPr>
          <p:nvPr/>
        </p:nvSpPr>
        <p:spPr bwMode="auto">
          <a:xfrm rot="5400000">
            <a:off x="660400" y="29972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6" name="AutoShape 8"/>
          <p:cNvSpPr>
            <a:spLocks noChangeArrowheads="1"/>
          </p:cNvSpPr>
          <p:nvPr/>
        </p:nvSpPr>
        <p:spPr bwMode="auto">
          <a:xfrm rot="5400000">
            <a:off x="660400" y="34544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7" name="AutoShape 9"/>
          <p:cNvSpPr>
            <a:spLocks noChangeArrowheads="1"/>
          </p:cNvSpPr>
          <p:nvPr/>
        </p:nvSpPr>
        <p:spPr bwMode="auto">
          <a:xfrm rot="5400000">
            <a:off x="660400" y="39116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sp>
        <p:nvSpPr>
          <p:cNvPr id="17418" name="AutoShape 10"/>
          <p:cNvSpPr>
            <a:spLocks noChangeArrowheads="1"/>
          </p:cNvSpPr>
          <p:nvPr/>
        </p:nvSpPr>
        <p:spPr bwMode="auto">
          <a:xfrm rot="5400000">
            <a:off x="660400" y="4368800"/>
            <a:ext cx="241300" cy="190500"/>
          </a:xfrm>
          <a:prstGeom prst="triangle">
            <a:avLst>
              <a:gd name="adj" fmla="val 50000"/>
            </a:avLst>
          </a:prstGeom>
          <a:solidFill>
            <a:schemeClr val="accent2">
              <a:lumMod val="40000"/>
              <a:lumOff val="60000"/>
            </a:schemeClr>
          </a:solidFill>
          <a:ln w="9525">
            <a:solidFill>
              <a:schemeClr val="tx1"/>
            </a:solidFill>
            <a:miter lim="800000"/>
            <a:headEnd/>
            <a:tailEnd/>
          </a:ln>
        </p:spPr>
        <p:txBody>
          <a:bodyPr wrap="none" anchor="ctr"/>
          <a:lstStyle/>
          <a:p>
            <a:pPr>
              <a:defRPr/>
            </a:pPr>
            <a:endParaRPr lang="de-DE"/>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68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2400" y="152400"/>
            <a:ext cx="8178800" cy="622300"/>
          </a:xfrm>
        </p:spPr>
        <p:txBody>
          <a:bodyPr lIns="93296" tIns="46648" rIns="93296" bIns="46648" anchor="t"/>
          <a:lstStyle/>
          <a:p>
            <a:pPr eaLnBrk="1" hangingPunct="1"/>
            <a:r>
              <a:rPr lang="en-GB" altLang="de-DE" sz="2000" smtClean="0">
                <a:latin typeface="Arial" panose="020B0604020202020204" pitchFamily="34" charset="0"/>
              </a:rPr>
              <a:t>Sechs Modelle zur Erklärung von Union Participation </a:t>
            </a:r>
            <a:br>
              <a:rPr lang="en-GB" altLang="de-DE" sz="2000" smtClean="0">
                <a:latin typeface="Arial" panose="020B0604020202020204" pitchFamily="34" charset="0"/>
              </a:rPr>
            </a:br>
            <a:r>
              <a:rPr lang="en-GB" altLang="de-DE" sz="2000" smtClean="0">
                <a:latin typeface="Arial" panose="020B0604020202020204" pitchFamily="34" charset="0"/>
              </a:rPr>
              <a:t>(Kryl, 1990)</a:t>
            </a:r>
            <a:endParaRPr lang="de-DE" altLang="de-DE" smtClean="0"/>
          </a:p>
        </p:txBody>
      </p:sp>
      <p:sp>
        <p:nvSpPr>
          <p:cNvPr id="9219" name="Rectangle 3"/>
          <p:cNvSpPr>
            <a:spLocks noGrp="1" noChangeArrowheads="1"/>
          </p:cNvSpPr>
          <p:nvPr>
            <p:ph type="body" idx="1"/>
          </p:nvPr>
        </p:nvSpPr>
        <p:spPr>
          <a:xfrm>
            <a:off x="571500" y="1214438"/>
            <a:ext cx="7542213" cy="2774950"/>
          </a:xfrm>
        </p:spPr>
        <p:txBody>
          <a:bodyPr lIns="93296" tIns="46648" rIns="93296" bIns="46648"/>
          <a:lstStyle/>
          <a:p>
            <a:pPr eaLnBrk="1" hangingPunct="1">
              <a:spcAft>
                <a:spcPct val="50000"/>
              </a:spcAft>
              <a:buFontTx/>
              <a:buNone/>
            </a:pPr>
            <a:r>
              <a:rPr lang="en-GB" altLang="de-DE" sz="1800" smtClean="0">
                <a:latin typeface="Arial" panose="020B0604020202020204" pitchFamily="34" charset="0"/>
              </a:rPr>
              <a:t>Traditional Model</a:t>
            </a:r>
          </a:p>
          <a:p>
            <a:pPr eaLnBrk="1" hangingPunct="1">
              <a:spcAft>
                <a:spcPct val="50000"/>
              </a:spcAft>
              <a:buFontTx/>
              <a:buNone/>
            </a:pPr>
            <a:r>
              <a:rPr lang="en-GB" altLang="de-DE" sz="1800" smtClean="0">
                <a:latin typeface="Arial" panose="020B0604020202020204" pitchFamily="34" charset="0"/>
              </a:rPr>
              <a:t>Cognitive Dissonance Model</a:t>
            </a:r>
          </a:p>
          <a:p>
            <a:pPr eaLnBrk="1" hangingPunct="1">
              <a:spcAft>
                <a:spcPct val="50000"/>
              </a:spcAft>
              <a:buFontTx/>
              <a:buNone/>
            </a:pPr>
            <a:r>
              <a:rPr lang="en-GB" altLang="de-DE" sz="1800" smtClean="0">
                <a:latin typeface="Arial" panose="020B0604020202020204" pitchFamily="34" charset="0"/>
              </a:rPr>
              <a:t>Conflict Model</a:t>
            </a:r>
          </a:p>
          <a:p>
            <a:pPr eaLnBrk="1" hangingPunct="1">
              <a:spcAft>
                <a:spcPct val="50000"/>
              </a:spcAft>
              <a:buFontTx/>
              <a:buNone/>
            </a:pPr>
            <a:r>
              <a:rPr lang="en-GB" altLang="de-DE" sz="1800" smtClean="0">
                <a:latin typeface="Arial" panose="020B0604020202020204" pitchFamily="34" charset="0"/>
              </a:rPr>
              <a:t>Conscientizing Model</a:t>
            </a:r>
          </a:p>
          <a:p>
            <a:pPr eaLnBrk="1" hangingPunct="1">
              <a:spcAft>
                <a:spcPct val="50000"/>
              </a:spcAft>
              <a:buFontTx/>
              <a:buNone/>
            </a:pPr>
            <a:r>
              <a:rPr lang="en-GB" altLang="de-DE" sz="1800" smtClean="0">
                <a:latin typeface="Arial" panose="020B0604020202020204" pitchFamily="34" charset="0"/>
              </a:rPr>
              <a:t>Voice and Echo Model</a:t>
            </a:r>
          </a:p>
          <a:p>
            <a:pPr eaLnBrk="1" hangingPunct="1">
              <a:spcAft>
                <a:spcPct val="50000"/>
              </a:spcAft>
              <a:buFontTx/>
              <a:buNone/>
            </a:pPr>
            <a:r>
              <a:rPr lang="en-GB" altLang="de-DE" sz="1800" smtClean="0">
                <a:latin typeface="Arial" panose="020B0604020202020204" pitchFamily="34" charset="0"/>
              </a:rPr>
              <a:t>Dissatisfaction Model</a:t>
            </a:r>
          </a:p>
          <a:p>
            <a:pPr eaLnBrk="1" hangingPunct="1">
              <a:buFontTx/>
              <a:buNone/>
            </a:pPr>
            <a:endParaRPr lang="de-DE" altLang="de-DE" sz="1800" smtClean="0">
              <a:latin typeface="Arial" panose="020B0604020202020204" pitchFamily="34" charset="0"/>
            </a:endParaRPr>
          </a:p>
        </p:txBody>
      </p:sp>
      <p:grpSp>
        <p:nvGrpSpPr>
          <p:cNvPr id="9220" name="Group 4"/>
          <p:cNvGrpSpPr>
            <a:grpSpLocks/>
          </p:cNvGrpSpPr>
          <p:nvPr/>
        </p:nvGrpSpPr>
        <p:grpSpPr bwMode="auto">
          <a:xfrm>
            <a:off x="700088" y="3662363"/>
            <a:ext cx="5441950" cy="2557462"/>
            <a:chOff x="432" y="2283"/>
            <a:chExt cx="4320" cy="1579"/>
          </a:xfrm>
        </p:grpSpPr>
        <p:sp>
          <p:nvSpPr>
            <p:cNvPr id="9221" name="Rectangle 5"/>
            <p:cNvSpPr>
              <a:spLocks noChangeArrowheads="1"/>
            </p:cNvSpPr>
            <p:nvPr/>
          </p:nvSpPr>
          <p:spPr bwMode="blackWhite">
            <a:xfrm>
              <a:off x="3209" y="2571"/>
              <a:ext cx="1543"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094" tIns="49547" rIns="99094" bIns="49547"/>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20000"/>
                </a:spcBef>
                <a:spcAft>
                  <a:spcPct val="40000"/>
                </a:spcAft>
              </a:pPr>
              <a:r>
                <a:rPr lang="de-DE" altLang="de-DE"/>
                <a:t>.94</a:t>
              </a:r>
            </a:p>
            <a:p>
              <a:pPr algn="ctr" eaLnBrk="1" hangingPunct="1">
                <a:spcBef>
                  <a:spcPct val="20000"/>
                </a:spcBef>
                <a:spcAft>
                  <a:spcPct val="40000"/>
                </a:spcAft>
              </a:pPr>
              <a:r>
                <a:rPr lang="de-DE" altLang="de-DE"/>
                <a:t>.89</a:t>
              </a:r>
            </a:p>
            <a:p>
              <a:pPr algn="ctr" eaLnBrk="1" hangingPunct="1">
                <a:spcBef>
                  <a:spcPct val="20000"/>
                </a:spcBef>
                <a:spcAft>
                  <a:spcPct val="40000"/>
                </a:spcAft>
              </a:pPr>
              <a:r>
                <a:rPr lang="de-DE" altLang="de-DE"/>
                <a:t>.88</a:t>
              </a:r>
            </a:p>
            <a:p>
              <a:pPr algn="ctr" eaLnBrk="1" hangingPunct="1">
                <a:spcBef>
                  <a:spcPct val="20000"/>
                </a:spcBef>
                <a:spcAft>
                  <a:spcPct val="40000"/>
                </a:spcAft>
              </a:pPr>
              <a:r>
                <a:rPr lang="de-DE" altLang="de-DE"/>
                <a:t>.83</a:t>
              </a:r>
            </a:p>
            <a:p>
              <a:pPr algn="ctr" eaLnBrk="1" hangingPunct="1">
                <a:spcBef>
                  <a:spcPct val="20000"/>
                </a:spcBef>
                <a:spcAft>
                  <a:spcPct val="40000"/>
                </a:spcAft>
              </a:pPr>
              <a:r>
                <a:rPr lang="de-DE" altLang="de-DE"/>
                <a:t>.74</a:t>
              </a:r>
            </a:p>
            <a:p>
              <a:pPr algn="ctr" eaLnBrk="1" hangingPunct="1">
                <a:spcBef>
                  <a:spcPct val="20000"/>
                </a:spcBef>
                <a:spcAft>
                  <a:spcPct val="40000"/>
                </a:spcAft>
              </a:pPr>
              <a:r>
                <a:rPr lang="de-DE" altLang="de-DE"/>
                <a:t>--</a:t>
              </a:r>
            </a:p>
          </p:txBody>
        </p:sp>
        <p:sp>
          <p:nvSpPr>
            <p:cNvPr id="9222" name="Rectangle 6"/>
            <p:cNvSpPr>
              <a:spLocks noChangeArrowheads="1"/>
            </p:cNvSpPr>
            <p:nvPr/>
          </p:nvSpPr>
          <p:spPr bwMode="blackWhite">
            <a:xfrm>
              <a:off x="432" y="2571"/>
              <a:ext cx="2777"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094" tIns="49547" rIns="99094" bIns="49547"/>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spcAft>
                  <a:spcPct val="40000"/>
                </a:spcAft>
              </a:pPr>
              <a:r>
                <a:rPr lang="en-GB" altLang="de-DE"/>
                <a:t>1. Conflict Model </a:t>
              </a:r>
            </a:p>
            <a:p>
              <a:pPr eaLnBrk="1" hangingPunct="1">
                <a:spcBef>
                  <a:spcPct val="20000"/>
                </a:spcBef>
                <a:spcAft>
                  <a:spcPct val="40000"/>
                </a:spcAft>
              </a:pPr>
              <a:r>
                <a:rPr lang="en-GB" altLang="de-DE"/>
                <a:t>2. Cognitive Dissonance Model</a:t>
              </a:r>
            </a:p>
            <a:p>
              <a:pPr eaLnBrk="1" hangingPunct="1">
                <a:spcBef>
                  <a:spcPct val="20000"/>
                </a:spcBef>
                <a:spcAft>
                  <a:spcPct val="40000"/>
                </a:spcAft>
              </a:pPr>
              <a:r>
                <a:rPr lang="en-GB" altLang="de-DE"/>
                <a:t>3. Voice and Echo Model</a:t>
              </a:r>
            </a:p>
            <a:p>
              <a:pPr eaLnBrk="1" hangingPunct="1">
                <a:spcBef>
                  <a:spcPct val="20000"/>
                </a:spcBef>
                <a:spcAft>
                  <a:spcPct val="40000"/>
                </a:spcAft>
              </a:pPr>
              <a:r>
                <a:rPr lang="en-GB" altLang="de-DE"/>
                <a:t>4. Traditional Model</a:t>
              </a:r>
            </a:p>
            <a:p>
              <a:pPr eaLnBrk="1" hangingPunct="1">
                <a:spcBef>
                  <a:spcPct val="20000"/>
                </a:spcBef>
                <a:spcAft>
                  <a:spcPct val="40000"/>
                </a:spcAft>
              </a:pPr>
              <a:r>
                <a:rPr lang="en-GB" altLang="de-DE"/>
                <a:t>5 Conscientizing Model</a:t>
              </a:r>
            </a:p>
            <a:p>
              <a:pPr eaLnBrk="1" hangingPunct="1">
                <a:spcBef>
                  <a:spcPct val="20000"/>
                </a:spcBef>
                <a:spcAft>
                  <a:spcPct val="40000"/>
                </a:spcAft>
              </a:pPr>
              <a:r>
                <a:rPr lang="en-GB" altLang="de-DE"/>
                <a:t>6. Dissatisfaction Model</a:t>
              </a:r>
              <a:endParaRPr lang="de-DE" altLang="de-DE"/>
            </a:p>
          </p:txBody>
        </p:sp>
        <p:sp>
          <p:nvSpPr>
            <p:cNvPr id="9223" name="Rectangle 7"/>
            <p:cNvSpPr>
              <a:spLocks noChangeArrowheads="1"/>
            </p:cNvSpPr>
            <p:nvPr/>
          </p:nvSpPr>
          <p:spPr bwMode="blackWhite">
            <a:xfrm>
              <a:off x="3209" y="2283"/>
              <a:ext cx="154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094" tIns="49547" rIns="99094" bIns="49547"/>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20000"/>
                </a:spcBef>
              </a:pPr>
              <a:r>
                <a:rPr lang="de-DE" altLang="de-DE"/>
                <a:t>AGFI</a:t>
              </a:r>
            </a:p>
          </p:txBody>
        </p:sp>
        <p:sp>
          <p:nvSpPr>
            <p:cNvPr id="9224" name="Rectangle 8"/>
            <p:cNvSpPr>
              <a:spLocks noChangeArrowheads="1"/>
            </p:cNvSpPr>
            <p:nvPr/>
          </p:nvSpPr>
          <p:spPr bwMode="blackWhite">
            <a:xfrm>
              <a:off x="432" y="2283"/>
              <a:ext cx="277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9094" tIns="49547" rIns="99094" bIns="49547"/>
            <a:lstStyle>
              <a:lvl1pPr defTabSz="912813" eaLnBrk="0" hangingPunct="0">
                <a:defRPr>
                  <a:solidFill>
                    <a:schemeClr val="tx1"/>
                  </a:solidFill>
                  <a:latin typeface="Arial" panose="020B0604020202020204" pitchFamily="34" charset="0"/>
                </a:defRPr>
              </a:lvl1pPr>
              <a:lvl2pPr marL="742950" indent="-285750" defTabSz="912813" eaLnBrk="0" hangingPunct="0">
                <a:defRPr>
                  <a:solidFill>
                    <a:schemeClr val="tx1"/>
                  </a:solidFill>
                  <a:latin typeface="Arial" panose="020B0604020202020204" pitchFamily="34" charset="0"/>
                </a:defRPr>
              </a:lvl2pPr>
              <a:lvl3pPr marL="1143000" indent="-228600" defTabSz="912813" eaLnBrk="0" hangingPunct="0">
                <a:defRPr>
                  <a:solidFill>
                    <a:schemeClr val="tx1"/>
                  </a:solidFill>
                  <a:latin typeface="Arial" panose="020B0604020202020204" pitchFamily="34" charset="0"/>
                </a:defRPr>
              </a:lvl3pPr>
              <a:lvl4pPr marL="1600200" indent="-228600" defTabSz="912813" eaLnBrk="0" hangingPunct="0">
                <a:defRPr>
                  <a:solidFill>
                    <a:schemeClr val="tx1"/>
                  </a:solidFill>
                  <a:latin typeface="Arial" panose="020B0604020202020204" pitchFamily="34" charset="0"/>
                </a:defRPr>
              </a:lvl4pPr>
              <a:lvl5pPr marL="2057400" indent="-228600" defTabSz="912813" eaLnBrk="0" hangingPunct="0">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pPr>
              <a:endParaRPr lang="de-DE" altLang="de-DE"/>
            </a:p>
          </p:txBody>
        </p:sp>
        <p:sp>
          <p:nvSpPr>
            <p:cNvPr id="9225" name="Line 9"/>
            <p:cNvSpPr>
              <a:spLocks noChangeShapeType="1"/>
            </p:cNvSpPr>
            <p:nvPr/>
          </p:nvSpPr>
          <p:spPr bwMode="blackWhite">
            <a:xfrm>
              <a:off x="432" y="2283"/>
              <a:ext cx="277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26" name="Line 10"/>
            <p:cNvSpPr>
              <a:spLocks noChangeShapeType="1"/>
            </p:cNvSpPr>
            <p:nvPr/>
          </p:nvSpPr>
          <p:spPr bwMode="blackWhite">
            <a:xfrm>
              <a:off x="432" y="3862"/>
              <a:ext cx="277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27" name="Line 11"/>
            <p:cNvSpPr>
              <a:spLocks noChangeShapeType="1"/>
            </p:cNvSpPr>
            <p:nvPr/>
          </p:nvSpPr>
          <p:spPr bwMode="blackWhite">
            <a:xfrm>
              <a:off x="432" y="2283"/>
              <a:ext cx="0" cy="2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28" name="Line 12"/>
            <p:cNvSpPr>
              <a:spLocks noChangeShapeType="1"/>
            </p:cNvSpPr>
            <p:nvPr/>
          </p:nvSpPr>
          <p:spPr bwMode="blackWhite">
            <a:xfrm>
              <a:off x="4752" y="2283"/>
              <a:ext cx="0" cy="2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29" name="Line 13"/>
            <p:cNvSpPr>
              <a:spLocks noChangeShapeType="1"/>
            </p:cNvSpPr>
            <p:nvPr/>
          </p:nvSpPr>
          <p:spPr bwMode="blackWhite">
            <a:xfrm>
              <a:off x="3209" y="2283"/>
              <a:ext cx="154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30" name="Line 14"/>
            <p:cNvSpPr>
              <a:spLocks noChangeShapeType="1"/>
            </p:cNvSpPr>
            <p:nvPr/>
          </p:nvSpPr>
          <p:spPr bwMode="blackWhite">
            <a:xfrm>
              <a:off x="432" y="2571"/>
              <a:ext cx="0" cy="129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31" name="Line 15"/>
            <p:cNvSpPr>
              <a:spLocks noChangeShapeType="1"/>
            </p:cNvSpPr>
            <p:nvPr/>
          </p:nvSpPr>
          <p:spPr bwMode="blackWhite">
            <a:xfrm>
              <a:off x="4752" y="2571"/>
              <a:ext cx="0" cy="129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sp>
          <p:nvSpPr>
            <p:cNvPr id="9232" name="Line 16"/>
            <p:cNvSpPr>
              <a:spLocks noChangeShapeType="1"/>
            </p:cNvSpPr>
            <p:nvPr/>
          </p:nvSpPr>
          <p:spPr bwMode="blackWhite">
            <a:xfrm>
              <a:off x="3209" y="3862"/>
              <a:ext cx="154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round/>
                  <a:headEnd/>
                  <a:tailEnd/>
                </a14:hiddenLine>
              </a:ext>
            </a:extLst>
          </p:spPr>
          <p:txBody>
            <a:bodyPr lIns="99094" tIns="49547" rIns="99094" bIns="49547"/>
            <a:lstStyle/>
            <a:p>
              <a:endParaRPr lang="de-DE"/>
            </a:p>
          </p:txBody>
        </p:sp>
      </p:gr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408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C7BAC8-3514-42A1-8661-1DD26AF4E14B}" type="slidenum">
              <a:rPr lang="de-DE" altLang="de-DE">
                <a:latin typeface="Univers 55" pitchFamily="2" charset="0"/>
              </a:rPr>
              <a:pPr eaLnBrk="1" hangingPunct="1"/>
              <a:t>7</a:t>
            </a:fld>
            <a:endParaRPr lang="de-DE" altLang="de-DE">
              <a:latin typeface="Univers 55" pitchFamily="2" charset="0"/>
            </a:endParaRPr>
          </a:p>
        </p:txBody>
      </p:sp>
      <p:sp>
        <p:nvSpPr>
          <p:cNvPr id="10243" name="AutoShape 2" descr="Image result for ocb organizational"/>
          <p:cNvSpPr>
            <a:spLocks noChangeAspect="1" noChangeArrowheads="1"/>
          </p:cNvSpPr>
          <p:nvPr/>
        </p:nvSpPr>
        <p:spPr bwMode="auto">
          <a:xfrm>
            <a:off x="155575" y="190500"/>
            <a:ext cx="65770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400" b="1"/>
              <a:t>Organicational Citizenship Behaviour OCB</a:t>
            </a:r>
          </a:p>
        </p:txBody>
      </p:sp>
      <p:sp>
        <p:nvSpPr>
          <p:cNvPr id="10244" name="AutoShape 4" descr="Image result for ocb organizational"/>
          <p:cNvSpPr>
            <a:spLocks noChangeAspect="1" noChangeArrowheads="1"/>
          </p:cNvSpPr>
          <p:nvPr/>
        </p:nvSpPr>
        <p:spPr bwMode="auto">
          <a:xfrm>
            <a:off x="307975" y="-7239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0245" name="AutoShape 6" descr="Image result for ocb organizational"/>
          <p:cNvSpPr>
            <a:spLocks noChangeAspect="1" noChangeArrowheads="1"/>
          </p:cNvSpPr>
          <p:nvPr/>
        </p:nvSpPr>
        <p:spPr bwMode="auto">
          <a:xfrm>
            <a:off x="460375" y="-5715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de-DE" altLang="de-DE"/>
          </a:p>
        </p:txBody>
      </p:sp>
      <p:sp>
        <p:nvSpPr>
          <p:cNvPr id="10246" name="Rechteck 5"/>
          <p:cNvSpPr>
            <a:spLocks noChangeArrowheads="1"/>
          </p:cNvSpPr>
          <p:nvPr/>
        </p:nvSpPr>
        <p:spPr bwMode="auto">
          <a:xfrm>
            <a:off x="441325" y="4959350"/>
            <a:ext cx="8072438"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b="1" dirty="0"/>
              <a:t>Ursprüngliche Definition des Begriffes in der ABO-Literatur</a:t>
            </a:r>
          </a:p>
          <a:p>
            <a:pPr eaLnBrk="1" hangingPunct="1"/>
            <a:r>
              <a:rPr lang="de-DE" altLang="de-DE" dirty="0"/>
              <a:t> OCB </a:t>
            </a:r>
            <a:r>
              <a:rPr lang="de-DE" altLang="de-DE" dirty="0" smtClean="0"/>
              <a:t>beschreibt </a:t>
            </a:r>
            <a:r>
              <a:rPr lang="de-DE" altLang="de-DE" dirty="0"/>
              <a:t>ein individuelles Verhalten, das nicht Gegenstand der formalen Arbeitsrolle und des Arbeitsvertrages ist, also auch nicht vom formalen Belohnungssystem erfasst wird, und dennoch in seiner Gesamtheit ein erfolgreiches Funktionieren der Organisation fördert (Organ, 1988, S. 4 )</a:t>
            </a:r>
          </a:p>
        </p:txBody>
      </p:sp>
      <p:sp>
        <p:nvSpPr>
          <p:cNvPr id="10247" name="Rechteck 6"/>
          <p:cNvSpPr>
            <a:spLocks noChangeArrowheads="1"/>
          </p:cNvSpPr>
          <p:nvPr/>
        </p:nvSpPr>
        <p:spPr bwMode="auto">
          <a:xfrm>
            <a:off x="71438" y="2924175"/>
            <a:ext cx="9144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b="1" dirty="0"/>
              <a:t>Psychologische Grundlage der Konzeption Bürgerverhalten</a:t>
            </a:r>
          </a:p>
          <a:p>
            <a:pPr eaLnBrk="1" hangingPunct="1"/>
            <a:r>
              <a:rPr lang="de-DE" altLang="de-DE" dirty="0"/>
              <a:t>Katz und Kahn (1978, zit. nach Organ 1988) ein. „A </a:t>
            </a:r>
            <a:r>
              <a:rPr lang="de-DE" altLang="de-DE" dirty="0" err="1"/>
              <a:t>good</a:t>
            </a:r>
            <a:r>
              <a:rPr lang="de-DE" altLang="de-DE" dirty="0"/>
              <a:t> </a:t>
            </a:r>
            <a:r>
              <a:rPr lang="de-DE" altLang="de-DE" dirty="0" err="1"/>
              <a:t>citizen</a:t>
            </a:r>
            <a:r>
              <a:rPr lang="de-DE" altLang="de-DE" dirty="0"/>
              <a:t> in </a:t>
            </a:r>
            <a:r>
              <a:rPr lang="de-DE" altLang="de-DE" dirty="0" err="1"/>
              <a:t>the</a:t>
            </a:r>
            <a:r>
              <a:rPr lang="de-DE" altLang="de-DE" dirty="0"/>
              <a:t> </a:t>
            </a:r>
            <a:r>
              <a:rPr lang="de-DE" altLang="de-DE" dirty="0" err="1"/>
              <a:t>civic</a:t>
            </a:r>
            <a:r>
              <a:rPr lang="de-DE" altLang="de-DE" dirty="0"/>
              <a:t> sense“ (ebd., S. 22) bemüht sich aktiv darum, die Gemeinschaft zu fördern, sofern er sich auch als ein „Bürger“ behandelt fühlt. Er tut also mehr, als nur bestehende Regeln einzuhalten. </a:t>
            </a:r>
          </a:p>
        </p:txBody>
      </p:sp>
      <p:sp>
        <p:nvSpPr>
          <p:cNvPr id="10248" name="Textfeld 7"/>
          <p:cNvSpPr txBox="1">
            <a:spLocks noChangeArrowheads="1"/>
          </p:cNvSpPr>
          <p:nvPr/>
        </p:nvSpPr>
        <p:spPr bwMode="auto">
          <a:xfrm>
            <a:off x="447675" y="1257300"/>
            <a:ext cx="8372475"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000" b="1" dirty="0"/>
              <a:t>Mittelalterlicher Ursprung des Bürgerverhaltens:</a:t>
            </a:r>
          </a:p>
          <a:p>
            <a:pPr eaLnBrk="1" hangingPunct="1"/>
            <a:r>
              <a:rPr lang="de-DE" altLang="de-DE" dirty="0"/>
              <a:t>Wer in der „</a:t>
            </a:r>
            <a:r>
              <a:rPr lang="de-DE" altLang="de-DE" dirty="0" smtClean="0"/>
              <a:t>Burg</a:t>
            </a:r>
            <a:r>
              <a:rPr lang="de-DE" altLang="de-DE" dirty="0"/>
              <a:t>“ geschützt leben wollte, musste einen Beitrag für die Wachen, Ausbau, Befestigungsanlagen, Verpflegung und Verwaltung leisten, entweder persönlich oder über Steuern und Personal</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727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75" y="333375"/>
            <a:ext cx="7772400" cy="542925"/>
          </a:xfrm>
        </p:spPr>
        <p:txBody>
          <a:bodyPr/>
          <a:lstStyle/>
          <a:p>
            <a:pPr algn="ctr">
              <a:defRPr/>
            </a:pPr>
            <a:r>
              <a:rPr lang="de-DE" sz="2400" dirty="0" err="1" smtClean="0"/>
              <a:t>Organizational</a:t>
            </a:r>
            <a:r>
              <a:rPr lang="de-DE" sz="2400" dirty="0" smtClean="0"/>
              <a:t> </a:t>
            </a:r>
            <a:r>
              <a:rPr lang="de-DE" sz="2400" dirty="0" err="1" smtClean="0"/>
              <a:t>Citizenship</a:t>
            </a:r>
            <a:r>
              <a:rPr lang="de-DE" sz="2400" dirty="0" smtClean="0"/>
              <a:t> </a:t>
            </a:r>
            <a:r>
              <a:rPr lang="de-DE" sz="2400" dirty="0" err="1" smtClean="0"/>
              <a:t>Behaviour</a:t>
            </a:r>
            <a:r>
              <a:rPr lang="de-DE" sz="2400" dirty="0" smtClean="0"/>
              <a:t> OCB</a:t>
            </a:r>
            <a:endParaRPr lang="de-DE" sz="2400" dirty="0"/>
          </a:p>
        </p:txBody>
      </p:sp>
      <p:sp>
        <p:nvSpPr>
          <p:cNvPr id="3" name="Textplatzhalter 2"/>
          <p:cNvSpPr>
            <a:spLocks noGrp="1"/>
          </p:cNvSpPr>
          <p:nvPr>
            <p:ph type="body" idx="1"/>
          </p:nvPr>
        </p:nvSpPr>
        <p:spPr>
          <a:xfrm>
            <a:off x="0" y="1268413"/>
            <a:ext cx="8964613" cy="5734050"/>
          </a:xfrm>
        </p:spPr>
        <p:txBody>
          <a:bodyPr/>
          <a:lstStyle/>
          <a:p>
            <a:pPr marL="342900" indent="-342900">
              <a:buFont typeface="Arial" panose="020B0604020202020204" pitchFamily="34" charset="0"/>
              <a:buChar char="•"/>
              <a:defRPr/>
            </a:pPr>
            <a:r>
              <a:rPr lang="de-DE" sz="2400" dirty="0" smtClean="0"/>
              <a:t>Altruismus – </a:t>
            </a:r>
            <a:r>
              <a:rPr lang="de-DE" sz="2400" dirty="0"/>
              <a:t>Hilfeleistungen für andere </a:t>
            </a:r>
            <a:r>
              <a:rPr lang="de-DE" sz="2400" dirty="0" smtClean="0"/>
              <a:t>	Organisationsmitglieder</a:t>
            </a:r>
          </a:p>
          <a:p>
            <a:pPr marL="342900" indent="-342900">
              <a:buFont typeface="Arial" panose="020B0604020202020204" pitchFamily="34" charset="0"/>
              <a:buChar char="•"/>
              <a:defRPr/>
            </a:pPr>
            <a:endParaRPr lang="de-DE" sz="2400" dirty="0"/>
          </a:p>
          <a:p>
            <a:pPr marL="342900" indent="-342900">
              <a:buFont typeface="Arial" panose="020B0604020202020204" pitchFamily="34" charset="0"/>
              <a:buChar char="•"/>
              <a:defRPr/>
            </a:pPr>
            <a:r>
              <a:rPr lang="de-DE" sz="2400" dirty="0"/>
              <a:t>Gewissenhaftigkeit bei der Erfüllung der eigenen Aufgaben.</a:t>
            </a:r>
          </a:p>
          <a:p>
            <a:pPr marL="342900" indent="-342900">
              <a:buFont typeface="Arial" panose="020B0604020202020204" pitchFamily="34" charset="0"/>
              <a:buChar char="•"/>
              <a:defRPr/>
            </a:pPr>
            <a:endParaRPr lang="de-DE" sz="2400" dirty="0" smtClean="0"/>
          </a:p>
          <a:p>
            <a:pPr marL="342900" indent="-342900">
              <a:buFont typeface="Arial" panose="020B0604020202020204" pitchFamily="34" charset="0"/>
              <a:buChar char="•"/>
              <a:defRPr/>
            </a:pPr>
            <a:r>
              <a:rPr lang="de-DE" sz="2400" dirty="0" smtClean="0"/>
              <a:t>„</a:t>
            </a:r>
            <a:r>
              <a:rPr lang="de-DE" sz="2400" dirty="0"/>
              <a:t>arbeitsrelevante“ Höflichkeit – Abstimmung mit Kollegen, </a:t>
            </a:r>
            <a:r>
              <a:rPr lang="de-DE" sz="2400" dirty="0" smtClean="0"/>
              <a:t>	bevor </a:t>
            </a:r>
            <a:r>
              <a:rPr lang="de-DE" sz="2400" dirty="0"/>
              <a:t>Maßnahmen ergriffen werden.</a:t>
            </a:r>
          </a:p>
          <a:p>
            <a:pPr marL="342900" indent="-342900">
              <a:buFont typeface="Arial" panose="020B0604020202020204" pitchFamily="34" charset="0"/>
              <a:buChar char="•"/>
              <a:defRPr/>
            </a:pPr>
            <a:endParaRPr lang="de-DE" sz="2400" dirty="0" smtClean="0"/>
          </a:p>
          <a:p>
            <a:pPr marL="342900" indent="-342900">
              <a:buFont typeface="Arial" panose="020B0604020202020204" pitchFamily="34" charset="0"/>
              <a:buChar char="•"/>
              <a:defRPr/>
            </a:pPr>
            <a:r>
              <a:rPr lang="de-DE" sz="2400" dirty="0" smtClean="0"/>
              <a:t>„</a:t>
            </a:r>
            <a:r>
              <a:rPr lang="de-DE" sz="2400" dirty="0" err="1"/>
              <a:t>Sportsmanship</a:t>
            </a:r>
            <a:r>
              <a:rPr lang="de-DE" sz="2400" dirty="0"/>
              <a:t>“ – </a:t>
            </a:r>
            <a:r>
              <a:rPr lang="de-DE" sz="2400" dirty="0" smtClean="0"/>
              <a:t>gelassener </a:t>
            </a:r>
            <a:r>
              <a:rPr lang="de-DE" sz="2400" dirty="0"/>
              <a:t>Umgang mit dem </a:t>
            </a:r>
            <a:endParaRPr lang="de-DE" sz="2400" dirty="0" smtClean="0"/>
          </a:p>
          <a:p>
            <a:pPr>
              <a:defRPr/>
            </a:pPr>
            <a:r>
              <a:rPr lang="de-DE" sz="2400" dirty="0"/>
              <a:t>	</a:t>
            </a:r>
            <a:r>
              <a:rPr lang="de-DE" sz="2400" dirty="0" smtClean="0"/>
              <a:t>	„</a:t>
            </a:r>
            <a:r>
              <a:rPr lang="de-DE" sz="2400" dirty="0"/>
              <a:t>üblichen </a:t>
            </a:r>
            <a:r>
              <a:rPr lang="de-DE" sz="2400" dirty="0" smtClean="0"/>
              <a:t>Ärger</a:t>
            </a:r>
            <a:r>
              <a:rPr lang="de-DE" sz="2400" dirty="0"/>
              <a:t>“</a:t>
            </a:r>
          </a:p>
          <a:p>
            <a:pPr marL="342900" indent="-342900">
              <a:buFont typeface="Arial" panose="020B0604020202020204" pitchFamily="34" charset="0"/>
              <a:buChar char="•"/>
              <a:defRPr/>
            </a:pPr>
            <a:endParaRPr lang="de-DE" sz="2400" dirty="0" smtClean="0"/>
          </a:p>
          <a:p>
            <a:pPr marL="342900" indent="-342900">
              <a:buFont typeface="Arial" panose="020B0604020202020204" pitchFamily="34" charset="0"/>
              <a:buChar char="•"/>
              <a:defRPr/>
            </a:pPr>
            <a:r>
              <a:rPr lang="de-DE" sz="2400" dirty="0" smtClean="0"/>
              <a:t>Bürgertugenden </a:t>
            </a:r>
            <a:r>
              <a:rPr lang="de-DE" sz="2400" dirty="0"/>
              <a:t>– Teilnahme am öffentlichen </a:t>
            </a:r>
            <a:r>
              <a:rPr lang="de-DE" sz="2400" dirty="0" smtClean="0"/>
              <a:t>Organisationsleben</a:t>
            </a:r>
            <a:endParaRPr lang="de-DE" sz="2400" dirty="0"/>
          </a:p>
          <a:p>
            <a:pPr>
              <a:defRPr/>
            </a:pPr>
            <a:endParaRPr lang="de-DE" dirty="0"/>
          </a:p>
        </p:txBody>
      </p:sp>
      <p:sp>
        <p:nvSpPr>
          <p:cNvPr id="11268" name="Foliennummernplatzhalt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C653993-FDD1-406A-9E4F-ACB66E967C62}" type="slidenum">
              <a:rPr lang="de-DE" altLang="de-DE">
                <a:latin typeface="Univers 55" pitchFamily="2" charset="0"/>
              </a:rPr>
              <a:pPr eaLnBrk="1" hangingPunct="1"/>
              <a:t>8</a:t>
            </a:fld>
            <a:endParaRPr lang="de-DE" altLang="de-DE">
              <a:latin typeface="Univers 55" pitchFamily="2" charset="0"/>
            </a:endParaRPr>
          </a:p>
        </p:txBody>
      </p:sp>
      <p:pic>
        <p:nvPicPr>
          <p:cNvPr id="4"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1931"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liennummernplatzhalt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247AC1D-B291-4217-AF76-28800B643F0C}" type="slidenum">
              <a:rPr lang="de-DE" altLang="de-DE">
                <a:latin typeface="Univers 55" pitchFamily="2" charset="0"/>
              </a:rPr>
              <a:pPr eaLnBrk="1" hangingPunct="1"/>
              <a:t>9</a:t>
            </a:fld>
            <a:endParaRPr lang="de-DE" altLang="de-DE">
              <a:latin typeface="Univers 55" pitchFamily="2" charset="0"/>
            </a:endParaRPr>
          </a:p>
        </p:txBody>
      </p:sp>
      <p:pic>
        <p:nvPicPr>
          <p:cNvPr id="12291" name="Picture 8" descr="See the source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75" y="1989138"/>
            <a:ext cx="28670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10" descr="See the source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300" y="1412875"/>
            <a:ext cx="49530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AutoShape 2" descr="Image result for ocb organizational"/>
          <p:cNvSpPr>
            <a:spLocks noChangeAspect="1" noChangeArrowheads="1"/>
          </p:cNvSpPr>
          <p:nvPr/>
        </p:nvSpPr>
        <p:spPr bwMode="auto">
          <a:xfrm>
            <a:off x="155575" y="190500"/>
            <a:ext cx="65770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de-DE" altLang="de-DE" sz="2400" b="1"/>
              <a:t>Organisational Citizenship Behaviour OCB</a:t>
            </a:r>
          </a:p>
        </p:txBody>
      </p:sp>
      <p:sp>
        <p:nvSpPr>
          <p:cNvPr id="12294" name="Textfeld 5"/>
          <p:cNvSpPr txBox="1">
            <a:spLocks noChangeArrowheads="1"/>
          </p:cNvSpPr>
          <p:nvPr/>
        </p:nvSpPr>
        <p:spPr bwMode="auto">
          <a:xfrm>
            <a:off x="144463" y="5205413"/>
            <a:ext cx="3475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Viele Faktoren korrelieren mit ähnlichen Wertestrukturen, z.B. Gerechtigkeit, Identifikation, OCB</a:t>
            </a:r>
          </a:p>
        </p:txBody>
      </p:sp>
      <p:sp>
        <p:nvSpPr>
          <p:cNvPr id="12295" name="Textfeld 6"/>
          <p:cNvSpPr txBox="1">
            <a:spLocks noChangeArrowheads="1"/>
          </p:cNvSpPr>
          <p:nvPr/>
        </p:nvSpPr>
        <p:spPr bwMode="auto">
          <a:xfrm>
            <a:off x="4500563" y="5445125"/>
            <a:ext cx="38163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Erweiterte Modelle berücksichtigen die Persönlichkeit und individuellen Erfahrungsfaktoren</a:t>
            </a:r>
          </a:p>
        </p:txBody>
      </p:sp>
      <p:pic>
        <p:nvPicPr>
          <p:cNvPr id="2" name="Sound aufgezeich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36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abo_blau">
  <a:themeElements>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eere Präsentation">
      <a:majorFont>
        <a:latin typeface="Univers 55"/>
        <a:ea typeface=""/>
        <a:cs typeface=""/>
      </a:majorFont>
      <a:minorFont>
        <a:latin typeface="Univer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lnDef>
  </a:objectDefaults>
  <a:extraClrSchemeLst>
    <a:extraClrScheme>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ere Prä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ere Prä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ere Prä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abo_blau</Template>
  <TotalTime>0</TotalTime>
  <Words>3474</Words>
  <Application>Microsoft Office PowerPoint</Application>
  <PresentationFormat>Bildschirmpräsentation (4:3)</PresentationFormat>
  <Paragraphs>249</Paragraphs>
  <Slides>22</Slides>
  <Notes>0</Notes>
  <HiddenSlides>0</HiddenSlides>
  <MMClips>22</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22</vt:i4>
      </vt:variant>
    </vt:vector>
  </HeadingPairs>
  <TitlesOfParts>
    <vt:vector size="28" baseType="lpstr">
      <vt:lpstr>Arial</vt:lpstr>
      <vt:lpstr>Univers 55</vt:lpstr>
      <vt:lpstr>Univers</vt:lpstr>
      <vt:lpstr>Calibri</vt:lpstr>
      <vt:lpstr>Times New Roman</vt:lpstr>
      <vt:lpstr>abo_blau</vt:lpstr>
      <vt:lpstr>Job Attitude (Einstellungen und Werte)</vt:lpstr>
      <vt:lpstr>PowerPoint-Präsentation</vt:lpstr>
      <vt:lpstr>Commitment</vt:lpstr>
      <vt:lpstr>Beispielitems für Commitment</vt:lpstr>
      <vt:lpstr>Psychologische Forschung zu Gewerkschaften</vt:lpstr>
      <vt:lpstr>Sechs Modelle zur Erklärung von Union Participation  (Kryl, 1990)</vt:lpstr>
      <vt:lpstr>PowerPoint-Präsentation</vt:lpstr>
      <vt:lpstr>Organizational Citizenship Behaviour OCB</vt:lpstr>
      <vt:lpstr>PowerPoint-Präsentation</vt:lpstr>
      <vt:lpstr>PowerPoint-Präsentation</vt:lpstr>
      <vt:lpstr>OCB: Faktorenstruktur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Unternehmenskultur nach Schein (1995)</dc:title>
  <dc:creator>Katja Zinke</dc:creator>
  <cp:lastModifiedBy>Windows-Benutzer</cp:lastModifiedBy>
  <cp:revision>54</cp:revision>
  <dcterms:created xsi:type="dcterms:W3CDTF">2009-10-08T11:28:48Z</dcterms:created>
  <dcterms:modified xsi:type="dcterms:W3CDTF">2020-11-15T18:17:49Z</dcterms:modified>
</cp:coreProperties>
</file>