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m4a" ContentType="audio/mp4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8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84" r:id="rId17"/>
    <p:sldId id="272" r:id="rId18"/>
    <p:sldId id="280" r:id="rId19"/>
    <p:sldId id="256" r:id="rId20"/>
    <p:sldId id="273" r:id="rId21"/>
    <p:sldId id="274" r:id="rId22"/>
    <p:sldId id="275" r:id="rId23"/>
    <p:sldId id="282" r:id="rId24"/>
    <p:sldId id="285" r:id="rId25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132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1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31F848FF-7B09-43B8-AC64-4EE882AF2374}" type="datetimeFigureOut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691063"/>
            <a:ext cx="5438775" cy="44434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9688" y="937895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70722F89-63A6-44E5-9832-7AA478AF0A0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9547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0724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89E7F4-9474-4B88-A885-7CD0BED2E145}" type="slidenum">
              <a:rPr lang="de-DE" smtClean="0">
                <a:latin typeface="Arial" charset="0"/>
              </a:rPr>
              <a:pPr/>
              <a:t>9</a:t>
            </a:fld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de-DE" smtClean="0"/>
              <a:t>Passt nicht wirklich hier hin, oder?</a:t>
            </a:r>
          </a:p>
        </p:txBody>
      </p:sp>
      <p:sp>
        <p:nvSpPr>
          <p:cNvPr id="31748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92BA7C2-2335-47CC-95FE-6614FCD13FD7}" type="slidenum">
              <a:rPr lang="de-DE" smtClean="0">
                <a:latin typeface="Arial" charset="0"/>
              </a:rPr>
              <a:pPr/>
              <a:t>11</a:t>
            </a:fld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smtClean="0"/>
          </a:p>
        </p:txBody>
      </p:sp>
      <p:sp>
        <p:nvSpPr>
          <p:cNvPr id="32772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C945275-275C-47C7-9664-5D976364002D}" type="slidenum">
              <a:rPr lang="de-DE" smtClean="0">
                <a:latin typeface="Arial" charset="0"/>
              </a:rPr>
              <a:pPr/>
              <a:t>23</a:t>
            </a:fld>
            <a:endParaRPr lang="de-DE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>
            <a:lvl1pPr>
              <a:defRPr sz="26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42844" y="1171595"/>
            <a:ext cx="8786874" cy="5472115"/>
          </a:xfrm>
        </p:spPr>
        <p:txBody>
          <a:bodyPr/>
          <a:lstStyle>
            <a:lvl3pPr>
              <a:defRPr sz="1800"/>
            </a:lvl3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12739A-A5BD-44AE-9C26-302EAAF6CBA6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653463" y="6523038"/>
            <a:ext cx="490537" cy="334962"/>
          </a:xfrm>
        </p:spPr>
        <p:txBody>
          <a:bodyPr/>
          <a:lstStyle>
            <a:lvl1pPr>
              <a:defRPr sz="1200">
                <a:latin typeface="Univers 55"/>
              </a:defRPr>
            </a:lvl1pPr>
          </a:lstStyle>
          <a:p>
            <a:pPr>
              <a:defRPr/>
            </a:pPr>
            <a:fld id="{5AA97DDA-3109-48D5-886B-D7D74F96935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69100" y="115888"/>
            <a:ext cx="2195513" cy="5980112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79388" y="115888"/>
            <a:ext cx="6437312" cy="5980112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2126C-037E-4302-964E-CE99AE7DE1BF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3B82E-3EFF-4ACC-8800-D058148469B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3071810"/>
            <a:ext cx="7772400" cy="1362075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1F8211-946D-4C6C-AC55-A159E33DAC5E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D6123-2027-4007-BAD3-A612AAE3D9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2845" y="115888"/>
            <a:ext cx="6786610" cy="81278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7938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287838" y="981075"/>
            <a:ext cx="3956050" cy="5114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518413-A622-4B12-8C4C-93DA9C9466AF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ACD1D-49EF-4E85-9674-51A5543724D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1ED801-2CD7-4492-A12E-9047E2574AF2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CA07AD-CA27-4A46-8B5A-ACF66372271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D6D989-99DC-473D-A8AB-7E165FEAFDB3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DDA8C8-B69F-4700-A376-50BFF02600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A7B60-8353-4D2E-A692-CCA8C98790D4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8175AE-205A-4EC7-8B07-F42C2F99AE3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723BB-F8DF-4441-A65A-D525FA37553C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438CC-1749-4441-9D2D-4519C3C8D31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1E00F9-AAEB-4026-8A50-00FADEB8FD66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A1850-0729-4B78-8A61-94DF0092CB3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6161BE-0CE0-446E-A984-2194EE17BCC8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7A77D7-7141-47AF-8802-A9BFA2F77D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15888"/>
            <a:ext cx="6678612" cy="81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Testüberschrift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79388" y="1214438"/>
            <a:ext cx="8750300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Test Text der ersten Ebene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79388" y="623728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45AC0E3F-D3CA-4391-81DC-2958659619A3}" type="datetime1">
              <a:rPr lang="de-DE"/>
              <a:pPr>
                <a:defRPr/>
              </a:pPr>
              <a:t>15.11.2020</a:t>
            </a:fld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71775" y="623728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82025" y="6500813"/>
            <a:ext cx="561975" cy="35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Univers 55"/>
              </a:defRPr>
            </a:lvl1pPr>
          </a:lstStyle>
          <a:p>
            <a:pPr>
              <a:defRPr/>
            </a:pPr>
            <a:fld id="{711B6671-E784-438F-B87F-3743BED4A6E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Univers 55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Univers 55" pitchFamily="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12775" indent="-2682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914400" indent="-300038" algn="l" rtl="0" eaLnBrk="0" fontAlgn="base" hangingPunct="0">
        <a:spcBef>
          <a:spcPct val="20000"/>
        </a:spcBef>
        <a:spcAft>
          <a:spcPct val="0"/>
        </a:spcAft>
        <a:buChar char="•"/>
        <a:defRPr i="1">
          <a:solidFill>
            <a:schemeClr val="tx1"/>
          </a:solidFill>
          <a:latin typeface="+mn-lt"/>
        </a:defRPr>
      </a:lvl3pPr>
      <a:lvl4pPr marL="1182688" indent="-2667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428750" indent="-244475" algn="l" rtl="0" eaLnBrk="0" fontAlgn="base" hangingPunct="0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5pPr>
      <a:lvl6pPr marL="18859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6pPr>
      <a:lvl7pPr marL="23431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7pPr>
      <a:lvl8pPr marL="28003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8pPr>
      <a:lvl9pPr marL="3257550" indent="-244475" algn="l" rtl="0" eaLnBrk="1" fontAlgn="base" hangingPunct="1">
        <a:spcBef>
          <a:spcPct val="20000"/>
        </a:spcBef>
        <a:spcAft>
          <a:spcPct val="0"/>
        </a:spcAft>
        <a:buChar char="»"/>
        <a:defRPr sz="1600" i="1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../media/media11.m4a"/><Relationship Id="rId7" Type="http://schemas.openxmlformats.org/officeDocument/2006/relationships/image" Target="../media/image7.wmf"/><Relationship Id="rId2" Type="http://schemas.microsoft.com/office/2007/relationships/media" Target="../media/media11.m4a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7" Type="http://schemas.openxmlformats.org/officeDocument/2006/relationships/image" Target="../media/image2.png"/><Relationship Id="rId2" Type="http://schemas.microsoft.com/office/2007/relationships/media" Target="../media/media2.m4a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1.bin"/><Relationship Id="rId4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media21.m4a"/><Relationship Id="rId7" Type="http://schemas.openxmlformats.org/officeDocument/2006/relationships/image" Target="../media/image2.png"/><Relationship Id="rId2" Type="http://schemas.microsoft.com/office/2007/relationships/media" Target="../media/media21.m4a"/><Relationship Id="rId1" Type="http://schemas.openxmlformats.org/officeDocument/2006/relationships/vmlDrawing" Target="../drawings/vmlDrawing4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4.bin"/><Relationship Id="rId4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3.m4a"/><Relationship Id="rId1" Type="http://schemas.microsoft.com/office/2007/relationships/media" Target="../media/media23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24.m4a"/><Relationship Id="rId1" Type="http://schemas.microsoft.com/office/2007/relationships/media" Target="../media/media24.m4a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7" Type="http://schemas.openxmlformats.org/officeDocument/2006/relationships/image" Target="../media/image2.png"/><Relationship Id="rId2" Type="http://schemas.microsoft.com/office/2007/relationships/media" Target="../media/media3.m4a"/><Relationship Id="rId1" Type="http://schemas.openxmlformats.org/officeDocument/2006/relationships/vmlDrawing" Target="../drawings/vmlDrawing2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722313" y="3071813"/>
            <a:ext cx="7772400" cy="1362075"/>
          </a:xfrm>
        </p:spPr>
        <p:txBody>
          <a:bodyPr/>
          <a:lstStyle/>
          <a:p>
            <a:pPr eaLnBrk="1" hangingPunct="1">
              <a:defRPr/>
            </a:pPr>
            <a:r>
              <a:rPr lang="de-DE" dirty="0" smtClean="0"/>
              <a:t>GRUPPENARBEIT &amp; Teamentwicklung</a:t>
            </a:r>
            <a:br>
              <a:rPr lang="de-DE" dirty="0" smtClean="0"/>
            </a:br>
            <a:r>
              <a:rPr lang="de-DE" dirty="0" smtClean="0"/>
              <a:t>Konflikte</a:t>
            </a:r>
            <a:endParaRPr lang="de-DE" dirty="0"/>
          </a:p>
        </p:txBody>
      </p:sp>
      <p:sp>
        <p:nvSpPr>
          <p:cNvPr id="7171" name="Textplatzhalter 5"/>
          <p:cNvSpPr>
            <a:spLocks noGrp="1"/>
          </p:cNvSpPr>
          <p:nvPr>
            <p:ph type="body" idx="1"/>
          </p:nvPr>
        </p:nvSpPr>
        <p:spPr>
          <a:xfrm>
            <a:off x="722313" y="1285875"/>
            <a:ext cx="7772400" cy="1500188"/>
          </a:xfrm>
        </p:spPr>
        <p:txBody>
          <a:bodyPr/>
          <a:lstStyle/>
          <a:p>
            <a:pPr eaLnBrk="1" hangingPunct="1"/>
            <a:r>
              <a:rPr lang="de-DE" smtClean="0"/>
              <a:t>Organisationspsychologie</a:t>
            </a:r>
          </a:p>
        </p:txBody>
      </p:sp>
      <p:sp>
        <p:nvSpPr>
          <p:cNvPr id="717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B608767-E48C-4B3A-B91D-1E41B4043774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de-DE" smtClean="0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312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Offenheit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8534400" cy="119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Vorurteile über verschiedenen Leute können effektive Teamarbeit stören</a:t>
            </a:r>
          </a:p>
          <a:p>
            <a:pPr>
              <a:spcBef>
                <a:spcPct val="50000"/>
              </a:spcBef>
            </a:pPr>
            <a:endParaRPr lang="de-DE"/>
          </a:p>
          <a:p>
            <a:pPr>
              <a:spcBef>
                <a:spcPct val="50000"/>
              </a:spcBef>
            </a:pPr>
            <a:endParaRPr lang="de-DE"/>
          </a:p>
        </p:txBody>
      </p:sp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304800" y="3048000"/>
            <a:ext cx="7696200" cy="35814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Charakerisieren Sie diese</a:t>
            </a:r>
          </a:p>
          <a:p>
            <a:pPr algn="ctr"/>
            <a:r>
              <a:rPr lang="de-DE"/>
              <a:t>Menschen!</a:t>
            </a:r>
          </a:p>
        </p:txBody>
      </p:sp>
      <p:sp>
        <p:nvSpPr>
          <p:cNvPr id="15365" name="Oval 5"/>
          <p:cNvSpPr>
            <a:spLocks noChangeArrowheads="1"/>
          </p:cNvSpPr>
          <p:nvPr/>
        </p:nvSpPr>
        <p:spPr bwMode="auto">
          <a:xfrm>
            <a:off x="914400" y="38100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Einkäufer</a:t>
            </a:r>
          </a:p>
        </p:txBody>
      </p:sp>
      <p:sp>
        <p:nvSpPr>
          <p:cNvPr id="15366" name="Oval 7"/>
          <p:cNvSpPr>
            <a:spLocks noChangeArrowheads="1"/>
          </p:cNvSpPr>
          <p:nvPr/>
        </p:nvSpPr>
        <p:spPr bwMode="auto">
          <a:xfrm>
            <a:off x="457200" y="4648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Konstrukteur</a:t>
            </a:r>
          </a:p>
        </p:txBody>
      </p:sp>
      <p:sp>
        <p:nvSpPr>
          <p:cNvPr id="15367" name="Oval 8"/>
          <p:cNvSpPr>
            <a:spLocks noChangeArrowheads="1"/>
          </p:cNvSpPr>
          <p:nvPr/>
        </p:nvSpPr>
        <p:spPr bwMode="auto">
          <a:xfrm>
            <a:off x="2286000" y="32004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>
                <a:latin typeface="Arial" pitchFamily="34" charset="0"/>
              </a:rPr>
              <a:t>Mecklenburger</a:t>
            </a:r>
          </a:p>
        </p:txBody>
      </p:sp>
      <p:sp>
        <p:nvSpPr>
          <p:cNvPr id="15368" name="Oval 9"/>
          <p:cNvSpPr>
            <a:spLocks noChangeArrowheads="1"/>
          </p:cNvSpPr>
          <p:nvPr/>
        </p:nvSpPr>
        <p:spPr bwMode="auto">
          <a:xfrm>
            <a:off x="1295400" y="5410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>
                <a:latin typeface="Arial" pitchFamily="34" charset="0"/>
              </a:rPr>
              <a:t>Planer</a:t>
            </a:r>
          </a:p>
        </p:txBody>
      </p:sp>
      <p:sp>
        <p:nvSpPr>
          <p:cNvPr id="15369" name="Oval 10"/>
          <p:cNvSpPr>
            <a:spLocks noChangeArrowheads="1"/>
          </p:cNvSpPr>
          <p:nvPr/>
        </p:nvSpPr>
        <p:spPr bwMode="auto">
          <a:xfrm>
            <a:off x="4343400" y="32766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Buchhalter</a:t>
            </a:r>
          </a:p>
        </p:txBody>
      </p:sp>
      <p:sp>
        <p:nvSpPr>
          <p:cNvPr id="15370" name="Oval 11"/>
          <p:cNvSpPr>
            <a:spLocks noChangeArrowheads="1"/>
          </p:cNvSpPr>
          <p:nvPr/>
        </p:nvSpPr>
        <p:spPr bwMode="auto">
          <a:xfrm>
            <a:off x="3124200" y="5791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>
                <a:latin typeface="Arial" pitchFamily="34" charset="0"/>
              </a:rPr>
              <a:t>Berater</a:t>
            </a:r>
          </a:p>
        </p:txBody>
      </p:sp>
      <p:sp>
        <p:nvSpPr>
          <p:cNvPr id="15371" name="Oval 12"/>
          <p:cNvSpPr>
            <a:spLocks noChangeArrowheads="1"/>
          </p:cNvSpPr>
          <p:nvPr/>
        </p:nvSpPr>
        <p:spPr bwMode="auto">
          <a:xfrm>
            <a:off x="5029200" y="5410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>
                <a:latin typeface="Arial" pitchFamily="34" charset="0"/>
              </a:rPr>
              <a:t>Schiffbauer</a:t>
            </a:r>
          </a:p>
        </p:txBody>
      </p:sp>
      <p:sp>
        <p:nvSpPr>
          <p:cNvPr id="15372" name="Oval 13"/>
          <p:cNvSpPr>
            <a:spLocks noChangeArrowheads="1"/>
          </p:cNvSpPr>
          <p:nvPr/>
        </p:nvSpPr>
        <p:spPr bwMode="auto">
          <a:xfrm>
            <a:off x="5867400" y="4648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Frauen</a:t>
            </a:r>
          </a:p>
        </p:txBody>
      </p:sp>
      <p:sp>
        <p:nvSpPr>
          <p:cNvPr id="15373" name="Oval 14"/>
          <p:cNvSpPr>
            <a:spLocks noChangeArrowheads="1"/>
          </p:cNvSpPr>
          <p:nvPr/>
        </p:nvSpPr>
        <p:spPr bwMode="auto">
          <a:xfrm>
            <a:off x="5638800" y="3886200"/>
            <a:ext cx="1981200" cy="690563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sz="1600" dirty="0">
                <a:latin typeface="Arial" pitchFamily="34" charset="0"/>
              </a:rPr>
              <a:t>Finanzen</a:t>
            </a:r>
          </a:p>
        </p:txBody>
      </p:sp>
      <p:sp>
        <p:nvSpPr>
          <p:cNvPr id="14350" name="Text Box 15"/>
          <p:cNvSpPr txBox="1">
            <a:spLocks noChangeArrowheads="1"/>
          </p:cNvSpPr>
          <p:nvPr/>
        </p:nvSpPr>
        <p:spPr bwMode="auto">
          <a:xfrm>
            <a:off x="1447800" y="1676400"/>
            <a:ext cx="6096000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84163" indent="-284163">
              <a:spcBef>
                <a:spcPct val="50000"/>
              </a:spcBef>
            </a:pPr>
            <a:r>
              <a:rPr lang="de-DE"/>
              <a:t>-   Wie behindern Vorurteile die Zusammenarbeit?</a:t>
            </a:r>
          </a:p>
          <a:p>
            <a:pPr marL="284163" indent="-284163">
              <a:spcBef>
                <a:spcPct val="50000"/>
              </a:spcBef>
            </a:pPr>
            <a:r>
              <a:rPr lang="de-DE"/>
              <a:t>-   Wie können unterschiedliche kulturelle Hintergründe der Teamarbeit helfen?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91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90678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Modell der überlappenden Gruppen in Anlehnung </a:t>
            </a:r>
          </a:p>
          <a:p>
            <a:r>
              <a:rPr lang="de-DE" sz="2000" b="1"/>
              <a:t>an Likert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28600" y="1295400"/>
          <a:ext cx="7924800" cy="572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Dokument" r:id="rId6" imgW="7772400" imgH="6724800" progId="Word.Document.8">
                  <p:embed/>
                </p:oleObj>
              </mc:Choice>
              <mc:Fallback>
                <p:oleObj name="Dokument" r:id="rId6" imgW="7772400" imgH="672480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295400"/>
                        <a:ext cx="7924800" cy="5721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99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Auswahlgesichtspunkte</a:t>
            </a:r>
          </a:p>
        </p:txBody>
      </p:sp>
      <p:sp>
        <p:nvSpPr>
          <p:cNvPr id="11267" name="AutoShape 6"/>
          <p:cNvSpPr>
            <a:spLocks noChangeArrowheads="1"/>
          </p:cNvSpPr>
          <p:nvPr/>
        </p:nvSpPr>
        <p:spPr bwMode="auto">
          <a:xfrm rot="5400000">
            <a:off x="431800" y="4140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1268" name="AutoShape 7"/>
          <p:cNvSpPr>
            <a:spLocks noChangeArrowheads="1"/>
          </p:cNvSpPr>
          <p:nvPr/>
        </p:nvSpPr>
        <p:spPr bwMode="auto">
          <a:xfrm rot="5400000">
            <a:off x="431800" y="3378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1269" name="AutoShape 8"/>
          <p:cNvSpPr>
            <a:spLocks noChangeArrowheads="1"/>
          </p:cNvSpPr>
          <p:nvPr/>
        </p:nvSpPr>
        <p:spPr bwMode="auto">
          <a:xfrm rot="5400000">
            <a:off x="431800" y="3759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1270" name="AutoShape 10"/>
          <p:cNvSpPr>
            <a:spLocks noChangeArrowheads="1"/>
          </p:cNvSpPr>
          <p:nvPr/>
        </p:nvSpPr>
        <p:spPr bwMode="auto">
          <a:xfrm rot="5400000">
            <a:off x="431800" y="45847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5367" name="Text Box 11"/>
          <p:cNvSpPr txBox="1">
            <a:spLocks noChangeArrowheads="1"/>
          </p:cNvSpPr>
          <p:nvPr/>
        </p:nvSpPr>
        <p:spPr bwMode="auto">
          <a:xfrm>
            <a:off x="457200" y="12192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Die Auswahl des Teams ist erfolgsbestimmend</a:t>
            </a:r>
          </a:p>
        </p:txBody>
      </p:sp>
      <p:sp>
        <p:nvSpPr>
          <p:cNvPr id="15368" name="Text Box 12"/>
          <p:cNvSpPr txBox="1">
            <a:spLocks noChangeArrowheads="1"/>
          </p:cNvSpPr>
          <p:nvPr/>
        </p:nvSpPr>
        <p:spPr bwMode="auto">
          <a:xfrm>
            <a:off x="914400" y="3276600"/>
            <a:ext cx="7162800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Funktionales Fachwissen</a:t>
            </a:r>
          </a:p>
          <a:p>
            <a:pPr>
              <a:spcBef>
                <a:spcPct val="50000"/>
              </a:spcBef>
            </a:pPr>
            <a:r>
              <a:rPr lang="de-DE"/>
              <a:t>Eintreten für die Teamaufgabe</a:t>
            </a:r>
          </a:p>
          <a:p>
            <a:pPr>
              <a:spcBef>
                <a:spcPct val="50000"/>
              </a:spcBef>
            </a:pPr>
            <a:r>
              <a:rPr lang="de-DE"/>
              <a:t>Grosses Interesse an wesentlichen Verbesserungen</a:t>
            </a:r>
          </a:p>
          <a:p>
            <a:pPr>
              <a:spcBef>
                <a:spcPct val="50000"/>
              </a:spcBef>
            </a:pPr>
            <a:r>
              <a:rPr lang="de-DE"/>
              <a:t>Persönliches Engagement und Durchsetzungswille in der Linienorganisation</a:t>
            </a:r>
          </a:p>
        </p:txBody>
      </p:sp>
      <p:sp>
        <p:nvSpPr>
          <p:cNvPr id="15369" name="Oval 13"/>
          <p:cNvSpPr>
            <a:spLocks noChangeArrowheads="1"/>
          </p:cNvSpPr>
          <p:nvPr/>
        </p:nvSpPr>
        <p:spPr bwMode="auto">
          <a:xfrm>
            <a:off x="685800" y="1676400"/>
            <a:ext cx="6096000" cy="13716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/>
              <a:t>Aspekte für die Auswahl</a:t>
            </a:r>
          </a:p>
          <a:p>
            <a:pPr algn="ctr"/>
            <a:r>
              <a:rPr lang="de-DE"/>
              <a:t> von Teammitgliedern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5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Verhaltensmuster</a:t>
            </a:r>
          </a:p>
        </p:txBody>
      </p:sp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381000" y="1524000"/>
            <a:ext cx="655320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30000"/>
              </a:spcBef>
            </a:pPr>
            <a:r>
              <a:rPr lang="de-DE"/>
              <a:t>Um Teamarbeit zu verstehen muss man wissen, </a:t>
            </a:r>
          </a:p>
          <a:p>
            <a:pPr algn="ctr">
              <a:spcBef>
                <a:spcPct val="30000"/>
              </a:spcBef>
            </a:pPr>
            <a:r>
              <a:rPr lang="de-DE"/>
              <a:t>dass es vier Verhaltensmuster von Personen gibt</a:t>
            </a:r>
          </a:p>
        </p:txBody>
      </p:sp>
      <p:sp>
        <p:nvSpPr>
          <p:cNvPr id="16388" name="Text Box 5"/>
          <p:cNvSpPr txBox="1">
            <a:spLocks noChangeArrowheads="1"/>
          </p:cNvSpPr>
          <p:nvPr/>
        </p:nvSpPr>
        <p:spPr bwMode="auto">
          <a:xfrm>
            <a:off x="2362200" y="28194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de-DE" dirty="0" smtClean="0"/>
              <a:t>Führer   </a:t>
            </a:r>
            <a:endParaRPr lang="de-DE" dirty="0"/>
          </a:p>
        </p:txBody>
      </p:sp>
      <p:sp>
        <p:nvSpPr>
          <p:cNvPr id="16389" name="Text Box 6"/>
          <p:cNvSpPr txBox="1">
            <a:spLocks noChangeArrowheads="1"/>
          </p:cNvSpPr>
          <p:nvPr/>
        </p:nvSpPr>
        <p:spPr bwMode="auto">
          <a:xfrm>
            <a:off x="2362200" y="3429000"/>
            <a:ext cx="1981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de-DE" dirty="0" smtClean="0"/>
              <a:t>Verkäuferin</a:t>
            </a:r>
            <a:endParaRPr lang="de-DE" dirty="0"/>
          </a:p>
        </p:txBody>
      </p:sp>
      <p:sp>
        <p:nvSpPr>
          <p:cNvPr id="16390" name="Text Box 7"/>
          <p:cNvSpPr txBox="1">
            <a:spLocks noChangeArrowheads="1"/>
          </p:cNvSpPr>
          <p:nvPr/>
        </p:nvSpPr>
        <p:spPr bwMode="auto">
          <a:xfrm>
            <a:off x="2362200" y="4061791"/>
            <a:ext cx="22874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30000"/>
              </a:spcBef>
            </a:pPr>
            <a:r>
              <a:rPr lang="de-DE" dirty="0" smtClean="0"/>
              <a:t>Unte</a:t>
            </a:r>
            <a:r>
              <a:rPr lang="de-DE" dirty="0" smtClean="0"/>
              <a:t>rstützerin</a:t>
            </a:r>
            <a:endParaRPr lang="de-DE" dirty="0"/>
          </a:p>
        </p:txBody>
      </p:sp>
      <p:sp>
        <p:nvSpPr>
          <p:cNvPr id="16391" name="Text Box 8"/>
          <p:cNvSpPr txBox="1">
            <a:spLocks noChangeArrowheads="1"/>
          </p:cNvSpPr>
          <p:nvPr/>
        </p:nvSpPr>
        <p:spPr bwMode="auto">
          <a:xfrm>
            <a:off x="2362200" y="4648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30000"/>
              </a:spcBef>
            </a:pPr>
            <a:r>
              <a:rPr lang="de-DE" dirty="0" smtClean="0"/>
              <a:t>An</a:t>
            </a:r>
            <a:r>
              <a:rPr lang="de-DE" dirty="0" smtClean="0"/>
              <a:t>alytiker</a:t>
            </a:r>
            <a:endParaRPr lang="de-DE" dirty="0"/>
          </a:p>
        </p:txBody>
      </p:sp>
      <p:sp>
        <p:nvSpPr>
          <p:cNvPr id="12296" name="AutoShape 9"/>
          <p:cNvSpPr>
            <a:spLocks noChangeArrowheads="1"/>
          </p:cNvSpPr>
          <p:nvPr/>
        </p:nvSpPr>
        <p:spPr bwMode="auto">
          <a:xfrm rot="5400000">
            <a:off x="1574800" y="4749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2297" name="AutoShape 10"/>
          <p:cNvSpPr>
            <a:spLocks noChangeArrowheads="1"/>
          </p:cNvSpPr>
          <p:nvPr/>
        </p:nvSpPr>
        <p:spPr bwMode="auto">
          <a:xfrm rot="5400000">
            <a:off x="1574800" y="4140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2298" name="AutoShape 11"/>
          <p:cNvSpPr>
            <a:spLocks noChangeArrowheads="1"/>
          </p:cNvSpPr>
          <p:nvPr/>
        </p:nvSpPr>
        <p:spPr bwMode="auto">
          <a:xfrm rot="5400000">
            <a:off x="1574800" y="3530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2299" name="AutoShape 12"/>
          <p:cNvSpPr>
            <a:spLocks noChangeArrowheads="1"/>
          </p:cNvSpPr>
          <p:nvPr/>
        </p:nvSpPr>
        <p:spPr bwMode="auto">
          <a:xfrm rot="5400000">
            <a:off x="1574800" y="2921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84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700769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de-DE" sz="2000" b="1" dirty="0" smtClean="0"/>
              <a:t>Gruppenarbeitsunterschiede </a:t>
            </a:r>
            <a:r>
              <a:rPr lang="de-DE" sz="2000" b="1" dirty="0"/>
              <a:t>und </a:t>
            </a:r>
            <a:r>
              <a:rPr lang="de-DE" sz="2000" b="1" dirty="0" smtClean="0"/>
              <a:t>Leitung, Konflikte</a:t>
            </a:r>
            <a:endParaRPr lang="de-DE" sz="2000" b="1" dirty="0"/>
          </a:p>
        </p:txBody>
      </p:sp>
      <p:sp>
        <p:nvSpPr>
          <p:cNvPr id="8195" name="AutoShape 5"/>
          <p:cNvSpPr>
            <a:spLocks noChangeArrowheads="1"/>
          </p:cNvSpPr>
          <p:nvPr/>
        </p:nvSpPr>
        <p:spPr bwMode="auto">
          <a:xfrm rot="5400000">
            <a:off x="3937000" y="3911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196" name="AutoShape 6"/>
          <p:cNvSpPr>
            <a:spLocks noChangeArrowheads="1"/>
          </p:cNvSpPr>
          <p:nvPr/>
        </p:nvSpPr>
        <p:spPr bwMode="auto">
          <a:xfrm rot="5400000">
            <a:off x="3937000" y="5130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197" name="AutoShape 7"/>
          <p:cNvSpPr>
            <a:spLocks noChangeArrowheads="1"/>
          </p:cNvSpPr>
          <p:nvPr/>
        </p:nvSpPr>
        <p:spPr bwMode="auto">
          <a:xfrm rot="5400000">
            <a:off x="3937000" y="4521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198" name="AutoShape 8"/>
          <p:cNvSpPr>
            <a:spLocks noChangeArrowheads="1"/>
          </p:cNvSpPr>
          <p:nvPr/>
        </p:nvSpPr>
        <p:spPr bwMode="auto">
          <a:xfrm rot="5400000">
            <a:off x="3937000" y="42164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199" name="AutoShape 9"/>
          <p:cNvSpPr>
            <a:spLocks noChangeArrowheads="1"/>
          </p:cNvSpPr>
          <p:nvPr/>
        </p:nvSpPr>
        <p:spPr bwMode="auto">
          <a:xfrm rot="5400000">
            <a:off x="3937000" y="6273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200" name="AutoShape 10"/>
          <p:cNvSpPr>
            <a:spLocks noChangeArrowheads="1"/>
          </p:cNvSpPr>
          <p:nvPr/>
        </p:nvSpPr>
        <p:spPr bwMode="auto">
          <a:xfrm rot="5400000">
            <a:off x="3937000" y="3606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201" name="AutoShape 11"/>
          <p:cNvSpPr>
            <a:spLocks noChangeArrowheads="1"/>
          </p:cNvSpPr>
          <p:nvPr/>
        </p:nvSpPr>
        <p:spPr bwMode="auto">
          <a:xfrm rot="5400000">
            <a:off x="3937000" y="60055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202" name="AutoShape 12"/>
          <p:cNvSpPr>
            <a:spLocks noChangeArrowheads="1"/>
          </p:cNvSpPr>
          <p:nvPr/>
        </p:nvSpPr>
        <p:spPr bwMode="auto">
          <a:xfrm rot="5400000">
            <a:off x="3937000" y="5703888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7419" name="Text Box 16"/>
          <p:cNvSpPr txBox="1">
            <a:spLocks noChangeArrowheads="1"/>
          </p:cNvSpPr>
          <p:nvPr/>
        </p:nvSpPr>
        <p:spPr bwMode="auto">
          <a:xfrm>
            <a:off x="914400" y="1219200"/>
            <a:ext cx="71628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                                        </a:t>
            </a:r>
            <a:r>
              <a:rPr lang="de-DE" b="1" dirty="0"/>
              <a:t>Industrie                               Musik</a:t>
            </a:r>
            <a:endParaRPr lang="de-DE" dirty="0"/>
          </a:p>
          <a:p>
            <a:pPr>
              <a:spcBef>
                <a:spcPct val="50000"/>
              </a:spcBef>
            </a:pPr>
            <a:r>
              <a:rPr lang="de-DE" b="1" dirty="0" smtClean="0"/>
              <a:t>Moderation</a:t>
            </a:r>
            <a:r>
              <a:rPr lang="de-DE" dirty="0" smtClean="0"/>
              <a:t>                          </a:t>
            </a:r>
            <a:r>
              <a:rPr lang="de-DE" dirty="0"/>
              <a:t>Berater                            Agent?</a:t>
            </a:r>
          </a:p>
          <a:p>
            <a:pPr>
              <a:spcBef>
                <a:spcPct val="50000"/>
              </a:spcBef>
            </a:pPr>
            <a:r>
              <a:rPr lang="de-DE" b="1" dirty="0" smtClean="0"/>
              <a:t>Teamleitung</a:t>
            </a:r>
            <a:r>
              <a:rPr lang="de-DE" dirty="0" smtClean="0"/>
              <a:t>                gewählte </a:t>
            </a:r>
            <a:r>
              <a:rPr lang="de-DE" dirty="0"/>
              <a:t>Sprecher            Erste Geige?</a:t>
            </a:r>
          </a:p>
          <a:p>
            <a:pPr>
              <a:spcBef>
                <a:spcPct val="50000"/>
              </a:spcBef>
            </a:pPr>
            <a:r>
              <a:rPr lang="de-DE" b="1" dirty="0" smtClean="0"/>
              <a:t>Vorgesetzte</a:t>
            </a:r>
            <a:r>
              <a:rPr lang="de-DE" dirty="0" smtClean="0"/>
              <a:t>                      </a:t>
            </a:r>
            <a:r>
              <a:rPr lang="de-DE" dirty="0"/>
              <a:t>Meister                     </a:t>
            </a:r>
            <a:r>
              <a:rPr lang="de-DE" dirty="0" smtClean="0"/>
              <a:t>Orchesterleitung</a:t>
            </a:r>
            <a:endParaRPr lang="de-DE" dirty="0"/>
          </a:p>
          <a:p>
            <a:pPr>
              <a:spcBef>
                <a:spcPct val="50000"/>
              </a:spcBef>
            </a:pPr>
            <a:r>
              <a:rPr lang="de-DE" b="1" dirty="0" smtClean="0"/>
              <a:t>Informelle Führung</a:t>
            </a:r>
            <a:r>
              <a:rPr lang="de-DE" dirty="0" smtClean="0"/>
              <a:t>                </a:t>
            </a:r>
            <a:r>
              <a:rPr lang="de-DE" dirty="0"/>
              <a:t>Charisma oder Kompetenz?</a:t>
            </a:r>
          </a:p>
        </p:txBody>
      </p:sp>
      <p:sp>
        <p:nvSpPr>
          <p:cNvPr id="17420" name="Line 17"/>
          <p:cNvSpPr>
            <a:spLocks noChangeShapeType="1"/>
          </p:cNvSpPr>
          <p:nvPr/>
        </p:nvSpPr>
        <p:spPr bwMode="auto">
          <a:xfrm>
            <a:off x="838200" y="19812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2" name="Line 19"/>
          <p:cNvSpPr>
            <a:spLocks noChangeShapeType="1"/>
          </p:cNvSpPr>
          <p:nvPr/>
        </p:nvSpPr>
        <p:spPr bwMode="auto">
          <a:xfrm flipV="1">
            <a:off x="838200" y="28956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3" name="Line 20"/>
          <p:cNvSpPr>
            <a:spLocks noChangeShapeType="1"/>
          </p:cNvSpPr>
          <p:nvPr/>
        </p:nvSpPr>
        <p:spPr bwMode="auto">
          <a:xfrm>
            <a:off x="3275856" y="1143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4" name="Line 21"/>
          <p:cNvSpPr>
            <a:spLocks noChangeShapeType="1"/>
          </p:cNvSpPr>
          <p:nvPr/>
        </p:nvSpPr>
        <p:spPr bwMode="auto">
          <a:xfrm>
            <a:off x="5334000" y="1143000"/>
            <a:ext cx="0" cy="1752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5" name="Line 22"/>
          <p:cNvSpPr>
            <a:spLocks noChangeShapeType="1"/>
          </p:cNvSpPr>
          <p:nvPr/>
        </p:nvSpPr>
        <p:spPr bwMode="auto">
          <a:xfrm>
            <a:off x="838200" y="11430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6" name="Line 23"/>
          <p:cNvSpPr>
            <a:spLocks noChangeShapeType="1"/>
          </p:cNvSpPr>
          <p:nvPr/>
        </p:nvSpPr>
        <p:spPr bwMode="auto">
          <a:xfrm>
            <a:off x="838200" y="1600200"/>
            <a:ext cx="6705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7" name="Line 24"/>
          <p:cNvSpPr>
            <a:spLocks noChangeShapeType="1"/>
          </p:cNvSpPr>
          <p:nvPr/>
        </p:nvSpPr>
        <p:spPr bwMode="auto">
          <a:xfrm>
            <a:off x="7543800" y="1143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8" name="Line 25"/>
          <p:cNvSpPr>
            <a:spLocks noChangeShapeType="1"/>
          </p:cNvSpPr>
          <p:nvPr/>
        </p:nvSpPr>
        <p:spPr bwMode="auto">
          <a:xfrm>
            <a:off x="838200" y="1143000"/>
            <a:ext cx="0" cy="213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29" name="Line 26"/>
          <p:cNvSpPr>
            <a:spLocks noChangeShapeType="1"/>
          </p:cNvSpPr>
          <p:nvPr/>
        </p:nvSpPr>
        <p:spPr bwMode="auto">
          <a:xfrm>
            <a:off x="857250" y="3286125"/>
            <a:ext cx="6781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430" name="Text Box 27"/>
          <p:cNvSpPr txBox="1">
            <a:spLocks noChangeArrowheads="1"/>
          </p:cNvSpPr>
          <p:nvPr/>
        </p:nvSpPr>
        <p:spPr bwMode="auto">
          <a:xfrm>
            <a:off x="4267200" y="3581400"/>
            <a:ext cx="4343400" cy="297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de-DE" sz="1600"/>
              <a:t>Zielsetzung</a:t>
            </a:r>
          </a:p>
          <a:p>
            <a:pPr>
              <a:spcBef>
                <a:spcPct val="20000"/>
              </a:spcBef>
            </a:pPr>
            <a:r>
              <a:rPr lang="de-DE" sz="1600"/>
              <a:t>Macht</a:t>
            </a:r>
          </a:p>
          <a:p>
            <a:pPr>
              <a:spcBef>
                <a:spcPct val="20000"/>
              </a:spcBef>
            </a:pPr>
            <a:r>
              <a:rPr lang="de-DE" sz="1600"/>
              <a:t>Geld</a:t>
            </a:r>
          </a:p>
          <a:p>
            <a:pPr>
              <a:spcBef>
                <a:spcPct val="20000"/>
              </a:spcBef>
            </a:pPr>
            <a:r>
              <a:rPr lang="de-DE" sz="1600"/>
              <a:t>Anerkennung</a:t>
            </a:r>
          </a:p>
          <a:p>
            <a:pPr>
              <a:spcBef>
                <a:spcPct val="20000"/>
              </a:spcBef>
            </a:pPr>
            <a:r>
              <a:rPr lang="de-DE" sz="1600"/>
              <a:t>Arbeitsleistung</a:t>
            </a:r>
          </a:p>
          <a:p>
            <a:pPr>
              <a:spcBef>
                <a:spcPct val="20000"/>
              </a:spcBef>
            </a:pPr>
            <a:r>
              <a:rPr lang="de-DE" sz="1600"/>
              <a:t>Arbeitsmotivation</a:t>
            </a:r>
          </a:p>
          <a:p>
            <a:pPr>
              <a:spcBef>
                <a:spcPct val="20000"/>
              </a:spcBef>
            </a:pPr>
            <a:r>
              <a:rPr lang="de-DE" sz="1600"/>
              <a:t>Arbeitsstile</a:t>
            </a:r>
          </a:p>
          <a:p>
            <a:pPr>
              <a:spcBef>
                <a:spcPct val="20000"/>
              </a:spcBef>
            </a:pPr>
            <a:r>
              <a:rPr lang="de-DE" sz="1600"/>
              <a:t>Kommunikation</a:t>
            </a:r>
          </a:p>
          <a:p>
            <a:pPr>
              <a:spcBef>
                <a:spcPct val="20000"/>
              </a:spcBef>
            </a:pPr>
            <a:r>
              <a:rPr lang="de-DE" sz="1600"/>
              <a:t>Rahmenbedingungen</a:t>
            </a:r>
          </a:p>
          <a:p>
            <a:pPr>
              <a:spcBef>
                <a:spcPct val="20000"/>
              </a:spcBef>
            </a:pPr>
            <a:r>
              <a:rPr lang="de-DE" sz="1600"/>
              <a:t>Persönlichkeitsunterschiede</a:t>
            </a:r>
            <a:endParaRPr lang="de-DE"/>
          </a:p>
        </p:txBody>
      </p:sp>
      <p:sp>
        <p:nvSpPr>
          <p:cNvPr id="17431" name="Text Box 28"/>
          <p:cNvSpPr txBox="1">
            <a:spLocks noChangeArrowheads="1"/>
          </p:cNvSpPr>
          <p:nvPr/>
        </p:nvSpPr>
        <p:spPr bwMode="auto">
          <a:xfrm>
            <a:off x="457200" y="3505200"/>
            <a:ext cx="3276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Konflikte in der Gruppenarbeit</a:t>
            </a:r>
          </a:p>
        </p:txBody>
      </p:sp>
      <p:sp>
        <p:nvSpPr>
          <p:cNvPr id="8216" name="AutoShape 29"/>
          <p:cNvSpPr>
            <a:spLocks noChangeArrowheads="1"/>
          </p:cNvSpPr>
          <p:nvPr/>
        </p:nvSpPr>
        <p:spPr bwMode="auto">
          <a:xfrm rot="5400000">
            <a:off x="3937000" y="5435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8217" name="AutoShape 30"/>
          <p:cNvSpPr>
            <a:spLocks noChangeArrowheads="1"/>
          </p:cNvSpPr>
          <p:nvPr/>
        </p:nvSpPr>
        <p:spPr bwMode="auto">
          <a:xfrm rot="5400000">
            <a:off x="3937000" y="48133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614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Individuelle Unterschiede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14375" y="1143000"/>
            <a:ext cx="6610350" cy="168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de-DE"/>
              <a:t>Obwohl aus den gegebenen Unterschieden der Teammitglieder</a:t>
            </a:r>
          </a:p>
          <a:p>
            <a:pPr algn="ctr">
              <a:spcBef>
                <a:spcPct val="20000"/>
              </a:spcBef>
            </a:pPr>
            <a:r>
              <a:rPr lang="de-DE"/>
              <a:t>die Stärken des Teams entstehen, </a:t>
            </a:r>
          </a:p>
          <a:p>
            <a:pPr algn="ctr">
              <a:spcBef>
                <a:spcPct val="20000"/>
              </a:spcBef>
            </a:pPr>
            <a:r>
              <a:rPr lang="de-DE"/>
              <a:t>kann hier auch die Wurzel des Scheiterns liegen: </a:t>
            </a:r>
          </a:p>
          <a:p>
            <a:pPr algn="ctr">
              <a:spcBef>
                <a:spcPct val="20000"/>
              </a:spcBef>
            </a:pPr>
            <a:r>
              <a:rPr lang="de-DE"/>
              <a:t>Das Team muss die natürliche Spannung zwischen</a:t>
            </a:r>
          </a:p>
          <a:p>
            <a:pPr algn="ctr">
              <a:spcBef>
                <a:spcPct val="20000"/>
              </a:spcBef>
            </a:pPr>
            <a:r>
              <a:rPr lang="de-DE"/>
              <a:t>Einzel- und Teamziel meistern.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295400" y="3048000"/>
            <a:ext cx="5257800" cy="6096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dirty="0">
                <a:latin typeface="Arial" pitchFamily="34" charset="0"/>
              </a:rPr>
              <a:t>Verhalten kann Teamarbeit im Wege stehen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1219200" y="4191000"/>
            <a:ext cx="6248400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„Wenn ich im Team arbeite, geniesse ich keine Anerkennung.“</a:t>
            </a:r>
          </a:p>
          <a:p>
            <a:pPr>
              <a:spcBef>
                <a:spcPct val="50000"/>
              </a:spcBef>
            </a:pPr>
            <a:r>
              <a:rPr lang="de-DE" sz="1600"/>
              <a:t>„Wenn ich im Team arbeite, gebe ich meine Autorität auf und kann die Dinge nicht mehr auf meine Art tun.“</a:t>
            </a:r>
          </a:p>
          <a:p>
            <a:pPr>
              <a:spcBef>
                <a:spcPct val="50000"/>
              </a:spcBef>
            </a:pPr>
            <a:r>
              <a:rPr lang="de-DE" sz="1600"/>
              <a:t>„Es ist unmöglich, mit meinen Teammitgliedern zusammnenzuarbeiten.“</a:t>
            </a:r>
          </a:p>
          <a:p>
            <a:pPr>
              <a:spcBef>
                <a:spcPct val="50000"/>
              </a:spcBef>
            </a:pPr>
            <a:r>
              <a:rPr lang="de-DE" sz="1600"/>
              <a:t>„Niemand hört auf mich, dann höre ich doch auf zu reden.“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096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el 4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sz="2000" smtClean="0"/>
              <a:t>Konfliktbewältigung (Mediation, Labor/Union relations)</a:t>
            </a:r>
          </a:p>
        </p:txBody>
      </p:sp>
      <p:sp>
        <p:nvSpPr>
          <p:cNvPr id="20483" name="Inhaltsplatzhalter 5"/>
          <p:cNvSpPr>
            <a:spLocks noGrp="1"/>
          </p:cNvSpPr>
          <p:nvPr>
            <p:ph idx="1"/>
          </p:nvPr>
        </p:nvSpPr>
        <p:spPr>
          <a:xfrm>
            <a:off x="142875" y="1171575"/>
            <a:ext cx="8786813" cy="5472113"/>
          </a:xfrm>
        </p:spPr>
        <p:txBody>
          <a:bodyPr/>
          <a:lstStyle/>
          <a:p>
            <a:pPr eaLnBrk="1" hangingPunct="1"/>
            <a:r>
              <a:rPr lang="de-DE" smtClean="0"/>
              <a:t>Konflikte mit Betriebsräten</a:t>
            </a:r>
          </a:p>
          <a:p>
            <a:pPr eaLnBrk="1" hangingPunct="1"/>
            <a:r>
              <a:rPr lang="de-DE" smtClean="0"/>
              <a:t>Tarifkonflikte mit Gewerkschaften</a:t>
            </a:r>
          </a:p>
          <a:p>
            <a:pPr eaLnBrk="1" hangingPunct="1"/>
            <a:r>
              <a:rPr lang="de-DE" smtClean="0"/>
              <a:t>Konflikte zwischen Strukturen und Anforderungen (z.B. Matrix)</a:t>
            </a:r>
          </a:p>
          <a:p>
            <a:pPr eaLnBrk="1" hangingPunct="1"/>
            <a:r>
              <a:rPr lang="de-DE" smtClean="0"/>
              <a:t>Konflikte mit Vorgesetzten</a:t>
            </a:r>
          </a:p>
          <a:p>
            <a:pPr eaLnBrk="1" hangingPunct="1"/>
            <a:r>
              <a:rPr lang="de-DE" smtClean="0"/>
              <a:t>Konflikte mit Untergebenen</a:t>
            </a:r>
          </a:p>
          <a:p>
            <a:pPr eaLnBrk="1" hangingPunct="1"/>
            <a:r>
              <a:rPr lang="de-DE" smtClean="0"/>
              <a:t>Konflikte zwischen Kollegen</a:t>
            </a:r>
          </a:p>
          <a:p>
            <a:pPr eaLnBrk="1" hangingPunct="1"/>
            <a:r>
              <a:rPr lang="de-DE" smtClean="0"/>
              <a:t>Konflikte mit Arbeits- und Gesundheitsschutzregeln</a:t>
            </a:r>
          </a:p>
        </p:txBody>
      </p:sp>
      <p:sp>
        <p:nvSpPr>
          <p:cNvPr id="20484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75CB97-6B2D-43CD-BE7A-114F9D579070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de-DE" smtClean="0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12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Konflikte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500063" y="1143000"/>
            <a:ext cx="76962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Konflikte sind unvermeidlich</a:t>
            </a:r>
          </a:p>
          <a:p>
            <a:pPr>
              <a:spcBef>
                <a:spcPct val="10000"/>
              </a:spcBef>
            </a:pPr>
            <a:r>
              <a:rPr lang="de-DE" sz="1600"/>
              <a:t>	verschiedene Bedürfnisse</a:t>
            </a:r>
          </a:p>
          <a:p>
            <a:pPr>
              <a:spcBef>
                <a:spcPct val="10000"/>
              </a:spcBef>
            </a:pPr>
            <a:r>
              <a:rPr lang="de-DE" sz="1600"/>
              <a:t>	Veränderungen</a:t>
            </a:r>
          </a:p>
          <a:p>
            <a:pPr>
              <a:spcBef>
                <a:spcPct val="10000"/>
              </a:spcBef>
            </a:pPr>
            <a:r>
              <a:rPr lang="de-DE" sz="1600"/>
              <a:t>	Gruppendruck</a:t>
            </a:r>
          </a:p>
          <a:p>
            <a:pPr>
              <a:spcBef>
                <a:spcPct val="10000"/>
              </a:spcBef>
            </a:pPr>
            <a:r>
              <a:rPr lang="de-DE" sz="1600"/>
              <a:t>	unterschiedliche Ziele</a:t>
            </a:r>
          </a:p>
          <a:p>
            <a:pPr>
              <a:spcBef>
                <a:spcPct val="10000"/>
              </a:spcBef>
            </a:pPr>
            <a:r>
              <a:rPr lang="de-DE" sz="1600"/>
              <a:t>	Zeitdruck</a:t>
            </a:r>
          </a:p>
          <a:p>
            <a:pPr>
              <a:spcBef>
                <a:spcPct val="10000"/>
              </a:spcBef>
            </a:pPr>
            <a:r>
              <a:rPr lang="de-DE" sz="1600"/>
              <a:t>	begrenzte Ressourcen</a:t>
            </a:r>
          </a:p>
          <a:p>
            <a:pPr>
              <a:spcBef>
                <a:spcPct val="10000"/>
              </a:spcBef>
            </a:pPr>
            <a:r>
              <a:rPr lang="de-DE" sz="1600"/>
              <a:t>	Persönlichkeitsunterschiede</a:t>
            </a:r>
          </a:p>
          <a:p>
            <a:pPr>
              <a:spcBef>
                <a:spcPct val="10000"/>
              </a:spcBef>
            </a:pPr>
            <a:r>
              <a:rPr lang="de-DE" sz="1600"/>
              <a:t>	Arbeitsstile</a:t>
            </a:r>
            <a:endParaRPr lang="de-DE"/>
          </a:p>
          <a:p>
            <a:pPr>
              <a:spcBef>
                <a:spcPct val="10000"/>
              </a:spcBef>
            </a:pPr>
            <a:r>
              <a:rPr lang="de-DE"/>
              <a:t>	ABER: Die Anzahl der Konflikte sollte so gering wie möglich 		bleiben!</a:t>
            </a:r>
          </a:p>
          <a:p>
            <a:pPr>
              <a:spcBef>
                <a:spcPct val="10000"/>
              </a:spcBef>
            </a:pPr>
            <a:r>
              <a:rPr lang="de-DE"/>
              <a:t>	Die unvermeidlichen Konflikte sollten schnell gelöst werden!</a:t>
            </a:r>
          </a:p>
          <a:p>
            <a:pPr>
              <a:spcBef>
                <a:spcPct val="50000"/>
              </a:spcBef>
            </a:pPr>
            <a:r>
              <a:rPr lang="de-DE"/>
              <a:t>Konflikte müssen ausgetragen werden</a:t>
            </a:r>
          </a:p>
          <a:p>
            <a:pPr>
              <a:spcBef>
                <a:spcPct val="10000"/>
              </a:spcBef>
            </a:pPr>
            <a:r>
              <a:rPr lang="de-DE" sz="1600"/>
              <a:t>ungelöste Konflikte</a:t>
            </a:r>
          </a:p>
          <a:p>
            <a:pPr>
              <a:spcBef>
                <a:spcPct val="10000"/>
              </a:spcBef>
            </a:pPr>
            <a:r>
              <a:rPr lang="de-DE" sz="1600"/>
              <a:t>	stören die effektive Zusammenarbeit</a:t>
            </a:r>
          </a:p>
          <a:p>
            <a:pPr>
              <a:spcBef>
                <a:spcPct val="10000"/>
              </a:spcBef>
            </a:pPr>
            <a:r>
              <a:rPr lang="de-DE" sz="1600"/>
              <a:t>	lassen Ressentiment entstehen</a:t>
            </a:r>
          </a:p>
          <a:p>
            <a:pPr>
              <a:spcBef>
                <a:spcPct val="10000"/>
              </a:spcBef>
            </a:pPr>
            <a:r>
              <a:rPr lang="de-DE" sz="1600"/>
              <a:t>	führen evl. Zu unkontrollierten Gefühlsausbrüchen</a:t>
            </a:r>
          </a:p>
          <a:p>
            <a:pPr>
              <a:spcBef>
                <a:spcPct val="10000"/>
              </a:spcBef>
            </a:pPr>
            <a:r>
              <a:rPr lang="de-DE" sz="1600"/>
              <a:t>	ziehen Unbeteiligte in Mitleidenschaft</a:t>
            </a:r>
          </a:p>
          <a:p>
            <a:pPr>
              <a:spcBef>
                <a:spcPct val="10000"/>
              </a:spcBef>
            </a:pPr>
            <a:r>
              <a:rPr lang="de-DE" sz="1600"/>
              <a:t>	schüren Meckern, Tratschen, Klatschen und allgemeine Unzufriedenheit</a:t>
            </a:r>
          </a:p>
          <a:p>
            <a:pPr>
              <a:spcBef>
                <a:spcPct val="10000"/>
              </a:spcBef>
            </a:pPr>
            <a:r>
              <a:rPr lang="de-DE"/>
              <a:t>	mindern Leistung und Produktivität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074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el 4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smtClean="0"/>
              <a:t>Persönliche Konfliktsituationen</a:t>
            </a:r>
          </a:p>
        </p:txBody>
      </p:sp>
      <p:sp>
        <p:nvSpPr>
          <p:cNvPr id="22531" name="Inhaltsplatzhalter 5"/>
          <p:cNvSpPr>
            <a:spLocks noGrp="1"/>
          </p:cNvSpPr>
          <p:nvPr>
            <p:ph idx="1"/>
          </p:nvPr>
        </p:nvSpPr>
        <p:spPr>
          <a:xfrm>
            <a:off x="142875" y="1171575"/>
            <a:ext cx="8786813" cy="5472113"/>
          </a:xfrm>
        </p:spPr>
        <p:txBody>
          <a:bodyPr/>
          <a:lstStyle/>
          <a:p>
            <a:pPr eaLnBrk="1" hangingPunct="1"/>
            <a:r>
              <a:rPr lang="de-DE" smtClean="0"/>
              <a:t>Welche Konfliktsituationen erleben Sie besonders häufig?</a:t>
            </a:r>
          </a:p>
          <a:p>
            <a:pPr eaLnBrk="1" hangingPunct="1"/>
            <a:r>
              <a:rPr lang="de-DE" smtClean="0"/>
              <a:t>Was sind die Gründe für ihre persönlichen Konfliktsituationen?</a:t>
            </a:r>
          </a:p>
          <a:p>
            <a:pPr eaLnBrk="1" hangingPunct="1"/>
            <a:r>
              <a:rPr lang="de-DE" smtClean="0"/>
              <a:t>Wie reagieren sie in der Regel auf diese Situationen?</a:t>
            </a:r>
          </a:p>
          <a:p>
            <a:pPr eaLnBrk="1" hangingPunct="1"/>
            <a:r>
              <a:rPr lang="de-DE" smtClean="0"/>
              <a:t>Wie wollen sie zukünftig in solchen Konfliktsituationen reagieren?</a:t>
            </a:r>
          </a:p>
          <a:p>
            <a:pPr eaLnBrk="1" hangingPunct="1">
              <a:buFontTx/>
              <a:buNone/>
            </a:pPr>
            <a:endParaRPr lang="de-DE" smtClean="0"/>
          </a:p>
        </p:txBody>
      </p:sp>
      <p:sp>
        <p:nvSpPr>
          <p:cNvPr id="22532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9071556-E0C1-4D4D-82A3-24952AC9A87C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de-DE" smtClean="0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765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el 1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sz="2000" smtClean="0"/>
              <a:t>Psychische Barrieren und die gemeinsam gelebte Geschichte sind häufig Ursachen für Konflikte</a:t>
            </a:r>
          </a:p>
        </p:txBody>
      </p:sp>
      <p:pic>
        <p:nvPicPr>
          <p:cNvPr id="23555" name="Inhaltsplatzhalter 4" descr="Folie Konflikt.b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438400" y="1171575"/>
            <a:ext cx="4195763" cy="5472113"/>
          </a:xfrm>
        </p:spPr>
      </p:pic>
      <p:sp>
        <p:nvSpPr>
          <p:cNvPr id="23556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81B54ED-42F5-4412-BF9E-90842FFEE2FE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de-DE" smtClean="0">
              <a:latin typeface="Univers 55" pitchFamily="2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98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214313" y="1285875"/>
          <a:ext cx="7459662" cy="640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Dokument" r:id="rId5" imgW="7467480" imgH="6409800" progId="Word.Document.8">
                  <p:embed/>
                </p:oleObj>
              </mc:Choice>
              <mc:Fallback>
                <p:oleObj name="Dokument" r:id="rId5" imgW="7467480" imgH="640980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1285875"/>
                        <a:ext cx="7459662" cy="640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000" b="1"/>
              <a:t>Teamentwicklung und Gruppenprozesse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5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el 4"/>
          <p:cNvSpPr>
            <a:spLocks noGrp="1"/>
          </p:cNvSpPr>
          <p:nvPr>
            <p:ph type="title"/>
          </p:nvPr>
        </p:nvSpPr>
        <p:spPr>
          <a:xfrm>
            <a:off x="142875" y="115888"/>
            <a:ext cx="6786563" cy="812800"/>
          </a:xfrm>
        </p:spPr>
        <p:txBody>
          <a:bodyPr/>
          <a:lstStyle/>
          <a:p>
            <a:pPr eaLnBrk="1" hangingPunct="1"/>
            <a:r>
              <a:rPr lang="de-DE" smtClean="0"/>
              <a:t>Konfliktlösung</a:t>
            </a:r>
          </a:p>
        </p:txBody>
      </p:sp>
      <p:pic>
        <p:nvPicPr>
          <p:cNvPr id="24579" name="Inhaltsplatzhalter 6" descr="Folie Konflikt2.bmp"/>
          <p:cNvPicPr>
            <a:picLocks noGrp="1" noChangeAspect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00125" y="2500313"/>
            <a:ext cx="7029450" cy="3686175"/>
          </a:xfrm>
        </p:spPr>
      </p:pic>
      <p:sp>
        <p:nvSpPr>
          <p:cNvPr id="24580" name="Foliennummernplatzhalt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85AE3E-7E0A-4766-8A77-641117712142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de-DE" smtClean="0">
              <a:latin typeface="Univers 55" pitchFamily="2" charset="0"/>
            </a:endParaRPr>
          </a:p>
        </p:txBody>
      </p:sp>
      <p:sp>
        <p:nvSpPr>
          <p:cNvPr id="24581" name="Textfeld 7"/>
          <p:cNvSpPr txBox="1">
            <a:spLocks noChangeArrowheads="1"/>
          </p:cNvSpPr>
          <p:nvPr/>
        </p:nvSpPr>
        <p:spPr bwMode="auto">
          <a:xfrm>
            <a:off x="1000125" y="1357313"/>
            <a:ext cx="75009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Das Problem liegt bei der Person, die ein spezielles Verhalten der anderen Person nicht akzeptieren kann.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188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/>
              <a:t>Grundsätze bei der Krisenintervention</a:t>
            </a: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/>
        </p:nvGraphicFramePr>
        <p:xfrm>
          <a:off x="914400" y="1295400"/>
          <a:ext cx="7545388" cy="518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name="Dokument" r:id="rId5" imgW="7543800" imgH="5183280" progId="Word.Document.8">
                  <p:embed/>
                </p:oleObj>
              </mc:Choice>
              <mc:Fallback>
                <p:oleObj name="Dokument" r:id="rId5" imgW="7543800" imgH="5183280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14400" y="1295400"/>
                        <a:ext cx="7545388" cy="51831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AutoShape 4"/>
          <p:cNvSpPr>
            <a:spLocks noChangeArrowheads="1"/>
          </p:cNvSpPr>
          <p:nvPr/>
        </p:nvSpPr>
        <p:spPr bwMode="auto">
          <a:xfrm rot="5400000">
            <a:off x="430213" y="13192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 rot="5400000">
            <a:off x="431800" y="1778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 rot="5400000">
            <a:off x="431800" y="2235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 rot="5400000">
            <a:off x="431800" y="2921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 rot="5400000">
            <a:off x="431800" y="3378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 rot="5400000">
            <a:off x="431800" y="38354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 rot="5400000">
            <a:off x="431800" y="4292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3" name="AutoShape 11"/>
          <p:cNvSpPr>
            <a:spLocks noChangeArrowheads="1"/>
          </p:cNvSpPr>
          <p:nvPr/>
        </p:nvSpPr>
        <p:spPr bwMode="auto">
          <a:xfrm rot="5400000">
            <a:off x="431800" y="4673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4" name="AutoShape 12"/>
          <p:cNvSpPr>
            <a:spLocks noChangeArrowheads="1"/>
          </p:cNvSpPr>
          <p:nvPr/>
        </p:nvSpPr>
        <p:spPr bwMode="auto">
          <a:xfrm rot="5400000">
            <a:off x="431800" y="5130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5" name="AutoShape 13"/>
          <p:cNvSpPr>
            <a:spLocks noChangeArrowheads="1"/>
          </p:cNvSpPr>
          <p:nvPr/>
        </p:nvSpPr>
        <p:spPr bwMode="auto">
          <a:xfrm rot="5400000">
            <a:off x="431800" y="5588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3086" name="AutoShape 14"/>
          <p:cNvSpPr>
            <a:spLocks noChangeArrowheads="1"/>
          </p:cNvSpPr>
          <p:nvPr/>
        </p:nvSpPr>
        <p:spPr bwMode="auto">
          <a:xfrm rot="5400000">
            <a:off x="431800" y="6045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783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7104063" cy="622300"/>
          </a:xfrm>
        </p:spPr>
        <p:txBody>
          <a:bodyPr lIns="93296" tIns="46648" rIns="93296" bIns="46648" anchor="t"/>
          <a:lstStyle/>
          <a:p>
            <a:pPr eaLnBrk="1" hangingPunct="1"/>
            <a:r>
              <a:rPr lang="de-DE" sz="2000" smtClean="0">
                <a:latin typeface="Arial" charset="0"/>
              </a:rPr>
              <a:t>Machtmissbrauch </a:t>
            </a:r>
            <a:r>
              <a:rPr lang="de-DE" sz="2000" dirty="0" smtClean="0">
                <a:latin typeface="Arial" charset="0"/>
              </a:rPr>
              <a:t>schadet der Effektivität von Unternehmen und behindert die Lösung von Konflikten</a:t>
            </a:r>
            <a:endParaRPr lang="de-DE" dirty="0" smtClean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1214438"/>
            <a:ext cx="7010400" cy="5410200"/>
          </a:xfrm>
        </p:spPr>
        <p:txBody>
          <a:bodyPr lIns="93296" tIns="46648" rIns="93296" bIns="46648"/>
          <a:lstStyle/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Schaffung von Perspektiven, Organisationszielen                                              (z.B. Sicherheit = Produktivität)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Erfolgskontrolle der Massnahme einleiten                                                            (z.B. Evaluationsprojekt, Diplomarbeiten)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Aufmerksamkeit erzielen                                                                                (z.B. Incentivprogramm)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Kommunikation fördern                                                                                          (z.B. Gesprächsgruppen, Filme, Betriebsversammlungen)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Schaffung geeigneter Organisationsstrukturen                                                         (z.B. Beurteilungssystem)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gemeinschaftliche Planung, Umsetzung und Kontrolle der Handlungsziele                                                                                                       (z.B. Sicherheitsgruppen)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Rückmeldung der Erfolge und Misserfolge</a:t>
            </a:r>
          </a:p>
          <a:p>
            <a:pPr marL="0" indent="0" defTabSz="379413" eaLnBrk="1" hangingPunct="1">
              <a:spcBef>
                <a:spcPct val="10000"/>
              </a:spcBef>
              <a:spcAft>
                <a:spcPct val="100000"/>
              </a:spcAft>
              <a:buFontTx/>
              <a:buNone/>
            </a:pPr>
            <a:r>
              <a:rPr lang="de-DE" sz="1600" smtClean="0">
                <a:latin typeface="Arial" charset="0"/>
              </a:rPr>
              <a:t>selbständige Weiterentwicklung</a:t>
            </a:r>
          </a:p>
        </p:txBody>
      </p:sp>
      <p:sp>
        <p:nvSpPr>
          <p:cNvPr id="21508" name="AutoShape 4"/>
          <p:cNvSpPr>
            <a:spLocks noChangeArrowheads="1"/>
          </p:cNvSpPr>
          <p:nvPr/>
        </p:nvSpPr>
        <p:spPr bwMode="auto">
          <a:xfrm rot="5400000">
            <a:off x="514351" y="1271587"/>
            <a:ext cx="228600" cy="257175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09" name="AutoShape 5"/>
          <p:cNvSpPr>
            <a:spLocks noChangeArrowheads="1"/>
          </p:cNvSpPr>
          <p:nvPr/>
        </p:nvSpPr>
        <p:spPr bwMode="auto">
          <a:xfrm rot="5400000">
            <a:off x="500063" y="2000250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0" name="AutoShape 6"/>
          <p:cNvSpPr>
            <a:spLocks noChangeArrowheads="1"/>
          </p:cNvSpPr>
          <p:nvPr/>
        </p:nvSpPr>
        <p:spPr bwMode="auto">
          <a:xfrm rot="5400000">
            <a:off x="500063" y="2786063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1" name="AutoShape 7"/>
          <p:cNvSpPr>
            <a:spLocks noChangeArrowheads="1"/>
          </p:cNvSpPr>
          <p:nvPr/>
        </p:nvSpPr>
        <p:spPr bwMode="auto">
          <a:xfrm rot="5400000">
            <a:off x="500063" y="3500438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2" name="AutoShape 8"/>
          <p:cNvSpPr>
            <a:spLocks noChangeArrowheads="1"/>
          </p:cNvSpPr>
          <p:nvPr/>
        </p:nvSpPr>
        <p:spPr bwMode="auto">
          <a:xfrm rot="5400000">
            <a:off x="500063" y="4286250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3" name="AutoShape 9"/>
          <p:cNvSpPr>
            <a:spLocks noChangeArrowheads="1"/>
          </p:cNvSpPr>
          <p:nvPr/>
        </p:nvSpPr>
        <p:spPr bwMode="auto">
          <a:xfrm rot="5400000">
            <a:off x="500063" y="5072063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4" name="AutoShape 10"/>
          <p:cNvSpPr>
            <a:spLocks noChangeArrowheads="1"/>
          </p:cNvSpPr>
          <p:nvPr/>
        </p:nvSpPr>
        <p:spPr bwMode="auto">
          <a:xfrm rot="5400000">
            <a:off x="500063" y="5715000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 rot="5400000">
            <a:off x="500063" y="6286500"/>
            <a:ext cx="228600" cy="2286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04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hteck 23"/>
          <p:cNvSpPr>
            <a:spLocks noChangeAspect="1"/>
          </p:cNvSpPr>
          <p:nvPr/>
        </p:nvSpPr>
        <p:spPr bwMode="auto">
          <a:xfrm>
            <a:off x="5857875" y="4929188"/>
            <a:ext cx="2786063" cy="1071562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28675" name="Rechteck 20"/>
          <p:cNvSpPr>
            <a:spLocks noChangeAspect="1"/>
          </p:cNvSpPr>
          <p:nvPr/>
        </p:nvSpPr>
        <p:spPr bwMode="auto">
          <a:xfrm>
            <a:off x="4929188" y="4714875"/>
            <a:ext cx="2786062" cy="1071563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28676" name="Foliennummernplatzhalter 3"/>
          <p:cNvSpPr>
            <a:spLocks noGrp="1" noChangeAspect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129E75A-D491-48EB-95ED-1A2BB9C96198}" type="slidenum">
              <a:rPr lang="de-DE" smtClean="0">
                <a:latin typeface="Univers 55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de-DE" smtClean="0">
              <a:latin typeface="Univers 55" pitchFamily="2" charset="0"/>
            </a:endParaRPr>
          </a:p>
        </p:txBody>
      </p:sp>
      <p:sp>
        <p:nvSpPr>
          <p:cNvPr id="16" name="Rechteck 15"/>
          <p:cNvSpPr>
            <a:spLocks noChangeAspect="1"/>
          </p:cNvSpPr>
          <p:nvPr/>
        </p:nvSpPr>
        <p:spPr bwMode="auto">
          <a:xfrm>
            <a:off x="7715250" y="3286125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78" name="Rechteck 22"/>
          <p:cNvSpPr>
            <a:spLocks noChangeAspect="1"/>
          </p:cNvSpPr>
          <p:nvPr/>
        </p:nvSpPr>
        <p:spPr bwMode="auto">
          <a:xfrm>
            <a:off x="4000500" y="4500563"/>
            <a:ext cx="3000375" cy="1071562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28679" name="Rechteck 19"/>
          <p:cNvSpPr>
            <a:spLocks noChangeAspect="1"/>
          </p:cNvSpPr>
          <p:nvPr/>
        </p:nvSpPr>
        <p:spPr bwMode="auto">
          <a:xfrm>
            <a:off x="2143125" y="4286250"/>
            <a:ext cx="3857625" cy="1071563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14" name="Rechteck 13"/>
          <p:cNvSpPr>
            <a:spLocks noChangeAspect="1"/>
          </p:cNvSpPr>
          <p:nvPr/>
        </p:nvSpPr>
        <p:spPr bwMode="auto">
          <a:xfrm>
            <a:off x="4929188" y="2643188"/>
            <a:ext cx="928687" cy="2500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81" name="Rechteck 18"/>
          <p:cNvSpPr>
            <a:spLocks noChangeAspect="1"/>
          </p:cNvSpPr>
          <p:nvPr/>
        </p:nvSpPr>
        <p:spPr bwMode="auto">
          <a:xfrm>
            <a:off x="285750" y="3857625"/>
            <a:ext cx="4643438" cy="1071563"/>
          </a:xfrm>
          <a:prstGeom prst="rect">
            <a:avLst/>
          </a:prstGeom>
          <a:solidFill>
            <a:schemeClr val="bg1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de-DE" sz="2400"/>
          </a:p>
        </p:txBody>
      </p:sp>
      <p:sp>
        <p:nvSpPr>
          <p:cNvPr id="5" name="Rechteck 4"/>
          <p:cNvSpPr>
            <a:spLocks noChangeAspect="1"/>
          </p:cNvSpPr>
          <p:nvPr/>
        </p:nvSpPr>
        <p:spPr bwMode="auto">
          <a:xfrm>
            <a:off x="285750" y="1571625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1" name="Rechteck 10"/>
          <p:cNvSpPr>
            <a:spLocks noChangeAspect="1"/>
          </p:cNvSpPr>
          <p:nvPr/>
        </p:nvSpPr>
        <p:spPr bwMode="auto">
          <a:xfrm>
            <a:off x="2143125" y="2000250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2" name="Rechteck 11"/>
          <p:cNvSpPr>
            <a:spLocks noChangeAspect="1"/>
          </p:cNvSpPr>
          <p:nvPr/>
        </p:nvSpPr>
        <p:spPr bwMode="auto">
          <a:xfrm>
            <a:off x="3071813" y="2214563"/>
            <a:ext cx="928687" cy="2500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Rechteck 12"/>
          <p:cNvSpPr>
            <a:spLocks noChangeAspect="1"/>
          </p:cNvSpPr>
          <p:nvPr/>
        </p:nvSpPr>
        <p:spPr bwMode="auto">
          <a:xfrm>
            <a:off x="4000500" y="2428875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5" name="Rechteck 14"/>
          <p:cNvSpPr>
            <a:spLocks noChangeAspect="1"/>
          </p:cNvSpPr>
          <p:nvPr/>
        </p:nvSpPr>
        <p:spPr bwMode="auto">
          <a:xfrm>
            <a:off x="5857875" y="2857500"/>
            <a:ext cx="928688" cy="25003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7" name="Rechteck 16"/>
          <p:cNvSpPr>
            <a:spLocks noChangeAspect="1"/>
          </p:cNvSpPr>
          <p:nvPr/>
        </p:nvSpPr>
        <p:spPr bwMode="auto">
          <a:xfrm>
            <a:off x="6786563" y="3071813"/>
            <a:ext cx="928687" cy="2500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688" name="Textfeld 24"/>
          <p:cNvSpPr txBox="1">
            <a:spLocks noChangeArrowheads="1"/>
          </p:cNvSpPr>
          <p:nvPr/>
        </p:nvSpPr>
        <p:spPr bwMode="auto">
          <a:xfrm>
            <a:off x="285750" y="4714875"/>
            <a:ext cx="3643313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Reflexion der Kommunikation und des Verhaltens</a:t>
            </a:r>
          </a:p>
        </p:txBody>
      </p:sp>
      <p:sp>
        <p:nvSpPr>
          <p:cNvPr id="28689" name="Textfeld 25"/>
          <p:cNvSpPr txBox="1">
            <a:spLocks noChangeArrowheads="1"/>
          </p:cNvSpPr>
          <p:nvPr/>
        </p:nvSpPr>
        <p:spPr bwMode="auto">
          <a:xfrm>
            <a:off x="2928938" y="5143500"/>
            <a:ext cx="27860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Verhandlungsverfahren</a:t>
            </a:r>
          </a:p>
        </p:txBody>
      </p:sp>
      <p:sp>
        <p:nvSpPr>
          <p:cNvPr id="28690" name="Textfeld 26"/>
          <p:cNvSpPr txBox="1">
            <a:spLocks noChangeArrowheads="1"/>
          </p:cNvSpPr>
          <p:nvPr/>
        </p:nvSpPr>
        <p:spPr bwMode="auto">
          <a:xfrm>
            <a:off x="4857750" y="5357813"/>
            <a:ext cx="1571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Vermittlung</a:t>
            </a:r>
          </a:p>
        </p:txBody>
      </p:sp>
      <p:sp>
        <p:nvSpPr>
          <p:cNvPr id="28691" name="Textfeld 27"/>
          <p:cNvSpPr txBox="1">
            <a:spLocks noChangeArrowheads="1"/>
          </p:cNvSpPr>
          <p:nvPr/>
        </p:nvSpPr>
        <p:spPr bwMode="auto">
          <a:xfrm>
            <a:off x="5572125" y="5572125"/>
            <a:ext cx="20716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Schiedsverfahren</a:t>
            </a:r>
          </a:p>
        </p:txBody>
      </p:sp>
      <p:sp>
        <p:nvSpPr>
          <p:cNvPr id="28692" name="Textfeld 28"/>
          <p:cNvSpPr txBox="1">
            <a:spLocks noChangeArrowheads="1"/>
          </p:cNvSpPr>
          <p:nvPr/>
        </p:nvSpPr>
        <p:spPr bwMode="auto">
          <a:xfrm>
            <a:off x="6215063" y="5786438"/>
            <a:ext cx="257175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/>
              <a:t>Macht o. Leitungseingriff</a:t>
            </a:r>
          </a:p>
        </p:txBody>
      </p:sp>
      <p:sp>
        <p:nvSpPr>
          <p:cNvPr id="28693" name="Textfeld 29"/>
          <p:cNvSpPr txBox="1">
            <a:spLocks noChangeArrowheads="1"/>
          </p:cNvSpPr>
          <p:nvPr/>
        </p:nvSpPr>
        <p:spPr bwMode="auto">
          <a:xfrm>
            <a:off x="285750" y="1643063"/>
            <a:ext cx="1143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Spannung</a:t>
            </a:r>
          </a:p>
          <a:p>
            <a:endParaRPr lang="de-DE" sz="1200" b="1"/>
          </a:p>
          <a:p>
            <a:r>
              <a:rPr lang="de-DE" sz="1100"/>
              <a:t>Spürbare Klima Spannungen</a:t>
            </a:r>
          </a:p>
          <a:p>
            <a:r>
              <a:rPr lang="de-DE" sz="1100"/>
              <a:t>Befangenheit</a:t>
            </a:r>
          </a:p>
          <a:p>
            <a:r>
              <a:rPr lang="de-DE" sz="1100"/>
              <a:t>Meinungs-</a:t>
            </a:r>
          </a:p>
          <a:p>
            <a:r>
              <a:rPr lang="de-DE" sz="1100"/>
              <a:t>kristallisation</a:t>
            </a:r>
          </a:p>
        </p:txBody>
      </p:sp>
      <p:sp>
        <p:nvSpPr>
          <p:cNvPr id="28694" name="Textfeld 30"/>
          <p:cNvSpPr txBox="1">
            <a:spLocks noChangeArrowheads="1"/>
          </p:cNvSpPr>
          <p:nvPr/>
        </p:nvSpPr>
        <p:spPr bwMode="auto">
          <a:xfrm>
            <a:off x="500063" y="3714750"/>
            <a:ext cx="428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1</a:t>
            </a:r>
          </a:p>
        </p:txBody>
      </p:sp>
      <p:sp>
        <p:nvSpPr>
          <p:cNvPr id="28695" name="Textfeld 31"/>
          <p:cNvSpPr txBox="1">
            <a:spLocks noChangeArrowheads="1"/>
          </p:cNvSpPr>
          <p:nvPr/>
        </p:nvSpPr>
        <p:spPr bwMode="auto">
          <a:xfrm>
            <a:off x="1500188" y="392906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2</a:t>
            </a:r>
          </a:p>
        </p:txBody>
      </p:sp>
      <p:sp>
        <p:nvSpPr>
          <p:cNvPr id="28696" name="Textfeld 32"/>
          <p:cNvSpPr txBox="1">
            <a:spLocks noChangeArrowheads="1"/>
          </p:cNvSpPr>
          <p:nvPr/>
        </p:nvSpPr>
        <p:spPr bwMode="auto">
          <a:xfrm>
            <a:off x="2428875" y="4143375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3</a:t>
            </a:r>
          </a:p>
        </p:txBody>
      </p:sp>
      <p:sp>
        <p:nvSpPr>
          <p:cNvPr id="28697" name="Textfeld 33"/>
          <p:cNvSpPr txBox="1">
            <a:spLocks noChangeArrowheads="1"/>
          </p:cNvSpPr>
          <p:nvPr/>
        </p:nvSpPr>
        <p:spPr bwMode="auto">
          <a:xfrm>
            <a:off x="3357563" y="4357688"/>
            <a:ext cx="3571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4</a:t>
            </a:r>
          </a:p>
        </p:txBody>
      </p:sp>
      <p:sp>
        <p:nvSpPr>
          <p:cNvPr id="28698" name="Textfeld 34"/>
          <p:cNvSpPr txBox="1">
            <a:spLocks noChangeArrowheads="1"/>
          </p:cNvSpPr>
          <p:nvPr/>
        </p:nvSpPr>
        <p:spPr bwMode="auto">
          <a:xfrm>
            <a:off x="4286250" y="4572000"/>
            <a:ext cx="357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5</a:t>
            </a:r>
          </a:p>
        </p:txBody>
      </p:sp>
      <p:sp>
        <p:nvSpPr>
          <p:cNvPr id="28699" name="Textfeld 35"/>
          <p:cNvSpPr txBox="1">
            <a:spLocks noChangeArrowheads="1"/>
          </p:cNvSpPr>
          <p:nvPr/>
        </p:nvSpPr>
        <p:spPr bwMode="auto">
          <a:xfrm>
            <a:off x="5214938" y="4786313"/>
            <a:ext cx="428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6</a:t>
            </a:r>
          </a:p>
        </p:txBody>
      </p:sp>
      <p:sp>
        <p:nvSpPr>
          <p:cNvPr id="28700" name="Textfeld 36"/>
          <p:cNvSpPr txBox="1">
            <a:spLocks noChangeArrowheads="1"/>
          </p:cNvSpPr>
          <p:nvPr/>
        </p:nvSpPr>
        <p:spPr bwMode="auto">
          <a:xfrm>
            <a:off x="6143625" y="5000625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7</a:t>
            </a:r>
          </a:p>
        </p:txBody>
      </p:sp>
      <p:sp>
        <p:nvSpPr>
          <p:cNvPr id="28701" name="Textfeld 37"/>
          <p:cNvSpPr txBox="1">
            <a:spLocks noChangeArrowheads="1"/>
          </p:cNvSpPr>
          <p:nvPr/>
        </p:nvSpPr>
        <p:spPr bwMode="auto">
          <a:xfrm>
            <a:off x="7072313" y="5214938"/>
            <a:ext cx="285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8</a:t>
            </a:r>
          </a:p>
        </p:txBody>
      </p:sp>
      <p:sp>
        <p:nvSpPr>
          <p:cNvPr id="28702" name="Textfeld 38"/>
          <p:cNvSpPr txBox="1">
            <a:spLocks noChangeArrowheads="1"/>
          </p:cNvSpPr>
          <p:nvPr/>
        </p:nvSpPr>
        <p:spPr bwMode="auto">
          <a:xfrm>
            <a:off x="8001000" y="5429250"/>
            <a:ext cx="2857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9</a:t>
            </a:r>
          </a:p>
        </p:txBody>
      </p:sp>
      <p:sp>
        <p:nvSpPr>
          <p:cNvPr id="10" name="Rechteck 9"/>
          <p:cNvSpPr>
            <a:spLocks noChangeAspect="1"/>
          </p:cNvSpPr>
          <p:nvPr/>
        </p:nvSpPr>
        <p:spPr bwMode="auto">
          <a:xfrm>
            <a:off x="1214438" y="1785938"/>
            <a:ext cx="928687" cy="2500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headEnd type="none" w="med" len="med"/>
            <a:tailEnd type="none" w="med" len="me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lang="de-DE" sz="24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8704" name="Textfeld 39"/>
          <p:cNvSpPr txBox="1">
            <a:spLocks noChangeArrowheads="1"/>
          </p:cNvSpPr>
          <p:nvPr/>
        </p:nvSpPr>
        <p:spPr bwMode="auto">
          <a:xfrm>
            <a:off x="1143000" y="1857375"/>
            <a:ext cx="1214438" cy="184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Debatte</a:t>
            </a:r>
          </a:p>
          <a:p>
            <a:endParaRPr lang="de-DE" sz="1200" b="1"/>
          </a:p>
          <a:p>
            <a:r>
              <a:rPr lang="de-DE" sz="900"/>
              <a:t>Doppelungen,</a:t>
            </a:r>
          </a:p>
          <a:p>
            <a:r>
              <a:rPr lang="de-DE" sz="900"/>
              <a:t>Wiederholungen</a:t>
            </a:r>
          </a:p>
          <a:p>
            <a:r>
              <a:rPr lang="de-DE" sz="900"/>
              <a:t>„Ich höre meine Eltern reden“</a:t>
            </a:r>
          </a:p>
          <a:p>
            <a:r>
              <a:rPr lang="de-DE" sz="900"/>
              <a:t>„Ich höre meine Kinder reden“</a:t>
            </a:r>
          </a:p>
          <a:p>
            <a:r>
              <a:rPr lang="de-DE" sz="900"/>
              <a:t>Polarisierung im Denken, Fühlen Wollen</a:t>
            </a:r>
          </a:p>
          <a:p>
            <a:r>
              <a:rPr lang="de-DE" sz="900"/>
              <a:t>Verbale Gewalt</a:t>
            </a:r>
          </a:p>
        </p:txBody>
      </p:sp>
      <p:sp>
        <p:nvSpPr>
          <p:cNvPr id="28705" name="Textfeld 40"/>
          <p:cNvSpPr txBox="1">
            <a:spLocks noChangeArrowheads="1"/>
          </p:cNvSpPr>
          <p:nvPr/>
        </p:nvSpPr>
        <p:spPr bwMode="auto">
          <a:xfrm>
            <a:off x="1428750" y="3929063"/>
            <a:ext cx="3571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/>
              <a:t>2</a:t>
            </a:r>
          </a:p>
        </p:txBody>
      </p:sp>
      <p:sp>
        <p:nvSpPr>
          <p:cNvPr id="28706" name="Textfeld 41"/>
          <p:cNvSpPr txBox="1">
            <a:spLocks noChangeArrowheads="1"/>
          </p:cNvSpPr>
          <p:nvPr/>
        </p:nvSpPr>
        <p:spPr bwMode="auto">
          <a:xfrm>
            <a:off x="2071688" y="2000250"/>
            <a:ext cx="1071562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Taten</a:t>
            </a:r>
          </a:p>
          <a:p>
            <a:endParaRPr lang="de-DE" sz="1200" b="1"/>
          </a:p>
          <a:p>
            <a:r>
              <a:rPr lang="de-DE" sz="900"/>
              <a:t>Nicht reden,</a:t>
            </a:r>
          </a:p>
          <a:p>
            <a:r>
              <a:rPr lang="de-DE" sz="900"/>
              <a:t>sondern tun!</a:t>
            </a:r>
          </a:p>
          <a:p>
            <a:r>
              <a:rPr lang="de-DE" sz="900"/>
              <a:t>Non-verbale</a:t>
            </a:r>
          </a:p>
          <a:p>
            <a:r>
              <a:rPr lang="de-DE" sz="900"/>
              <a:t>Kommunikation</a:t>
            </a:r>
          </a:p>
          <a:p>
            <a:r>
              <a:rPr lang="de-DE" sz="900"/>
              <a:t>Konformistischer </a:t>
            </a:r>
          </a:p>
          <a:p>
            <a:r>
              <a:rPr lang="de-DE" sz="900"/>
              <a:t>Fraktionsdruck/</a:t>
            </a:r>
          </a:p>
          <a:p>
            <a:r>
              <a:rPr lang="de-DE" sz="900"/>
              <a:t>Gruppendruck</a:t>
            </a:r>
          </a:p>
        </p:txBody>
      </p:sp>
      <p:sp>
        <p:nvSpPr>
          <p:cNvPr id="28707" name="Textfeld 42"/>
          <p:cNvSpPr txBox="1">
            <a:spLocks noChangeArrowheads="1"/>
          </p:cNvSpPr>
          <p:nvPr/>
        </p:nvSpPr>
        <p:spPr bwMode="auto">
          <a:xfrm>
            <a:off x="3000375" y="2214563"/>
            <a:ext cx="1071563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Stereotypen</a:t>
            </a:r>
          </a:p>
          <a:p>
            <a:endParaRPr lang="de-DE" sz="1200" b="1"/>
          </a:p>
          <a:p>
            <a:r>
              <a:rPr lang="de-DE" sz="900"/>
              <a:t>Klischee-Images:</a:t>
            </a:r>
          </a:p>
          <a:p>
            <a:r>
              <a:rPr lang="de-DE" sz="900"/>
              <a:t>Pauschale Schwarz-Weiß- Malerei</a:t>
            </a:r>
          </a:p>
          <a:p>
            <a:r>
              <a:rPr lang="de-DE" sz="900"/>
              <a:t>und </a:t>
            </a:r>
          </a:p>
          <a:p>
            <a:r>
              <a:rPr lang="de-DE" sz="900"/>
              <a:t>Abqualifizierung</a:t>
            </a:r>
          </a:p>
          <a:p>
            <a:r>
              <a:rPr lang="de-DE" sz="900"/>
              <a:t>Koalitionsbildung</a:t>
            </a:r>
          </a:p>
          <a:p>
            <a:r>
              <a:rPr lang="de-DE" sz="900"/>
              <a:t>Zwecksymbiosen</a:t>
            </a:r>
          </a:p>
          <a:p>
            <a:r>
              <a:rPr lang="de-DE" sz="900"/>
              <a:t>Ambivalentes und paradoxes Verhalten</a:t>
            </a:r>
          </a:p>
        </p:txBody>
      </p:sp>
      <p:sp>
        <p:nvSpPr>
          <p:cNvPr id="28708" name="Textfeld 43"/>
          <p:cNvSpPr txBox="1">
            <a:spLocks noChangeArrowheads="1"/>
          </p:cNvSpPr>
          <p:nvPr/>
        </p:nvSpPr>
        <p:spPr bwMode="auto">
          <a:xfrm>
            <a:off x="4000500" y="2500313"/>
            <a:ext cx="928688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Gesichts-kampf</a:t>
            </a:r>
          </a:p>
          <a:p>
            <a:endParaRPr lang="de-DE" sz="1200" b="1"/>
          </a:p>
          <a:p>
            <a:r>
              <a:rPr lang="de-DE" sz="1000"/>
              <a:t>„Integrität“. Stolz, Ehre, Koalition als Zeuge, Anwalt, Verteidiger, moralische Qualifikation</a:t>
            </a:r>
          </a:p>
        </p:txBody>
      </p:sp>
      <p:sp>
        <p:nvSpPr>
          <p:cNvPr id="28709" name="Textfeld 45"/>
          <p:cNvSpPr txBox="1">
            <a:spLocks noChangeArrowheads="1"/>
          </p:cNvSpPr>
          <p:nvPr/>
        </p:nvSpPr>
        <p:spPr bwMode="auto">
          <a:xfrm>
            <a:off x="4929188" y="2643188"/>
            <a:ext cx="928687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Droh-</a:t>
            </a:r>
          </a:p>
          <a:p>
            <a:r>
              <a:rPr lang="de-DE" sz="1200" b="1"/>
              <a:t>Strategien</a:t>
            </a:r>
          </a:p>
          <a:p>
            <a:endParaRPr lang="de-DE" sz="900"/>
          </a:p>
          <a:p>
            <a:r>
              <a:rPr lang="de-DE" sz="900"/>
              <a:t>Aufstellen von Forderungen, Androhung von Sanktionen, Beschaffung von Sanktionspotentialen (Waffen)</a:t>
            </a:r>
          </a:p>
        </p:txBody>
      </p:sp>
      <p:sp>
        <p:nvSpPr>
          <p:cNvPr id="28710" name="Textfeld 46"/>
          <p:cNvSpPr txBox="1">
            <a:spLocks noChangeArrowheads="1"/>
          </p:cNvSpPr>
          <p:nvPr/>
        </p:nvSpPr>
        <p:spPr bwMode="auto">
          <a:xfrm>
            <a:off x="5786438" y="2857500"/>
            <a:ext cx="11430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100" b="1"/>
              <a:t>Begrenzte</a:t>
            </a:r>
          </a:p>
          <a:p>
            <a:r>
              <a:rPr lang="de-DE" sz="1100" b="1"/>
              <a:t>Vernichtungs-</a:t>
            </a:r>
          </a:p>
          <a:p>
            <a:r>
              <a:rPr lang="de-DE" sz="1100" b="1"/>
              <a:t>Schläge</a:t>
            </a:r>
          </a:p>
          <a:p>
            <a:endParaRPr lang="de-DE" sz="1100" b="1"/>
          </a:p>
          <a:p>
            <a:r>
              <a:rPr lang="de-DE" sz="900"/>
              <a:t>Zeichen setzten!</a:t>
            </a:r>
          </a:p>
          <a:p>
            <a:r>
              <a:rPr lang="de-DE" sz="900"/>
              <a:t>Exempel statuieren</a:t>
            </a:r>
          </a:p>
          <a:p>
            <a:r>
              <a:rPr lang="de-DE" sz="900"/>
              <a:t>Glaubwürdigkeit der Drohung und des Ernstes sicherstellen</a:t>
            </a:r>
          </a:p>
        </p:txBody>
      </p:sp>
      <p:sp>
        <p:nvSpPr>
          <p:cNvPr id="28711" name="Textfeld 47"/>
          <p:cNvSpPr txBox="1">
            <a:spLocks noChangeArrowheads="1"/>
          </p:cNvSpPr>
          <p:nvPr/>
        </p:nvSpPr>
        <p:spPr bwMode="auto">
          <a:xfrm>
            <a:off x="6786563" y="3071813"/>
            <a:ext cx="100012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Zerstören</a:t>
            </a:r>
          </a:p>
          <a:p>
            <a:endParaRPr lang="de-DE" sz="900"/>
          </a:p>
          <a:p>
            <a:r>
              <a:rPr lang="de-DE" sz="1000"/>
              <a:t>Zentrale Organe treffen, Desintegration verursachen</a:t>
            </a:r>
          </a:p>
          <a:p>
            <a:endParaRPr lang="de-DE" sz="900"/>
          </a:p>
        </p:txBody>
      </p:sp>
      <p:sp>
        <p:nvSpPr>
          <p:cNvPr id="28712" name="Textfeld 48"/>
          <p:cNvSpPr txBox="1">
            <a:spLocks noChangeArrowheads="1"/>
          </p:cNvSpPr>
          <p:nvPr/>
        </p:nvSpPr>
        <p:spPr bwMode="auto">
          <a:xfrm>
            <a:off x="7643813" y="3286125"/>
            <a:ext cx="1071562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1200" b="1"/>
              <a:t>Gemeinsam in den </a:t>
            </a:r>
          </a:p>
          <a:p>
            <a:r>
              <a:rPr lang="de-DE" sz="1200" b="1"/>
              <a:t>Abgrund</a:t>
            </a:r>
          </a:p>
          <a:p>
            <a:endParaRPr lang="de-DE" sz="900"/>
          </a:p>
          <a:p>
            <a:r>
              <a:rPr lang="de-DE" sz="1000"/>
              <a:t>Totale Zerstörung, entweder ich oder du Haltung Selbst-vernichtung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750094" y="188640"/>
            <a:ext cx="56078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Konflikteskalation </a:t>
            </a:r>
            <a:r>
              <a:rPr lang="de-DE" sz="1200" b="1" dirty="0" smtClean="0"/>
              <a:t>(nach </a:t>
            </a:r>
            <a:r>
              <a:rPr lang="de-DE" sz="1200" b="1" dirty="0"/>
              <a:t>Friedrich </a:t>
            </a:r>
            <a:r>
              <a:rPr lang="de-DE" sz="1200" b="1" dirty="0" err="1" smtClean="0"/>
              <a:t>Glasl</a:t>
            </a:r>
            <a:r>
              <a:rPr lang="de-DE" sz="1200" b="1" dirty="0" smtClean="0"/>
              <a:t> 1980)</a:t>
            </a:r>
            <a:endParaRPr lang="de-DE" sz="1200" b="1" dirty="0"/>
          </a:p>
          <a:p>
            <a:endParaRPr lang="de-DE" dirty="0"/>
          </a:p>
        </p:txBody>
      </p:sp>
      <p:pic>
        <p:nvPicPr>
          <p:cNvPr id="3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74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8175AE-205A-4EC7-8B07-F42C2F99AE3E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187624" y="332656"/>
            <a:ext cx="51845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/>
              <a:t>Typische Prüfungsfragen</a:t>
            </a:r>
            <a:endParaRPr lang="de-DE" sz="2400" dirty="0"/>
          </a:p>
        </p:txBody>
      </p:sp>
      <p:sp>
        <p:nvSpPr>
          <p:cNvPr id="4" name="Textfeld 3"/>
          <p:cNvSpPr txBox="1"/>
          <p:nvPr/>
        </p:nvSpPr>
        <p:spPr>
          <a:xfrm>
            <a:off x="395536" y="1628800"/>
            <a:ext cx="8748464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 smtClean="0"/>
              <a:t>Beschreiben Sie die Eskalationsstufen nach </a:t>
            </a:r>
            <a:r>
              <a:rPr lang="de-DE" sz="2800" b="1" dirty="0" err="1" smtClean="0"/>
              <a:t>Glasl</a:t>
            </a:r>
            <a:r>
              <a:rPr lang="de-DE" sz="2800" b="1" dirty="0" smtClean="0"/>
              <a:t> und wenden Sie es auf einen Arbeits- und oder Beziehungskonflikt mit mindestens 3 Beispielen und 3 </a:t>
            </a:r>
            <a:r>
              <a:rPr lang="de-DE" sz="2800" b="1" dirty="0" err="1" smtClean="0"/>
              <a:t>Interventionsmassnahmen</a:t>
            </a:r>
            <a:r>
              <a:rPr lang="de-DE" sz="2800" b="1" dirty="0" smtClean="0"/>
              <a:t> an</a:t>
            </a:r>
          </a:p>
          <a:p>
            <a:endParaRPr lang="de-DE" sz="2800" b="1" dirty="0"/>
          </a:p>
          <a:p>
            <a:r>
              <a:rPr lang="de-DE" sz="2800" b="1" dirty="0" smtClean="0"/>
              <a:t>Diskutieren Sie die Vor- und Nachteile von „DIVERSITY“ Teams, also Menschen unterschiedlichen Geschlechts, Kultur, Alter, Kompetenzen anhand von 3 organisationalen Beispielen</a:t>
            </a:r>
          </a:p>
          <a:p>
            <a:endParaRPr lang="de-DE" dirty="0"/>
          </a:p>
        </p:txBody>
      </p:sp>
      <p:pic>
        <p:nvPicPr>
          <p:cNvPr id="5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1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61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Charakteristiken eines Teams</a:t>
            </a: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7863822"/>
              </p:ext>
            </p:extLst>
          </p:nvPr>
        </p:nvGraphicFramePr>
        <p:xfrm>
          <a:off x="26380" y="1178738"/>
          <a:ext cx="9117620" cy="5643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Document" r:id="rId5" imgW="6842638" imgH="4709274" progId="Word.Document.8">
                  <p:embed/>
                </p:oleObj>
              </mc:Choice>
              <mc:Fallback>
                <p:oleObj name="Document" r:id="rId5" imgW="6842638" imgH="4709274" progId="Word.Documen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380" y="1178738"/>
                        <a:ext cx="9117620" cy="5643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2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 dirty="0"/>
              <a:t>Die Rolle </a:t>
            </a:r>
            <a:r>
              <a:rPr lang="de-DE" sz="2000" b="1" dirty="0" smtClean="0"/>
              <a:t>der Teamleitung</a:t>
            </a:r>
            <a:endParaRPr lang="de-DE" sz="2000" b="1" dirty="0"/>
          </a:p>
        </p:txBody>
      </p:sp>
      <p:sp>
        <p:nvSpPr>
          <p:cNvPr id="9219" name="AutoShape 3"/>
          <p:cNvSpPr>
            <a:spLocks noChangeArrowheads="1"/>
          </p:cNvSpPr>
          <p:nvPr/>
        </p:nvSpPr>
        <p:spPr bwMode="auto">
          <a:xfrm rot="5400000">
            <a:off x="430213" y="13192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</a:endParaRPr>
          </a:p>
        </p:txBody>
      </p:sp>
      <p:sp>
        <p:nvSpPr>
          <p:cNvPr id="9220" name="AutoShape 4"/>
          <p:cNvSpPr>
            <a:spLocks noChangeArrowheads="1"/>
          </p:cNvSpPr>
          <p:nvPr/>
        </p:nvSpPr>
        <p:spPr bwMode="auto">
          <a:xfrm rot="5400000">
            <a:off x="431800" y="1701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1" name="AutoShape 5"/>
          <p:cNvSpPr>
            <a:spLocks noChangeArrowheads="1"/>
          </p:cNvSpPr>
          <p:nvPr/>
        </p:nvSpPr>
        <p:spPr bwMode="auto">
          <a:xfrm rot="5400000">
            <a:off x="431800" y="2082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2" name="AutoShape 6"/>
          <p:cNvSpPr>
            <a:spLocks noChangeArrowheads="1"/>
          </p:cNvSpPr>
          <p:nvPr/>
        </p:nvSpPr>
        <p:spPr bwMode="auto">
          <a:xfrm rot="5400000">
            <a:off x="431800" y="2844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3" name="AutoShape 7"/>
          <p:cNvSpPr>
            <a:spLocks noChangeArrowheads="1"/>
          </p:cNvSpPr>
          <p:nvPr/>
        </p:nvSpPr>
        <p:spPr bwMode="auto">
          <a:xfrm rot="5400000">
            <a:off x="431800" y="5816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4" name="AutoShape 8"/>
          <p:cNvSpPr>
            <a:spLocks noChangeArrowheads="1"/>
          </p:cNvSpPr>
          <p:nvPr/>
        </p:nvSpPr>
        <p:spPr bwMode="auto">
          <a:xfrm rot="5400000">
            <a:off x="431800" y="4064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5" name="AutoShape 9"/>
          <p:cNvSpPr>
            <a:spLocks noChangeArrowheads="1"/>
          </p:cNvSpPr>
          <p:nvPr/>
        </p:nvSpPr>
        <p:spPr bwMode="auto">
          <a:xfrm rot="5400000">
            <a:off x="431800" y="5435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9226" name="AutoShape 10"/>
          <p:cNvSpPr>
            <a:spLocks noChangeArrowheads="1"/>
          </p:cNvSpPr>
          <p:nvPr/>
        </p:nvSpPr>
        <p:spPr bwMode="auto">
          <a:xfrm rot="5400000">
            <a:off x="431800" y="47371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dirty="0">
              <a:latin typeface="Arial" pitchFamily="34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914400" y="1219200"/>
            <a:ext cx="7162800" cy="490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Sorgt für die notwendige Planung und Terminierung im Team</a:t>
            </a:r>
          </a:p>
          <a:p>
            <a:pPr>
              <a:spcBef>
                <a:spcPct val="50000"/>
              </a:spcBef>
            </a:pPr>
            <a:r>
              <a:rPr lang="de-DE"/>
              <a:t>Leitet das Team bei der Aufgabenerledigung</a:t>
            </a:r>
          </a:p>
          <a:p>
            <a:pPr>
              <a:spcBef>
                <a:spcPct val="50000"/>
              </a:spcBef>
            </a:pPr>
            <a:r>
              <a:rPr lang="de-DE"/>
              <a:t>Hört den Teammitgliedern zu und fördert aktive Zusammenarbeit im Team</a:t>
            </a:r>
          </a:p>
          <a:p>
            <a:pPr>
              <a:spcBef>
                <a:spcPct val="50000"/>
              </a:spcBef>
            </a:pPr>
            <a:r>
              <a:rPr lang="de-DE"/>
              <a:t>Schafft und erhält eine offene, konstruktive Atmosphäre innerhalb des Teams; ermutigt Teammitglieder auch auf den ersten Blick unkonventionelle Vorschläge unf Ideen in die Arbeit des Teams einzubringen</a:t>
            </a:r>
          </a:p>
          <a:p>
            <a:pPr>
              <a:spcBef>
                <a:spcPct val="50000"/>
              </a:spcBef>
            </a:pPr>
            <a:r>
              <a:rPr lang="de-DE"/>
              <a:t>Gibt den Teammitgliedern regelmässig konstruktives Feedback über ihre Leistungen</a:t>
            </a:r>
          </a:p>
          <a:p>
            <a:pPr>
              <a:spcBef>
                <a:spcPct val="50000"/>
              </a:spcBef>
            </a:pPr>
            <a:r>
              <a:rPr lang="de-DE"/>
              <a:t>Erkennt Leistungsverbesserung und / oder Zielerreichung durch Teammitglieder an</a:t>
            </a:r>
          </a:p>
          <a:p>
            <a:pPr>
              <a:spcBef>
                <a:spcPct val="50000"/>
              </a:spcBef>
            </a:pPr>
            <a:r>
              <a:rPr lang="de-DE"/>
              <a:t>Lebt einen partizipativen Management-Stil vor</a:t>
            </a:r>
          </a:p>
          <a:p>
            <a:pPr>
              <a:spcBef>
                <a:spcPct val="50000"/>
              </a:spcBef>
            </a:pPr>
            <a:r>
              <a:rPr lang="de-DE"/>
              <a:t>Erledigt übernommene Einzelaufgaben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43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6324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de-DE" sz="2000" b="1" dirty="0"/>
              <a:t>Die Rolle </a:t>
            </a:r>
            <a:r>
              <a:rPr lang="de-DE" sz="2000" b="1" dirty="0" smtClean="0"/>
              <a:t>der Teammoderation</a:t>
            </a:r>
            <a:endParaRPr lang="de-DE" sz="2000" b="1" dirty="0"/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 rot="5400000">
            <a:off x="430213" y="13192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 rot="5400000">
            <a:off x="431800" y="1778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 rot="5400000">
            <a:off x="431800" y="2198688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 rot="5400000">
            <a:off x="431800" y="30337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 rot="5400000">
            <a:off x="431800" y="34544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8" name="AutoShape 8"/>
          <p:cNvSpPr>
            <a:spLocks noChangeArrowheads="1"/>
          </p:cNvSpPr>
          <p:nvPr/>
        </p:nvSpPr>
        <p:spPr bwMode="auto">
          <a:xfrm rot="5400000">
            <a:off x="431800" y="39116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 rot="5400000">
            <a:off x="431800" y="2616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 rot="5400000">
            <a:off x="431800" y="4521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9227" name="Text Box 11"/>
          <p:cNvSpPr txBox="1">
            <a:spLocks noChangeArrowheads="1"/>
          </p:cNvSpPr>
          <p:nvPr/>
        </p:nvSpPr>
        <p:spPr bwMode="auto">
          <a:xfrm>
            <a:off x="914400" y="1295400"/>
            <a:ext cx="797808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/>
              <a:t>Hilft Teams zu organisieren und </a:t>
            </a:r>
            <a:r>
              <a:rPr lang="de-DE" dirty="0" err="1"/>
              <a:t>Massnahmenumsetzung</a:t>
            </a:r>
            <a:r>
              <a:rPr lang="de-DE" dirty="0"/>
              <a:t> zu planen</a:t>
            </a:r>
          </a:p>
          <a:p>
            <a:pPr>
              <a:spcBef>
                <a:spcPct val="50000"/>
              </a:spcBef>
            </a:pPr>
            <a:r>
              <a:rPr lang="de-DE" dirty="0"/>
              <a:t>Bereitet Schulungen vor und führt sie durch</a:t>
            </a:r>
          </a:p>
          <a:p>
            <a:pPr>
              <a:spcBef>
                <a:spcPct val="50000"/>
              </a:spcBef>
            </a:pPr>
            <a:r>
              <a:rPr lang="de-DE" dirty="0"/>
              <a:t>Hilft </a:t>
            </a:r>
            <a:r>
              <a:rPr lang="de-DE" dirty="0" smtClean="0"/>
              <a:t>Teamleitung </a:t>
            </a:r>
            <a:r>
              <a:rPr lang="de-DE" dirty="0"/>
              <a:t>Teamberatungen vorzubereiten</a:t>
            </a:r>
          </a:p>
          <a:p>
            <a:pPr>
              <a:spcBef>
                <a:spcPct val="50000"/>
              </a:spcBef>
            </a:pPr>
            <a:r>
              <a:rPr lang="de-DE" dirty="0"/>
              <a:t>Unterstützt </a:t>
            </a:r>
            <a:r>
              <a:rPr lang="de-DE" dirty="0" smtClean="0"/>
              <a:t>Teamleitung </a:t>
            </a:r>
            <a:r>
              <a:rPr lang="de-DE" dirty="0"/>
              <a:t>bei der Leitung von Teams</a:t>
            </a:r>
          </a:p>
          <a:p>
            <a:pPr>
              <a:spcBef>
                <a:spcPct val="50000"/>
              </a:spcBef>
            </a:pPr>
            <a:r>
              <a:rPr lang="de-DE" dirty="0"/>
              <a:t>Trainiert </a:t>
            </a:r>
            <a:r>
              <a:rPr lang="de-DE" dirty="0" smtClean="0"/>
              <a:t>Teamleitung </a:t>
            </a:r>
            <a:r>
              <a:rPr lang="de-DE" dirty="0"/>
              <a:t>soweit wie nötig</a:t>
            </a:r>
          </a:p>
          <a:p>
            <a:pPr>
              <a:spcBef>
                <a:spcPct val="50000"/>
              </a:spcBef>
            </a:pPr>
            <a:r>
              <a:rPr lang="de-DE" dirty="0"/>
              <a:t>Gibt </a:t>
            </a:r>
            <a:r>
              <a:rPr lang="de-DE" dirty="0" smtClean="0"/>
              <a:t>Teamleitung </a:t>
            </a:r>
            <a:r>
              <a:rPr lang="de-DE" dirty="0"/>
              <a:t>konstruktives Feedback</a:t>
            </a:r>
          </a:p>
          <a:p>
            <a:pPr>
              <a:spcBef>
                <a:spcPct val="50000"/>
              </a:spcBef>
            </a:pPr>
            <a:r>
              <a:rPr lang="de-DE" dirty="0"/>
              <a:t>Stellt sicher, dass übergeordnete Aspekte der Teamarbeit berücksichtigt werden</a:t>
            </a:r>
          </a:p>
          <a:p>
            <a:pPr>
              <a:spcBef>
                <a:spcPct val="50000"/>
              </a:spcBef>
            </a:pPr>
            <a:r>
              <a:rPr lang="de-DE" dirty="0"/>
              <a:t>Drängt auf Ergebnisse der kontinuierlichen Verbesserung (KVP)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39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Erfolgreiche Teamarbeit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28600" y="1143000"/>
            <a:ext cx="8663880" cy="3924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75000"/>
              </a:spcBef>
            </a:pPr>
            <a:r>
              <a:rPr lang="de-DE" dirty="0"/>
              <a:t>Wenigstens sechs Bestandteile sind für erfolgreiche Teamarbeit wichtig</a:t>
            </a:r>
          </a:p>
          <a:p>
            <a:pPr algn="ctr">
              <a:spcBef>
                <a:spcPct val="75000"/>
              </a:spcBef>
            </a:pPr>
            <a:endParaRPr lang="de-DE" dirty="0"/>
          </a:p>
          <a:p>
            <a:pPr algn="ctr">
              <a:spcBef>
                <a:spcPct val="75000"/>
              </a:spcBef>
            </a:pPr>
            <a:endParaRPr lang="de-DE" dirty="0"/>
          </a:p>
          <a:p>
            <a:pPr algn="ctr">
              <a:spcBef>
                <a:spcPts val="1200"/>
              </a:spcBef>
            </a:pPr>
            <a:r>
              <a:rPr lang="de-DE" dirty="0"/>
              <a:t>Aufgabe</a:t>
            </a:r>
          </a:p>
          <a:p>
            <a:pPr algn="ctr">
              <a:spcBef>
                <a:spcPts val="1200"/>
              </a:spcBef>
            </a:pPr>
            <a:r>
              <a:rPr lang="de-DE" dirty="0"/>
              <a:t>           Kommunikation</a:t>
            </a:r>
          </a:p>
          <a:p>
            <a:pPr algn="ctr">
              <a:spcBef>
                <a:spcPts val="1200"/>
              </a:spcBef>
            </a:pPr>
            <a:r>
              <a:rPr lang="de-DE" dirty="0"/>
              <a:t>Führung  </a:t>
            </a:r>
          </a:p>
          <a:p>
            <a:pPr algn="ctr">
              <a:spcBef>
                <a:spcPts val="1200"/>
              </a:spcBef>
            </a:pPr>
            <a:r>
              <a:rPr lang="de-DE" dirty="0"/>
              <a:t>  Vertrauen</a:t>
            </a:r>
          </a:p>
          <a:p>
            <a:pPr algn="ctr">
              <a:spcBef>
                <a:spcPts val="1200"/>
              </a:spcBef>
            </a:pPr>
            <a:r>
              <a:rPr lang="de-DE" dirty="0"/>
              <a:t> Offenheit</a:t>
            </a:r>
          </a:p>
          <a:p>
            <a:pPr algn="ctr">
              <a:spcBef>
                <a:spcPts val="1200"/>
              </a:spcBef>
            </a:pPr>
            <a:r>
              <a:rPr lang="de-DE" dirty="0"/>
              <a:t>  Teamgeist</a:t>
            </a:r>
          </a:p>
        </p:txBody>
      </p:sp>
      <p:sp>
        <p:nvSpPr>
          <p:cNvPr id="13316" name="AutoShape 4"/>
          <p:cNvSpPr>
            <a:spLocks noChangeArrowheads="1"/>
          </p:cNvSpPr>
          <p:nvPr/>
        </p:nvSpPr>
        <p:spPr bwMode="auto">
          <a:xfrm rot="5400000">
            <a:off x="2489200" y="24638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 rot="5400000">
            <a:off x="2489200" y="2921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18" name="AutoShape 6"/>
          <p:cNvSpPr>
            <a:spLocks noChangeArrowheads="1"/>
          </p:cNvSpPr>
          <p:nvPr/>
        </p:nvSpPr>
        <p:spPr bwMode="auto">
          <a:xfrm rot="5400000">
            <a:off x="2489200" y="33782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19" name="AutoShape 7"/>
          <p:cNvSpPr>
            <a:spLocks noChangeArrowheads="1"/>
          </p:cNvSpPr>
          <p:nvPr/>
        </p:nvSpPr>
        <p:spPr bwMode="auto">
          <a:xfrm rot="5400000">
            <a:off x="2489200" y="38354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20" name="AutoShape 8"/>
          <p:cNvSpPr>
            <a:spLocks noChangeArrowheads="1"/>
          </p:cNvSpPr>
          <p:nvPr/>
        </p:nvSpPr>
        <p:spPr bwMode="auto">
          <a:xfrm rot="5400000">
            <a:off x="2489200" y="4329113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sp>
        <p:nvSpPr>
          <p:cNvPr id="13321" name="AutoShape 9"/>
          <p:cNvSpPr>
            <a:spLocks noChangeArrowheads="1"/>
          </p:cNvSpPr>
          <p:nvPr/>
        </p:nvSpPr>
        <p:spPr bwMode="auto">
          <a:xfrm rot="5400000">
            <a:off x="2489200" y="4826000"/>
            <a:ext cx="241300" cy="190500"/>
          </a:xfrm>
          <a:prstGeom prst="triangle">
            <a:avLst>
              <a:gd name="adj" fmla="val 50000"/>
            </a:avLst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>
              <a:latin typeface="Arial" pitchFamily="34" charset="0"/>
            </a:endParaRP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17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Kommunikation</a:t>
            </a:r>
          </a:p>
        </p:txBody>
      </p:sp>
      <p:pic>
        <p:nvPicPr>
          <p:cNvPr id="11267" name="Picture 1027" descr="D:\usr\OE\hiwi abo\man0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1905000"/>
            <a:ext cx="10271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1028" descr="D:\usr\OE\hiwi abo\man2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905000"/>
            <a:ext cx="11001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1029"/>
          <p:cNvSpPr txBox="1">
            <a:spLocks noChangeArrowheads="1"/>
          </p:cNvSpPr>
          <p:nvPr/>
        </p:nvSpPr>
        <p:spPr bwMode="auto">
          <a:xfrm>
            <a:off x="2133600" y="15240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Sachinhalt</a:t>
            </a:r>
            <a:endParaRPr lang="de-DE" sz="1600"/>
          </a:p>
        </p:txBody>
      </p:sp>
      <p:sp>
        <p:nvSpPr>
          <p:cNvPr id="11270" name="Text Box 1030"/>
          <p:cNvSpPr txBox="1">
            <a:spLocks noChangeArrowheads="1"/>
          </p:cNvSpPr>
          <p:nvPr/>
        </p:nvSpPr>
        <p:spPr bwMode="auto">
          <a:xfrm>
            <a:off x="2133600" y="25146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Selbstoffenbarung</a:t>
            </a:r>
          </a:p>
        </p:txBody>
      </p:sp>
      <p:sp>
        <p:nvSpPr>
          <p:cNvPr id="11271" name="Text Box 1031"/>
          <p:cNvSpPr txBox="1">
            <a:spLocks noChangeArrowheads="1"/>
          </p:cNvSpPr>
          <p:nvPr/>
        </p:nvSpPr>
        <p:spPr bwMode="auto">
          <a:xfrm>
            <a:off x="2133600" y="35052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Beziehungsebene</a:t>
            </a:r>
          </a:p>
        </p:txBody>
      </p:sp>
      <p:sp>
        <p:nvSpPr>
          <p:cNvPr id="11272" name="Text Box 1032"/>
          <p:cNvSpPr txBox="1">
            <a:spLocks noChangeArrowheads="1"/>
          </p:cNvSpPr>
          <p:nvPr/>
        </p:nvSpPr>
        <p:spPr bwMode="auto">
          <a:xfrm>
            <a:off x="2133600" y="46482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Appell</a:t>
            </a:r>
          </a:p>
        </p:txBody>
      </p:sp>
      <p:sp>
        <p:nvSpPr>
          <p:cNvPr id="11273" name="Text Box 1037"/>
          <p:cNvSpPr txBox="1">
            <a:spLocks noChangeArrowheads="1"/>
          </p:cNvSpPr>
          <p:nvPr/>
        </p:nvSpPr>
        <p:spPr bwMode="auto">
          <a:xfrm>
            <a:off x="4572000" y="1447800"/>
            <a:ext cx="17526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So ist es!</a:t>
            </a:r>
          </a:p>
        </p:txBody>
      </p:sp>
      <p:sp>
        <p:nvSpPr>
          <p:cNvPr id="11274" name="Text Box 1038"/>
          <p:cNvSpPr txBox="1">
            <a:spLocks noChangeArrowheads="1"/>
          </p:cNvSpPr>
          <p:nvPr/>
        </p:nvSpPr>
        <p:spPr bwMode="auto">
          <a:xfrm>
            <a:off x="4572000" y="25146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So bin ich!</a:t>
            </a:r>
          </a:p>
        </p:txBody>
      </p:sp>
      <p:sp>
        <p:nvSpPr>
          <p:cNvPr id="11275" name="Text Box 1039"/>
          <p:cNvSpPr txBox="1">
            <a:spLocks noChangeArrowheads="1"/>
          </p:cNvSpPr>
          <p:nvPr/>
        </p:nvSpPr>
        <p:spPr bwMode="auto">
          <a:xfrm>
            <a:off x="4572000" y="3505200"/>
            <a:ext cx="30480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So stehen wir zueinander!</a:t>
            </a:r>
          </a:p>
        </p:txBody>
      </p:sp>
      <p:sp>
        <p:nvSpPr>
          <p:cNvPr id="11276" name="Text Box 1040"/>
          <p:cNvSpPr txBox="1">
            <a:spLocks noChangeArrowheads="1"/>
          </p:cNvSpPr>
          <p:nvPr/>
        </p:nvSpPr>
        <p:spPr bwMode="auto">
          <a:xfrm>
            <a:off x="4572000" y="4648200"/>
            <a:ext cx="1981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So sollst du sein!</a:t>
            </a:r>
          </a:p>
        </p:txBody>
      </p:sp>
      <p:sp>
        <p:nvSpPr>
          <p:cNvPr id="6157" name="Text Box 1041"/>
          <p:cNvSpPr txBox="1">
            <a:spLocks noChangeArrowheads="1"/>
          </p:cNvSpPr>
          <p:nvPr/>
        </p:nvSpPr>
        <p:spPr bwMode="auto">
          <a:xfrm>
            <a:off x="533400" y="5791200"/>
            <a:ext cx="14478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SENDER</a:t>
            </a:r>
          </a:p>
        </p:txBody>
      </p:sp>
      <p:sp>
        <p:nvSpPr>
          <p:cNvPr id="6158" name="Text Box 1042"/>
          <p:cNvSpPr txBox="1">
            <a:spLocks noChangeArrowheads="1"/>
          </p:cNvSpPr>
          <p:nvPr/>
        </p:nvSpPr>
        <p:spPr bwMode="auto">
          <a:xfrm>
            <a:off x="3505200" y="5791200"/>
            <a:ext cx="14478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NACHRICHT</a:t>
            </a:r>
          </a:p>
        </p:txBody>
      </p:sp>
      <p:sp>
        <p:nvSpPr>
          <p:cNvPr id="6159" name="Text Box 1043"/>
          <p:cNvSpPr txBox="1">
            <a:spLocks noChangeArrowheads="1"/>
          </p:cNvSpPr>
          <p:nvPr/>
        </p:nvSpPr>
        <p:spPr bwMode="auto">
          <a:xfrm>
            <a:off x="6324600" y="5791200"/>
            <a:ext cx="16764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EMPFÄNGER</a:t>
            </a:r>
          </a:p>
        </p:txBody>
      </p:sp>
      <p:sp>
        <p:nvSpPr>
          <p:cNvPr id="11280" name="Text Box 1044"/>
          <p:cNvSpPr txBox="1">
            <a:spLocks noChangeArrowheads="1"/>
          </p:cNvSpPr>
          <p:nvPr/>
        </p:nvSpPr>
        <p:spPr bwMode="auto">
          <a:xfrm>
            <a:off x="428625" y="1143000"/>
            <a:ext cx="7467600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Jede Nachricht enthält vier Botschaften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52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Kommunikation</a:t>
            </a:r>
          </a:p>
        </p:txBody>
      </p:sp>
      <p:pic>
        <p:nvPicPr>
          <p:cNvPr id="12291" name="Picture 3" descr="D:\usr\OE\hiwi abo\man01.t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1905000"/>
            <a:ext cx="102711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 descr="D:\usr\OE\hiwi abo\man2.t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1905000"/>
            <a:ext cx="110013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3214688" y="17145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Sachinhalt</a:t>
            </a:r>
            <a:endParaRPr lang="de-DE" sz="1600"/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3200400" y="24384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Selbstoffenbarung</a:t>
            </a:r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200400" y="35052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Beziehungsebene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200400" y="4953000"/>
            <a:ext cx="2057400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 b="1"/>
              <a:t>Appell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1285875" y="1571625"/>
            <a:ext cx="1752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Es muss doch  möglich sein,...!</a:t>
            </a: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1295400" y="2438400"/>
            <a:ext cx="1905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Die Zahlen sind mir wichtig!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1295400" y="3505200"/>
            <a:ext cx="1752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Wenn es einer kann, dann du!</a:t>
            </a:r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295400" y="4953000"/>
            <a:ext cx="2286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Besorge sie mir schnell!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5500688" y="1643063"/>
            <a:ext cx="1752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Es muss doch möglich sein,...!</a:t>
            </a:r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5486400" y="2438400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Ich bin ungeduldig!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5486400" y="3505200"/>
            <a:ext cx="14478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Ich traue dir effiziente Arbeit nicht zu!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486400" y="4953000"/>
            <a:ext cx="14478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600"/>
              <a:t>Arbeite doch mal schneller!</a:t>
            </a:r>
          </a:p>
        </p:txBody>
      </p:sp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533400" y="5791200"/>
            <a:ext cx="14478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SENDER</a:t>
            </a:r>
          </a:p>
        </p:txBody>
      </p:sp>
      <p:sp>
        <p:nvSpPr>
          <p:cNvPr id="7186" name="Text Box 18"/>
          <p:cNvSpPr txBox="1">
            <a:spLocks noChangeArrowheads="1"/>
          </p:cNvSpPr>
          <p:nvPr/>
        </p:nvSpPr>
        <p:spPr bwMode="auto">
          <a:xfrm>
            <a:off x="6172200" y="5791200"/>
            <a:ext cx="1752600" cy="346075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de-DE" sz="1600">
                <a:latin typeface="Arial" pitchFamily="34" charset="0"/>
              </a:rPr>
              <a:t>EMPFÄNGER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857250" y="1214438"/>
            <a:ext cx="6858000" cy="3381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sz="1600"/>
              <a:t>Bsp.: „Es muss doch möglich sein, die Zahlen rechtzeitig zu bekommen!“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671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28600" y="304800"/>
            <a:ext cx="7772400" cy="3810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de-DE" sz="2000" b="1" smtClean="0">
                <a:latin typeface="Arial" charset="0"/>
              </a:rPr>
              <a:t>Kommunikation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1295400"/>
            <a:ext cx="624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/>
              <a:t>Kern wirksamer Kommunikation ist das Zuhören und Sehen</a:t>
            </a: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828800" y="2057400"/>
            <a:ext cx="4724400" cy="99060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2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de-DE" dirty="0">
                <a:latin typeface="Arial" pitchFamily="34" charset="0"/>
              </a:rPr>
              <a:t>Höre und sehe, </a:t>
            </a:r>
          </a:p>
          <a:p>
            <a:pPr algn="ctr">
              <a:defRPr/>
            </a:pPr>
            <a:r>
              <a:rPr lang="de-DE" dirty="0">
                <a:latin typeface="Arial" pitchFamily="34" charset="0"/>
              </a:rPr>
              <a:t>was </a:t>
            </a:r>
            <a:r>
              <a:rPr lang="de-DE" dirty="0" err="1">
                <a:latin typeface="Arial" pitchFamily="34" charset="0"/>
              </a:rPr>
              <a:t>deineTeamkollegen</a:t>
            </a:r>
            <a:r>
              <a:rPr lang="de-DE" dirty="0">
                <a:latin typeface="Arial" pitchFamily="34" charset="0"/>
              </a:rPr>
              <a:t> sagen und tun</a:t>
            </a:r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609600" y="3429000"/>
            <a:ext cx="32766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Wiederhole nicht deine</a:t>
            </a:r>
          </a:p>
          <a:p>
            <a:pPr algn="ctr"/>
            <a:r>
              <a:rPr lang="de-DE" sz="1600"/>
              <a:t>eigene Rede im Kopf, wenn</a:t>
            </a:r>
          </a:p>
          <a:p>
            <a:pPr algn="ctr"/>
            <a:r>
              <a:rPr lang="de-DE" sz="1600"/>
              <a:t>ein anderer spricht.</a:t>
            </a:r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609600" y="4876800"/>
            <a:ext cx="32766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Lass dich nicht ablenken,</a:t>
            </a:r>
          </a:p>
          <a:p>
            <a:pPr algn="ctr"/>
            <a:r>
              <a:rPr lang="de-DE" sz="1600"/>
              <a:t>wenn du zuschaust.</a:t>
            </a:r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4572000" y="4876800"/>
            <a:ext cx="32766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Unterbreche nicht.</a:t>
            </a:r>
          </a:p>
        </p:txBody>
      </p:sp>
      <p:sp>
        <p:nvSpPr>
          <p:cNvPr id="13320" name="Oval 8"/>
          <p:cNvSpPr>
            <a:spLocks noChangeArrowheads="1"/>
          </p:cNvSpPr>
          <p:nvPr/>
        </p:nvSpPr>
        <p:spPr bwMode="auto">
          <a:xfrm>
            <a:off x="4572000" y="3429000"/>
            <a:ext cx="3276600" cy="1219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de-DE" sz="1600"/>
              <a:t>Denke nie, du kennst schon,</a:t>
            </a:r>
          </a:p>
          <a:p>
            <a:pPr algn="ctr"/>
            <a:r>
              <a:rPr lang="de-DE" sz="1600"/>
              <a:t>was der andere sagt oder tut.</a:t>
            </a:r>
          </a:p>
        </p:txBody>
      </p:sp>
      <p:pic>
        <p:nvPicPr>
          <p:cNvPr id="2" name="Sound aufgezeichnet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254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abo_blau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Univers 55"/>
        <a:ea typeface=""/>
        <a:cs typeface=""/>
      </a:majorFont>
      <a:minorFont>
        <a:latin typeface="Univers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abo_blau</Template>
  <TotalTime>0</TotalTime>
  <Words>1084</Words>
  <Application>Microsoft Office PowerPoint</Application>
  <PresentationFormat>Bildschirmpräsentation (4:3)</PresentationFormat>
  <Paragraphs>263</Paragraphs>
  <Slides>24</Slides>
  <Notes>3</Notes>
  <HiddenSlides>0</HiddenSlides>
  <MMClips>24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24</vt:i4>
      </vt:variant>
    </vt:vector>
  </HeadingPairs>
  <TitlesOfParts>
    <vt:vector size="32" baseType="lpstr">
      <vt:lpstr>Arial</vt:lpstr>
      <vt:lpstr>Calibri</vt:lpstr>
      <vt:lpstr>Times New Roman</vt:lpstr>
      <vt:lpstr>Univers</vt:lpstr>
      <vt:lpstr>Univers 55</vt:lpstr>
      <vt:lpstr>abo_blau</vt:lpstr>
      <vt:lpstr>Dokument</vt:lpstr>
      <vt:lpstr>Document</vt:lpstr>
      <vt:lpstr>GRUPPENARBEIT &amp; Teamentwicklung Konflikte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Konfliktbewältigung (Mediation, Labor/Union relations)</vt:lpstr>
      <vt:lpstr>PowerPoint-Präsentation</vt:lpstr>
      <vt:lpstr>Persönliche Konfliktsituationen</vt:lpstr>
      <vt:lpstr>Psychische Barrieren und die gemeinsam gelebte Geschichte sind häufig Ursachen für Konflikte</vt:lpstr>
      <vt:lpstr>Konfliktlösung</vt:lpstr>
      <vt:lpstr>PowerPoint-Präsentation</vt:lpstr>
      <vt:lpstr>Machtmissbrauch schadet der Effektivität von Unternehmen und behindert die Lösung von Konflikten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Katja Zinke</dc:creator>
  <cp:lastModifiedBy>Windows-Benutzer</cp:lastModifiedBy>
  <cp:revision>42</cp:revision>
  <dcterms:created xsi:type="dcterms:W3CDTF">2009-10-09T08:06:24Z</dcterms:created>
  <dcterms:modified xsi:type="dcterms:W3CDTF">2020-11-15T19:21:44Z</dcterms:modified>
</cp:coreProperties>
</file>