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m4a" ContentType="audio/mp4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9" r:id="rId2"/>
    <p:sldId id="257" r:id="rId3"/>
    <p:sldId id="256" r:id="rId4"/>
    <p:sldId id="272" r:id="rId5"/>
    <p:sldId id="258" r:id="rId6"/>
    <p:sldId id="264" r:id="rId7"/>
    <p:sldId id="259" r:id="rId8"/>
    <p:sldId id="260" r:id="rId9"/>
    <p:sldId id="265" r:id="rId10"/>
    <p:sldId id="266" r:id="rId11"/>
    <p:sldId id="271" r:id="rId12"/>
    <p:sldId id="263" r:id="rId13"/>
    <p:sldId id="273" r:id="rId14"/>
    <p:sldId id="268" r:id="rId15"/>
    <p:sldId id="274" r:id="rId16"/>
    <p:sldId id="276" r:id="rId17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67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CC10316-7660-498D-91D0-208252D95F47}" type="datetimeFigureOut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11FC88-752A-4880-A15F-ADFD3468875B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235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34AA24C-CEBB-48DA-AC10-03A65AD6870B}" type="slidenum">
              <a:rPr lang="de-DE" altLang="de-DE"/>
              <a:pPr eaLnBrk="1" hangingPunct="1"/>
              <a:t>14</a:t>
            </a:fld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844" y="1171595"/>
            <a:ext cx="8786874" cy="5472115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968F-1BC9-4792-B040-912A0D524106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3463" y="6523038"/>
            <a:ext cx="490537" cy="334962"/>
          </a:xfrm>
        </p:spPr>
        <p:txBody>
          <a:bodyPr/>
          <a:lstStyle>
            <a:lvl1pPr>
              <a:defRPr/>
            </a:lvl1pPr>
          </a:lstStyle>
          <a:p>
            <a:fld id="{DD9288F6-1901-43D2-A9A3-6AE76D1D021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4468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5980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5980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8126D-903B-4D91-B7E9-1816CB63DE2F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FE3E59-7962-40D4-AA4B-ECD9DF4ADD5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9388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07181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864AE-ED91-4F0B-ABCF-BCB2EA485C23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60BD1D-EBAB-49D2-8956-202755DCEB7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8658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783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C3615-C783-4448-AD27-7280E61474D4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2478F9-2F37-4A96-8E9E-DAE7849F806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60656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6C754-663D-4FD3-B4E8-83859FB91626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21879C-B972-4F11-9895-1CD438A6544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8443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F8CC-FEFB-4C28-8B2B-2C8DE64687A0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4E8834-F447-4D9E-8612-C4A39F7CD16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2072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06EB9-0093-421B-933D-9E5C53B8FCA2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3445D0-65AC-4A98-9B5E-3822EBB200C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4402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BFCA1-792B-4818-9270-3EBE434D29EB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324719-32A0-43BC-9BB6-EF4855AF1D8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6807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75CE5-6A98-4B9D-8A2F-B59F9E73B858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7AAFF0-E753-4412-9513-EA24F46BCB7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55249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DDC52-2ECD-44D7-B740-CF373EB371BF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63C3CC-6E19-4783-BBBB-BE47A38D89A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02877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15888"/>
            <a:ext cx="667861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Testüberschrift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14438"/>
            <a:ext cx="87503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Test Text der ersten Ebene</a:t>
            </a:r>
          </a:p>
          <a:p>
            <a:pPr lvl="1"/>
            <a:r>
              <a:rPr lang="en-US" altLang="de-DE" smtClean="0"/>
              <a:t>Zweite Ebene</a:t>
            </a:r>
          </a:p>
          <a:p>
            <a:pPr lvl="2"/>
            <a:r>
              <a:rPr lang="en-US" altLang="de-DE" smtClean="0"/>
              <a:t>Dritte Ebene</a:t>
            </a:r>
          </a:p>
          <a:p>
            <a:pPr lvl="3"/>
            <a:r>
              <a:rPr lang="en-US" altLang="de-DE" smtClean="0"/>
              <a:t>Vierte Ebene</a:t>
            </a:r>
          </a:p>
          <a:p>
            <a:pPr lvl="4"/>
            <a:r>
              <a:rPr lang="en-US" altLang="de-DE" smtClean="0"/>
              <a:t>Fünfte Ebene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E176A9C6-E393-4002-B796-7BA383D650EF}" type="datetime1">
              <a:rPr lang="de-DE"/>
              <a:pPr>
                <a:defRPr/>
              </a:pPr>
              <a:t>17.01.2021</a:t>
            </a:fld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2372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025" y="6500813"/>
            <a:ext cx="5619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Univers 55" pitchFamily="2" charset="0"/>
              </a:defRPr>
            </a:lvl1pPr>
          </a:lstStyle>
          <a:p>
            <a:fld id="{D67FD6BA-CEA2-4856-941A-DDEDC09840C5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12775" indent="-2682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14400" indent="-300038" algn="l" rtl="0" eaLnBrk="0" fontAlgn="base" hangingPunct="0">
        <a:spcBef>
          <a:spcPct val="20000"/>
        </a:spcBef>
        <a:spcAft>
          <a:spcPct val="0"/>
        </a:spcAft>
        <a:buChar char="•"/>
        <a:defRPr i="1">
          <a:solidFill>
            <a:schemeClr val="tx1"/>
          </a:solidFill>
          <a:latin typeface="+mn-lt"/>
        </a:defRPr>
      </a:lvl3pPr>
      <a:lvl4pPr marL="1182688" indent="-2667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28750" indent="-244475" algn="l" rtl="0" eaLnBrk="0" fontAlgn="base" hangingPunct="0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5pPr>
      <a:lvl6pPr marL="18859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6pPr>
      <a:lvl7pPr marL="23431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7pPr>
      <a:lvl8pPr marL="28003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8pPr>
      <a:lvl9pPr marL="32575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4a"/><Relationship Id="rId7" Type="http://schemas.openxmlformats.org/officeDocument/2006/relationships/image" Target="../media/image3.png"/><Relationship Id="rId2" Type="http://schemas.microsoft.com/office/2007/relationships/media" Target="../media/media1.m4a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media13.m4a"/><Relationship Id="rId7" Type="http://schemas.openxmlformats.org/officeDocument/2006/relationships/image" Target="../media/image3.png"/><Relationship Id="rId2" Type="http://schemas.microsoft.com/office/2007/relationships/media" Target="../media/media13.m4a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m4a"/><Relationship Id="rId7" Type="http://schemas.openxmlformats.org/officeDocument/2006/relationships/image" Target="../media/image3.png"/><Relationship Id="rId2" Type="http://schemas.microsoft.com/office/2007/relationships/media" Target="../media/media4.m4a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2313" y="3071813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Unternehmenskultur</a:t>
            </a:r>
            <a:endParaRPr lang="de-DE" dirty="0"/>
          </a:p>
        </p:txBody>
      </p:sp>
      <p:sp>
        <p:nvSpPr>
          <p:cNvPr id="1028" name="Textplatzhalter 4"/>
          <p:cNvSpPr>
            <a:spLocks noGrp="1"/>
          </p:cNvSpPr>
          <p:nvPr>
            <p:ph type="body" idx="1"/>
          </p:nvPr>
        </p:nvSpPr>
        <p:spPr>
          <a:xfrm>
            <a:off x="722313" y="1285875"/>
            <a:ext cx="7772400" cy="1500188"/>
          </a:xfrm>
        </p:spPr>
        <p:txBody>
          <a:bodyPr/>
          <a:lstStyle/>
          <a:p>
            <a:pPr eaLnBrk="1" hangingPunct="1"/>
            <a:r>
              <a:rPr lang="de-DE" altLang="de-DE" smtClean="0"/>
              <a:t>Organisationspsychologie</a:t>
            </a:r>
          </a:p>
        </p:txBody>
      </p:sp>
      <p:sp>
        <p:nvSpPr>
          <p:cNvPr id="1029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C0D3EF2-5608-479C-933C-58DB3760C12E}" type="slidenum">
              <a:rPr lang="de-DE" altLang="de-DE">
                <a:latin typeface="Univers 55" pitchFamily="2" charset="0"/>
              </a:rPr>
              <a:pPr eaLnBrk="1" hangingPunct="1"/>
              <a:t>1</a:t>
            </a:fld>
            <a:endParaRPr lang="de-DE" altLang="de-DE">
              <a:latin typeface="Univers 55" pitchFamily="2" charset="0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9496425" y="5819775"/>
          <a:ext cx="291306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kument" r:id="rId5" imgW="5758247" imgH="8033116" progId="Word.Document.12">
                  <p:embed/>
                </p:oleObj>
              </mc:Choice>
              <mc:Fallback>
                <p:oleObj name="Dokument" r:id="rId5" imgW="5758247" imgH="8033116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6425" y="5819775"/>
                        <a:ext cx="2913063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4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Unternehmenskulturanalyse/-entwicklung</a:t>
            </a:r>
          </a:p>
        </p:txBody>
      </p:sp>
      <p:sp>
        <p:nvSpPr>
          <p:cNvPr id="16387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9E4FF89-5E4B-432E-8D40-E0C08D9D3B88}" type="slidenum">
              <a:rPr lang="de-DE" altLang="de-DE">
                <a:latin typeface="Univers 55" pitchFamily="2" charset="0"/>
              </a:rPr>
              <a:pPr eaLnBrk="1" hangingPunct="1"/>
              <a:t>10</a:t>
            </a:fld>
            <a:endParaRPr lang="de-DE" altLang="de-DE">
              <a:latin typeface="Univers 55" pitchFamily="2" charset="0"/>
            </a:endParaRPr>
          </a:p>
        </p:txBody>
      </p:sp>
      <p:sp>
        <p:nvSpPr>
          <p:cNvPr id="4" name="Rechteck 3"/>
          <p:cNvSpPr/>
          <p:nvPr/>
        </p:nvSpPr>
        <p:spPr bwMode="auto">
          <a:xfrm>
            <a:off x="3000375" y="3143250"/>
            <a:ext cx="2500313" cy="142875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Ellipse 4"/>
          <p:cNvSpPr/>
          <p:nvPr/>
        </p:nvSpPr>
        <p:spPr bwMode="auto">
          <a:xfrm>
            <a:off x="500063" y="2000250"/>
            <a:ext cx="2071687" cy="1071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500063" y="3643313"/>
            <a:ext cx="2071687" cy="107156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Ellipse 6"/>
          <p:cNvSpPr/>
          <p:nvPr/>
        </p:nvSpPr>
        <p:spPr bwMode="auto">
          <a:xfrm>
            <a:off x="1857375" y="5072063"/>
            <a:ext cx="2071688" cy="107156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4857750" y="5072063"/>
            <a:ext cx="2071688" cy="107156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6143625" y="3714750"/>
            <a:ext cx="2071688" cy="1071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6000750" y="2071688"/>
            <a:ext cx="2071688" cy="107156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3143250" y="1500188"/>
            <a:ext cx="2071688" cy="107156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96" name="Textfeld 11"/>
          <p:cNvSpPr txBox="1">
            <a:spLocks noChangeArrowheads="1"/>
          </p:cNvSpPr>
          <p:nvPr/>
        </p:nvSpPr>
        <p:spPr bwMode="auto">
          <a:xfrm>
            <a:off x="2938463" y="3438525"/>
            <a:ext cx="25717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2400">
                <a:solidFill>
                  <a:schemeClr val="bg1"/>
                </a:solidFill>
              </a:rPr>
              <a:t>Unternehmens-</a:t>
            </a:r>
          </a:p>
          <a:p>
            <a:pPr algn="ctr" eaLnBrk="1" hangingPunct="1"/>
            <a:r>
              <a:rPr lang="de-DE" altLang="de-DE" sz="2400">
                <a:solidFill>
                  <a:schemeClr val="bg1"/>
                </a:solidFill>
              </a:rPr>
              <a:t>kultur</a:t>
            </a:r>
          </a:p>
        </p:txBody>
      </p:sp>
      <p:sp>
        <p:nvSpPr>
          <p:cNvPr id="16397" name="Textfeld 12"/>
          <p:cNvSpPr txBox="1">
            <a:spLocks noChangeArrowheads="1"/>
          </p:cNvSpPr>
          <p:nvPr/>
        </p:nvSpPr>
        <p:spPr bwMode="auto">
          <a:xfrm>
            <a:off x="785813" y="2286000"/>
            <a:ext cx="1500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Fragebogen</a:t>
            </a:r>
          </a:p>
        </p:txBody>
      </p:sp>
      <p:sp>
        <p:nvSpPr>
          <p:cNvPr id="16398" name="Textfeld 13"/>
          <p:cNvSpPr txBox="1">
            <a:spLocks noChangeArrowheads="1"/>
          </p:cNvSpPr>
          <p:nvPr/>
        </p:nvSpPr>
        <p:spPr bwMode="auto">
          <a:xfrm>
            <a:off x="3429000" y="1785938"/>
            <a:ext cx="15001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Dokumentenanalyse</a:t>
            </a:r>
          </a:p>
        </p:txBody>
      </p:sp>
      <p:sp>
        <p:nvSpPr>
          <p:cNvPr id="16399" name="Textfeld 14"/>
          <p:cNvSpPr txBox="1">
            <a:spLocks noChangeArrowheads="1"/>
          </p:cNvSpPr>
          <p:nvPr/>
        </p:nvSpPr>
        <p:spPr bwMode="auto">
          <a:xfrm>
            <a:off x="6215063" y="2214563"/>
            <a:ext cx="1643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Verhaltens-</a:t>
            </a:r>
          </a:p>
          <a:p>
            <a:pPr eaLnBrk="1" hangingPunct="1"/>
            <a:r>
              <a:rPr lang="de-DE" altLang="de-DE"/>
              <a:t>beobachtung</a:t>
            </a:r>
          </a:p>
        </p:txBody>
      </p:sp>
      <p:sp>
        <p:nvSpPr>
          <p:cNvPr id="16400" name="Textfeld 15"/>
          <p:cNvSpPr txBox="1">
            <a:spLocks noChangeArrowheads="1"/>
          </p:cNvSpPr>
          <p:nvPr/>
        </p:nvSpPr>
        <p:spPr bwMode="auto">
          <a:xfrm>
            <a:off x="6286500" y="4000500"/>
            <a:ext cx="1785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Einzelgespräch</a:t>
            </a:r>
          </a:p>
        </p:txBody>
      </p:sp>
      <p:sp>
        <p:nvSpPr>
          <p:cNvPr id="16401" name="Textfeld 16"/>
          <p:cNvSpPr txBox="1">
            <a:spLocks noChangeArrowheads="1"/>
          </p:cNvSpPr>
          <p:nvPr/>
        </p:nvSpPr>
        <p:spPr bwMode="auto">
          <a:xfrm>
            <a:off x="5143500" y="5357813"/>
            <a:ext cx="1928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Ergänzung</a:t>
            </a:r>
          </a:p>
        </p:txBody>
      </p:sp>
      <p:sp>
        <p:nvSpPr>
          <p:cNvPr id="16402" name="Textfeld 17"/>
          <p:cNvSpPr txBox="1">
            <a:spLocks noChangeArrowheads="1"/>
          </p:cNvSpPr>
          <p:nvPr/>
        </p:nvSpPr>
        <p:spPr bwMode="auto">
          <a:xfrm>
            <a:off x="1928813" y="5357813"/>
            <a:ext cx="2000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Firmenrundgang</a:t>
            </a:r>
          </a:p>
        </p:txBody>
      </p:sp>
      <p:sp>
        <p:nvSpPr>
          <p:cNvPr id="16403" name="Textfeld 18"/>
          <p:cNvSpPr txBox="1">
            <a:spLocks noChangeArrowheads="1"/>
          </p:cNvSpPr>
          <p:nvPr/>
        </p:nvSpPr>
        <p:spPr bwMode="auto">
          <a:xfrm>
            <a:off x="642938" y="3857625"/>
            <a:ext cx="2000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Sitzungs-</a:t>
            </a:r>
          </a:p>
          <a:p>
            <a:pPr eaLnBrk="1" hangingPunct="1"/>
            <a:r>
              <a:rPr lang="de-DE" altLang="de-DE"/>
              <a:t>beobachtung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76200" y="228600"/>
            <a:ext cx="906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000" b="1"/>
              <a:t>Kulturanalyse</a:t>
            </a:r>
          </a:p>
        </p:txBody>
      </p:sp>
      <p:pic>
        <p:nvPicPr>
          <p:cNvPr id="15363" name="Picture 4" descr="instittution1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0"/>
            <a:ext cx="4953000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5" descr="institution2 cop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62413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865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altLang="de-DE" smtClean="0"/>
              <a:t>Unternehmenskultur: Wandel</a:t>
            </a:r>
          </a:p>
        </p:txBody>
      </p:sp>
      <p:sp>
        <p:nvSpPr>
          <p:cNvPr id="17411" name="Inhaltsplatzhalter 3"/>
          <p:cNvSpPr>
            <a:spLocks noGrp="1"/>
          </p:cNvSpPr>
          <p:nvPr>
            <p:ph idx="1"/>
          </p:nvPr>
        </p:nvSpPr>
        <p:spPr>
          <a:xfrm>
            <a:off x="142875" y="1385888"/>
            <a:ext cx="8786813" cy="5472112"/>
          </a:xfrm>
        </p:spPr>
        <p:txBody>
          <a:bodyPr/>
          <a:lstStyle/>
          <a:p>
            <a:pPr eaLnBrk="1" hangingPunct="1"/>
            <a:r>
              <a:rPr lang="de-DE" altLang="de-DE" b="1" smtClean="0"/>
              <a:t>Natürliche Evolution </a:t>
            </a:r>
            <a:r>
              <a:rPr lang="de-DE" altLang="de-DE" smtClean="0"/>
              <a:t>(aufgrund Umwelt)</a:t>
            </a:r>
            <a:r>
              <a:rPr lang="de-DE" altLang="de-DE" smtClean="0">
                <a:sym typeface="Wingdings" panose="05000000000000000000" pitchFamily="2" charset="2"/>
              </a:rPr>
              <a:t> Anpassung</a:t>
            </a:r>
          </a:p>
          <a:p>
            <a:pPr eaLnBrk="1" hangingPunct="1"/>
            <a:r>
              <a:rPr lang="de-DE" altLang="de-DE" b="1" smtClean="0">
                <a:sym typeface="Wingdings" panose="05000000000000000000" pitchFamily="2" charset="2"/>
              </a:rPr>
              <a:t>Eigene Evolution </a:t>
            </a:r>
            <a:r>
              <a:rPr lang="de-DE" altLang="de-DE" smtClean="0">
                <a:sym typeface="Wingdings" panose="05000000000000000000" pitchFamily="2" charset="2"/>
              </a:rPr>
              <a:t>(aufgrund interner </a:t>
            </a:r>
          </a:p>
          <a:p>
            <a:pPr eaLnBrk="1" hangingPunct="1">
              <a:buFontTx/>
              <a:buNone/>
            </a:pPr>
            <a:r>
              <a:rPr lang="de-DE" altLang="de-DE" smtClean="0">
                <a:sym typeface="Wingdings" panose="05000000000000000000" pitchFamily="2" charset="2"/>
              </a:rPr>
              <a:t>	Entscheidungen)geänderte Grundannahmen</a:t>
            </a:r>
          </a:p>
          <a:p>
            <a:pPr eaLnBrk="1" hangingPunct="1"/>
            <a:r>
              <a:rPr lang="de-DE" altLang="de-DE" b="1" smtClean="0">
                <a:sym typeface="Wingdings" panose="05000000000000000000" pitchFamily="2" charset="2"/>
              </a:rPr>
              <a:t>Aktiv gestaltete Evolution </a:t>
            </a:r>
            <a:r>
              <a:rPr lang="de-DE" altLang="de-DE" smtClean="0">
                <a:sym typeface="Wingdings" panose="05000000000000000000" pitchFamily="2" charset="2"/>
              </a:rPr>
              <a:t>durch Führung langsamere </a:t>
            </a:r>
          </a:p>
          <a:p>
            <a:pPr eaLnBrk="1" hangingPunct="1">
              <a:buFontTx/>
              <a:buNone/>
            </a:pPr>
            <a:r>
              <a:rPr lang="de-DE" altLang="de-DE" smtClean="0">
                <a:sym typeface="Wingdings" panose="05000000000000000000" pitchFamily="2" charset="2"/>
              </a:rPr>
              <a:t>	Änderung</a:t>
            </a:r>
          </a:p>
          <a:p>
            <a:pPr eaLnBrk="1" hangingPunct="1"/>
            <a:r>
              <a:rPr lang="de-DE" altLang="de-DE" b="1" smtClean="0">
                <a:sym typeface="Wingdings" panose="05000000000000000000" pitchFamily="2" charset="2"/>
              </a:rPr>
              <a:t>Revolution</a:t>
            </a:r>
            <a:r>
              <a:rPr lang="de-DE" altLang="de-DE" smtClean="0">
                <a:sym typeface="Wingdings" panose="05000000000000000000" pitchFamily="2" charset="2"/>
              </a:rPr>
              <a:t> durch Außenstehende (z.B. Berater)</a:t>
            </a:r>
            <a:endParaRPr lang="de-DE" altLang="de-DE" smtClean="0"/>
          </a:p>
        </p:txBody>
      </p:sp>
      <p:sp>
        <p:nvSpPr>
          <p:cNvPr id="17412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C6A4E1D-7D2B-4388-9CEE-000EF30FEB9E}" type="slidenum">
              <a:rPr lang="de-DE" altLang="de-DE">
                <a:latin typeface="Univers 55" pitchFamily="2" charset="0"/>
              </a:rPr>
              <a:pPr eaLnBrk="1" hangingPunct="1"/>
              <a:t>12</a:t>
            </a:fld>
            <a:endParaRPr lang="de-DE" altLang="de-DE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6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76200" y="228600"/>
            <a:ext cx="906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000" b="1"/>
              <a:t>Organisationaler Wandel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1125538"/>
          <a:ext cx="9144000" cy="573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Dokument" r:id="rId5" imgW="8938440" imgH="5877000" progId="Word.Document.8">
                  <p:embed/>
                </p:oleObj>
              </mc:Choice>
              <mc:Fallback>
                <p:oleObj name="Dokument" r:id="rId5" imgW="8938440" imgH="587700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25538"/>
                        <a:ext cx="9144000" cy="573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5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4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altLang="de-DE" smtClean="0"/>
              <a:t>Einflussmöglichkeiten der Vorgesetzten</a:t>
            </a:r>
          </a:p>
        </p:txBody>
      </p:sp>
      <p:sp>
        <p:nvSpPr>
          <p:cNvPr id="18435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371C6B0-2C01-47A9-A637-26DE12593828}" type="slidenum">
              <a:rPr lang="de-DE" altLang="de-DE">
                <a:latin typeface="Univers 55" pitchFamily="2" charset="0"/>
              </a:rPr>
              <a:pPr eaLnBrk="1" hangingPunct="1"/>
              <a:t>14</a:t>
            </a:fld>
            <a:endParaRPr lang="de-DE" altLang="de-DE">
              <a:latin typeface="Univers 55" pitchFamily="2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1428750" y="1428750"/>
            <a:ext cx="3357563" cy="928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1428750" y="2571750"/>
            <a:ext cx="3357563" cy="928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1428750" y="3714750"/>
            <a:ext cx="3357563" cy="928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1428750" y="4929188"/>
            <a:ext cx="3357563" cy="9286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40" name="Textfeld 10"/>
          <p:cNvSpPr txBox="1">
            <a:spLocks noChangeArrowheads="1"/>
          </p:cNvSpPr>
          <p:nvPr/>
        </p:nvSpPr>
        <p:spPr bwMode="auto">
          <a:xfrm>
            <a:off x="1571625" y="1643063"/>
            <a:ext cx="3000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2400"/>
              <a:t>Führung</a:t>
            </a:r>
          </a:p>
        </p:txBody>
      </p:sp>
      <p:sp>
        <p:nvSpPr>
          <p:cNvPr id="18441" name="Textfeld 11"/>
          <p:cNvSpPr txBox="1">
            <a:spLocks noChangeArrowheads="1"/>
          </p:cNvSpPr>
          <p:nvPr/>
        </p:nvSpPr>
        <p:spPr bwMode="auto">
          <a:xfrm>
            <a:off x="2214563" y="2857500"/>
            <a:ext cx="2500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400"/>
              <a:t>Organisation</a:t>
            </a:r>
          </a:p>
        </p:txBody>
      </p:sp>
      <p:sp>
        <p:nvSpPr>
          <p:cNvPr id="18442" name="Textfeld 12"/>
          <p:cNvSpPr txBox="1">
            <a:spLocks noChangeArrowheads="1"/>
          </p:cNvSpPr>
          <p:nvPr/>
        </p:nvSpPr>
        <p:spPr bwMode="auto">
          <a:xfrm>
            <a:off x="2071688" y="3929063"/>
            <a:ext cx="2571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400"/>
              <a:t>Repräsentation</a:t>
            </a:r>
          </a:p>
        </p:txBody>
      </p:sp>
      <p:sp>
        <p:nvSpPr>
          <p:cNvPr id="18443" name="Textfeld 13"/>
          <p:cNvSpPr txBox="1">
            <a:spLocks noChangeArrowheads="1"/>
          </p:cNvSpPr>
          <p:nvPr/>
        </p:nvSpPr>
        <p:spPr bwMode="auto">
          <a:xfrm>
            <a:off x="1714500" y="5143500"/>
            <a:ext cx="2786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400"/>
              <a:t>Handlungen</a:t>
            </a:r>
            <a:r>
              <a:rPr lang="de-DE" altLang="de-DE"/>
              <a:t> (Vorbild)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4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76200" y="228600"/>
            <a:ext cx="906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000" b="1"/>
              <a:t>Barrieren bei der Umsetzung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1981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Organisation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381000" y="2209800"/>
            <a:ext cx="1981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Führungsebene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381000" y="3048000"/>
            <a:ext cx="1981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Mitarbeiter</a:t>
            </a: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381000" y="5791200"/>
            <a:ext cx="1981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Berater</a:t>
            </a: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381000" y="49530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Sicherheitsfachkräfte</a:t>
            </a:r>
          </a:p>
        </p:txBody>
      </p:sp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381000" y="3886200"/>
            <a:ext cx="1981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/>
              <a:t>Umfeld</a:t>
            </a: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2971800" y="1066800"/>
            <a:ext cx="3810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1600"/>
              <a:t>Feste Strukturen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1600"/>
              <a:t>Sachzwänge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1600"/>
              <a:t>Wirtschaftliche Zwänge</a:t>
            </a:r>
          </a:p>
        </p:txBody>
      </p:sp>
      <p:sp>
        <p:nvSpPr>
          <p:cNvPr id="19466" name="Text Box 11"/>
          <p:cNvSpPr txBox="1">
            <a:spLocks noChangeArrowheads="1"/>
          </p:cNvSpPr>
          <p:nvPr/>
        </p:nvSpPr>
        <p:spPr bwMode="auto">
          <a:xfrm>
            <a:off x="2971800" y="3124200"/>
            <a:ext cx="38100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1600"/>
              <a:t>Verantwortungsübernahme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1600"/>
              <a:t>Kommunikations-, Teamfähigkeit</a:t>
            </a:r>
          </a:p>
        </p:txBody>
      </p:sp>
      <p:sp>
        <p:nvSpPr>
          <p:cNvPr id="19467" name="Text Box 12"/>
          <p:cNvSpPr txBox="1">
            <a:spLocks noChangeArrowheads="1"/>
          </p:cNvSpPr>
          <p:nvPr/>
        </p:nvSpPr>
        <p:spPr bwMode="auto">
          <a:xfrm>
            <a:off x="2971800" y="3886200"/>
            <a:ext cx="3962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1600"/>
              <a:t>Politische Interessen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1600"/>
              <a:t>Infrastrukturprobleme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1600"/>
              <a:t>Arbeitskräftequalifikation</a:t>
            </a:r>
          </a:p>
        </p:txBody>
      </p:sp>
      <p:sp>
        <p:nvSpPr>
          <p:cNvPr id="19468" name="Text Box 13"/>
          <p:cNvSpPr txBox="1">
            <a:spLocks noChangeArrowheads="1"/>
          </p:cNvSpPr>
          <p:nvPr/>
        </p:nvSpPr>
        <p:spPr bwMode="auto">
          <a:xfrm>
            <a:off x="2971800" y="4953000"/>
            <a:ext cx="31242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1600"/>
              <a:t>Umfassendes Wissen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1600"/>
              <a:t>Berater statt Polizeiaufgabe</a:t>
            </a:r>
          </a:p>
        </p:txBody>
      </p:sp>
      <p:sp>
        <p:nvSpPr>
          <p:cNvPr id="19469" name="Text Box 14"/>
          <p:cNvSpPr txBox="1">
            <a:spLocks noChangeArrowheads="1"/>
          </p:cNvSpPr>
          <p:nvPr/>
        </p:nvSpPr>
        <p:spPr bwMode="auto">
          <a:xfrm>
            <a:off x="2971800" y="5791200"/>
            <a:ext cx="2971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1600"/>
              <a:t>Umfassendes Wissen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1600"/>
              <a:t>Ansprechpartner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1600"/>
              <a:t>statt Lehrer - Veränderer</a:t>
            </a:r>
          </a:p>
        </p:txBody>
      </p:sp>
      <p:sp>
        <p:nvSpPr>
          <p:cNvPr id="19470" name="Text Box 15"/>
          <p:cNvSpPr txBox="1">
            <a:spLocks noChangeArrowheads="1"/>
          </p:cNvSpPr>
          <p:nvPr/>
        </p:nvSpPr>
        <p:spPr bwMode="auto">
          <a:xfrm>
            <a:off x="2971800" y="2209800"/>
            <a:ext cx="53340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1600"/>
              <a:t>Machtverlust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1600"/>
              <a:t>Delegations-, Kommunikations-, Teamfähigkeit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7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7772400" cy="6445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Typische Fragen</a:t>
            </a:r>
            <a:endParaRPr lang="de-DE" dirty="0"/>
          </a:p>
        </p:txBody>
      </p:sp>
      <p:sp>
        <p:nvSpPr>
          <p:cNvPr id="21507" name="Textplatzhalter 2"/>
          <p:cNvSpPr>
            <a:spLocks noGrp="1"/>
          </p:cNvSpPr>
          <p:nvPr>
            <p:ph type="body" idx="1"/>
          </p:nvPr>
        </p:nvSpPr>
        <p:spPr>
          <a:xfrm>
            <a:off x="755650" y="1628775"/>
            <a:ext cx="8170863" cy="4951413"/>
          </a:xfrm>
        </p:spPr>
        <p:txBody>
          <a:bodyPr/>
          <a:lstStyle/>
          <a:p>
            <a:pPr>
              <a:buFontTx/>
              <a:buChar char="•"/>
            </a:pPr>
            <a:endParaRPr lang="de-DE" altLang="de-DE" smtClean="0"/>
          </a:p>
          <a:p>
            <a:pPr>
              <a:buFontTx/>
              <a:buChar char="•"/>
            </a:pPr>
            <a:r>
              <a:rPr lang="de-DE" altLang="de-DE" smtClean="0"/>
              <a:t>Beschreiben Sie das Unternehmenskulturmodell nach Schein.</a:t>
            </a:r>
          </a:p>
          <a:p>
            <a:pPr>
              <a:buFontTx/>
              <a:buChar char="•"/>
            </a:pPr>
            <a:endParaRPr lang="de-DE" altLang="de-DE" smtClean="0"/>
          </a:p>
          <a:p>
            <a:pPr>
              <a:buFontTx/>
              <a:buChar char="•"/>
            </a:pPr>
            <a:r>
              <a:rPr lang="de-DE" altLang="de-DE" smtClean="0"/>
              <a:t>Wie messen und operationalisieren Sie die verschiedenen Ebenen?</a:t>
            </a:r>
          </a:p>
          <a:p>
            <a:pPr>
              <a:buFontTx/>
              <a:buChar char="•"/>
            </a:pPr>
            <a:endParaRPr lang="de-DE" altLang="de-DE" smtClean="0"/>
          </a:p>
          <a:p>
            <a:pPr>
              <a:buFontTx/>
              <a:buChar char="•"/>
            </a:pPr>
            <a:r>
              <a:rPr lang="de-DE" altLang="de-DE" smtClean="0"/>
              <a:t>Beschreiben Sie die notwendigen Schritte in der Organisationsentwicklung (oder Personalentwicklung) die einen Kulturwandel begleiten sollten.</a:t>
            </a:r>
          </a:p>
          <a:p>
            <a:pPr>
              <a:buFontTx/>
              <a:buChar char="•"/>
            </a:pPr>
            <a:endParaRPr lang="de-DE" altLang="de-DE" smtClean="0"/>
          </a:p>
          <a:p>
            <a:pPr>
              <a:buFontTx/>
              <a:buChar char="•"/>
            </a:pPr>
            <a:r>
              <a:rPr lang="de-DE" altLang="de-DE" smtClean="0"/>
              <a:t>Wenden Sie das Modell auf das Psychologische Institut der Universität Jena an und vergleichen Sie es mit einem anderen Institut, einer Schule oder einem anderen Betrieb.</a:t>
            </a:r>
          </a:p>
          <a:p>
            <a:pPr>
              <a:buFontTx/>
              <a:buChar char="•"/>
            </a:pPr>
            <a:endParaRPr lang="de-DE" altLang="de-DE" smtClean="0"/>
          </a:p>
          <a:p>
            <a:pPr algn="ctr"/>
            <a:r>
              <a:rPr lang="de-DE" altLang="de-DE" b="1" smtClean="0"/>
              <a:t>Verschiedenen Kombinationen sind möglich</a:t>
            </a:r>
          </a:p>
          <a:p>
            <a:endParaRPr lang="de-DE" altLang="de-DE" smtClean="0"/>
          </a:p>
          <a:p>
            <a:r>
              <a:rPr lang="de-DE" altLang="de-DE" smtClean="0"/>
              <a:t> </a:t>
            </a:r>
          </a:p>
        </p:txBody>
      </p:sp>
      <p:sp>
        <p:nvSpPr>
          <p:cNvPr id="21508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93EE256-6430-4147-9719-1340A5BE129D}" type="slidenum">
              <a:rPr lang="de-DE" altLang="de-DE">
                <a:latin typeface="Univers 55" pitchFamily="2" charset="0"/>
              </a:rPr>
              <a:pPr eaLnBrk="1" hangingPunct="1"/>
              <a:t>16</a:t>
            </a:fld>
            <a:endParaRPr lang="de-DE" altLang="de-DE">
              <a:latin typeface="Univers 55" pitchFamily="2" charset="0"/>
            </a:endParaRPr>
          </a:p>
        </p:txBody>
      </p: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4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BF2BCD6-FBCB-493D-BCC9-2559A4E2E3EC}" type="slidenum">
              <a:rPr lang="de-DE" altLang="de-DE">
                <a:latin typeface="Univers 55" pitchFamily="2" charset="0"/>
              </a:rPr>
              <a:pPr eaLnBrk="1" hangingPunct="1"/>
              <a:t>2</a:t>
            </a:fld>
            <a:endParaRPr lang="de-DE" altLang="de-DE">
              <a:latin typeface="Univers 55" pitchFamily="2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50825" y="1989138"/>
            <a:ext cx="853440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2400">
                <a:cs typeface="Times New Roman" panose="02020603050405020304" pitchFamily="18" charset="0"/>
              </a:rPr>
              <a:t>Kultur ist ein Muster gemeinsamer Grundannahmen, das die Gruppe bei ihrer Bewältigung externer Anpassung und interner Integration erlernt hat, </a:t>
            </a:r>
          </a:p>
          <a:p>
            <a:pPr eaLnBrk="1" hangingPunct="1"/>
            <a:r>
              <a:rPr lang="en-GB" altLang="de-DE" sz="2400">
                <a:cs typeface="Times New Roman" panose="02020603050405020304" pitchFamily="18" charset="0"/>
              </a:rPr>
              <a:t>das sich bewährt hat und </a:t>
            </a:r>
          </a:p>
          <a:p>
            <a:pPr eaLnBrk="1" hangingPunct="1"/>
            <a:r>
              <a:rPr lang="en-GB" altLang="de-DE" sz="2400">
                <a:cs typeface="Times New Roman" panose="02020603050405020304" pitchFamily="18" charset="0"/>
              </a:rPr>
              <a:t>somit als bindend gilt und </a:t>
            </a:r>
          </a:p>
          <a:p>
            <a:pPr eaLnBrk="1" hangingPunct="1"/>
            <a:r>
              <a:rPr lang="en-GB" altLang="de-DE" sz="2400">
                <a:cs typeface="Times New Roman" panose="02020603050405020304" pitchFamily="18" charset="0"/>
              </a:rPr>
              <a:t>das daher an Mitglieder als rational und </a:t>
            </a:r>
          </a:p>
          <a:p>
            <a:pPr eaLnBrk="1" hangingPunct="1"/>
            <a:r>
              <a:rPr lang="en-GB" altLang="de-DE" sz="2400">
                <a:cs typeface="Times New Roman" panose="02020603050405020304" pitchFamily="18" charset="0"/>
              </a:rPr>
              <a:t>emotional korrekter Ansatz für den </a:t>
            </a:r>
          </a:p>
          <a:p>
            <a:pPr eaLnBrk="1" hangingPunct="1"/>
            <a:r>
              <a:rPr lang="en-GB" altLang="de-DE" sz="2400">
                <a:cs typeface="Times New Roman" panose="02020603050405020304" pitchFamily="18" charset="0"/>
              </a:rPr>
              <a:t>Umgang mit diesen Problemen weitergegeben wird.</a:t>
            </a:r>
            <a:endParaRPr lang="de-DE" altLang="de-DE" sz="2400">
              <a:cs typeface="Times New Roman" panose="02020603050405020304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Unternehmenskultur nach Schein (1995)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2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altLang="de-DE" smtClean="0"/>
              <a:t>Unternehmenskultur: Kennzeichen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>
          <a:xfrm>
            <a:off x="142875" y="1171575"/>
            <a:ext cx="8786813" cy="5472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altLang="de-DE" smtClean="0"/>
              <a:t>Empirische positive Zusammenhänge mit:</a:t>
            </a:r>
          </a:p>
          <a:p>
            <a:pPr eaLnBrk="1" hangingPunct="1">
              <a:buFontTx/>
              <a:buNone/>
            </a:pPr>
            <a:endParaRPr lang="de-DE" altLang="de-DE" smtClean="0"/>
          </a:p>
          <a:p>
            <a:pPr eaLnBrk="1" hangingPunct="1"/>
            <a:r>
              <a:rPr lang="de-DE" altLang="de-DE" b="1" smtClean="0"/>
              <a:t>Betriebswirtschaftlichen Kennzahlen</a:t>
            </a:r>
          </a:p>
          <a:p>
            <a:pPr eaLnBrk="1" hangingPunct="1">
              <a:buFontTx/>
              <a:buNone/>
            </a:pPr>
            <a:r>
              <a:rPr lang="de-DE" altLang="de-DE" smtClean="0"/>
              <a:t>	(z.B. Aktienpreise, Personalexpansion)</a:t>
            </a:r>
          </a:p>
          <a:p>
            <a:pPr eaLnBrk="1" hangingPunct="1">
              <a:buFontTx/>
              <a:buNone/>
            </a:pPr>
            <a:r>
              <a:rPr lang="de-DE" altLang="de-DE" smtClean="0"/>
              <a:t>	Kotter &amp; Heskett (1992)</a:t>
            </a:r>
          </a:p>
          <a:p>
            <a:pPr eaLnBrk="1" hangingPunct="1">
              <a:buFontTx/>
              <a:buNone/>
            </a:pPr>
            <a:endParaRPr lang="de-DE" altLang="de-DE" smtClean="0"/>
          </a:p>
          <a:p>
            <a:pPr eaLnBrk="1" hangingPunct="1"/>
            <a:r>
              <a:rPr lang="de-DE" altLang="de-DE" b="1" smtClean="0"/>
              <a:t>Kreativität der Mitarbeiter</a:t>
            </a:r>
          </a:p>
          <a:p>
            <a:pPr eaLnBrk="1" hangingPunct="1">
              <a:buFontTx/>
              <a:buNone/>
            </a:pPr>
            <a:r>
              <a:rPr lang="de-DE" altLang="de-DE" smtClean="0"/>
              <a:t>	Tesluk &amp; al. (1997)</a:t>
            </a:r>
          </a:p>
          <a:p>
            <a:pPr eaLnBrk="1" hangingPunct="1">
              <a:buFontTx/>
              <a:buNone/>
            </a:pPr>
            <a:endParaRPr lang="de-DE" altLang="de-DE" smtClean="0"/>
          </a:p>
          <a:p>
            <a:pPr eaLnBrk="1" hangingPunct="1"/>
            <a:r>
              <a:rPr lang="de-DE" altLang="de-DE" b="1" smtClean="0"/>
              <a:t>Motivation der Mitarbeiter</a:t>
            </a:r>
          </a:p>
          <a:p>
            <a:pPr eaLnBrk="1" hangingPunct="1">
              <a:buFontTx/>
              <a:buNone/>
            </a:pPr>
            <a:r>
              <a:rPr lang="de-DE" altLang="de-DE" smtClean="0"/>
              <a:t>	Weinert &amp; Vardi (1990)</a:t>
            </a:r>
          </a:p>
          <a:p>
            <a:pPr eaLnBrk="1" hangingPunct="1">
              <a:buFontTx/>
              <a:buNone/>
            </a:pPr>
            <a:endParaRPr lang="de-DE" altLang="de-DE" sz="2000" smtClean="0"/>
          </a:p>
          <a:p>
            <a:pPr eaLnBrk="1" hangingPunct="1">
              <a:buFontTx/>
              <a:buNone/>
            </a:pPr>
            <a:endParaRPr lang="de-DE" altLang="de-DE" sz="2000" smtClean="0"/>
          </a:p>
        </p:txBody>
      </p:sp>
      <p:sp>
        <p:nvSpPr>
          <p:cNvPr id="8196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ABD29D6-A6CF-440B-8801-3F5BF439D9EC}" type="slidenum">
              <a:rPr lang="de-DE" altLang="de-DE">
                <a:latin typeface="Univers 55" pitchFamily="2" charset="0"/>
              </a:rPr>
              <a:pPr eaLnBrk="1" hangingPunct="1"/>
              <a:t>3</a:t>
            </a:fld>
            <a:endParaRPr lang="de-DE" altLang="de-DE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7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19063" y="1052513"/>
          <a:ext cx="9024937" cy="580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Dokument" r:id="rId5" imgW="8208720" imgH="5294160" progId="Word.Document.8">
                  <p:embed/>
                </p:oleObj>
              </mc:Choice>
              <mc:Fallback>
                <p:oleObj name="Dokument" r:id="rId5" imgW="8208720" imgH="529416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3" y="1052513"/>
                        <a:ext cx="9024937" cy="5805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-228600" y="304800"/>
            <a:ext cx="906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3810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2" eaLnBrk="1" hangingPunct="1"/>
            <a:r>
              <a:rPr lang="de-DE" altLang="de-DE" sz="2000" b="1"/>
              <a:t> Erfolgsunterschiede wandelorientierten und starren Organisationen 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 rot="5400000">
            <a:off x="228600" y="5105400"/>
            <a:ext cx="152400" cy="152400"/>
          </a:xfrm>
          <a:prstGeom prst="triangle">
            <a:avLst>
              <a:gd name="adj" fmla="val 50000"/>
            </a:avLst>
          </a:prstGeom>
          <a:solidFill>
            <a:srgbClr val="CC66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 rot="5400000">
            <a:off x="228600" y="5368925"/>
            <a:ext cx="152400" cy="152400"/>
          </a:xfrm>
          <a:prstGeom prst="triangle">
            <a:avLst>
              <a:gd name="adj" fmla="val 50000"/>
            </a:avLst>
          </a:prstGeom>
          <a:solidFill>
            <a:srgbClr val="CC66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054" name="AutoShape 7"/>
          <p:cNvSpPr>
            <a:spLocks noChangeArrowheads="1"/>
          </p:cNvSpPr>
          <p:nvPr/>
        </p:nvSpPr>
        <p:spPr bwMode="auto">
          <a:xfrm rot="5400000">
            <a:off x="228600" y="5602288"/>
            <a:ext cx="152400" cy="152400"/>
          </a:xfrm>
          <a:prstGeom prst="triangle">
            <a:avLst>
              <a:gd name="adj" fmla="val 50000"/>
            </a:avLst>
          </a:prstGeom>
          <a:solidFill>
            <a:srgbClr val="CC66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055" name="AutoShape 8"/>
          <p:cNvSpPr>
            <a:spLocks noChangeArrowheads="1"/>
          </p:cNvSpPr>
          <p:nvPr/>
        </p:nvSpPr>
        <p:spPr bwMode="auto">
          <a:xfrm rot="5400000">
            <a:off x="228600" y="5867400"/>
            <a:ext cx="152400" cy="152400"/>
          </a:xfrm>
          <a:prstGeom prst="triangle">
            <a:avLst>
              <a:gd name="adj" fmla="val 50000"/>
            </a:avLst>
          </a:prstGeom>
          <a:solidFill>
            <a:srgbClr val="CC66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4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altLang="de-DE" smtClean="0"/>
              <a:t>Unternehmenskultur: Kennzeichen</a:t>
            </a:r>
          </a:p>
        </p:txBody>
      </p:sp>
      <p:sp>
        <p:nvSpPr>
          <p:cNvPr id="9219" name="Inhaltsplatzhalter 4"/>
          <p:cNvSpPr>
            <a:spLocks noGrp="1"/>
          </p:cNvSpPr>
          <p:nvPr>
            <p:ph idx="1"/>
          </p:nvPr>
        </p:nvSpPr>
        <p:spPr>
          <a:xfrm>
            <a:off x="142875" y="1171575"/>
            <a:ext cx="8786813" cy="5472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altLang="de-DE" smtClean="0"/>
              <a:t> </a:t>
            </a:r>
          </a:p>
          <a:p>
            <a:pPr eaLnBrk="1" hangingPunct="1"/>
            <a:r>
              <a:rPr lang="de-DE" altLang="de-DE" b="1" smtClean="0"/>
              <a:t>Implizit</a:t>
            </a:r>
            <a:r>
              <a:rPr lang="de-DE" altLang="de-DE" smtClean="0"/>
              <a:t> </a:t>
            </a:r>
            <a:r>
              <a:rPr lang="de-DE" altLang="de-DE" smtClean="0">
                <a:sym typeface="Wingdings" panose="05000000000000000000" pitchFamily="2" charset="2"/>
              </a:rPr>
              <a:t> nicht reflektiert</a:t>
            </a:r>
          </a:p>
          <a:p>
            <a:pPr eaLnBrk="1" hangingPunct="1"/>
            <a:r>
              <a:rPr lang="de-DE" altLang="de-DE" b="1" smtClean="0">
                <a:sym typeface="Wingdings" panose="05000000000000000000" pitchFamily="2" charset="2"/>
              </a:rPr>
              <a:t>Kollektiv</a:t>
            </a:r>
            <a:r>
              <a:rPr lang="de-DE" altLang="de-DE" smtClean="0">
                <a:sym typeface="Wingdings" panose="05000000000000000000" pitchFamily="2" charset="2"/>
              </a:rPr>
              <a:t>  macht Handeln einheitlich</a:t>
            </a:r>
          </a:p>
          <a:p>
            <a:pPr eaLnBrk="1" hangingPunct="1"/>
            <a:r>
              <a:rPr lang="de-DE" altLang="de-DE" b="1" smtClean="0">
                <a:sym typeface="Wingdings" panose="05000000000000000000" pitchFamily="2" charset="2"/>
              </a:rPr>
              <a:t>Konzeptionell</a:t>
            </a:r>
            <a:r>
              <a:rPr lang="de-DE" altLang="de-DE" smtClean="0">
                <a:sym typeface="Wingdings" panose="05000000000000000000" pitchFamily="2" charset="2"/>
              </a:rPr>
              <a:t>  Orientierung in der Welt</a:t>
            </a:r>
          </a:p>
          <a:p>
            <a:pPr eaLnBrk="1" hangingPunct="1"/>
            <a:r>
              <a:rPr lang="de-DE" altLang="de-DE" b="1" smtClean="0">
                <a:sym typeface="Wingdings" panose="05000000000000000000" pitchFamily="2" charset="2"/>
              </a:rPr>
              <a:t>Emotional</a:t>
            </a:r>
            <a:r>
              <a:rPr lang="de-DE" altLang="de-DE" smtClean="0">
                <a:sym typeface="Wingdings" panose="05000000000000000000" pitchFamily="2" charset="2"/>
              </a:rPr>
              <a:t>  ganzheitliche Prägung</a:t>
            </a:r>
          </a:p>
          <a:p>
            <a:pPr eaLnBrk="1" hangingPunct="1"/>
            <a:r>
              <a:rPr lang="de-DE" altLang="de-DE" b="1" smtClean="0">
                <a:sym typeface="Wingdings" panose="05000000000000000000" pitchFamily="2" charset="2"/>
              </a:rPr>
              <a:t>Historisch</a:t>
            </a:r>
            <a:r>
              <a:rPr lang="de-DE" altLang="de-DE" smtClean="0">
                <a:sym typeface="Wingdings" panose="05000000000000000000" pitchFamily="2" charset="2"/>
              </a:rPr>
              <a:t> Lernprozesse über die Zeit</a:t>
            </a:r>
          </a:p>
          <a:p>
            <a:pPr eaLnBrk="1" hangingPunct="1"/>
            <a:r>
              <a:rPr lang="de-DE" altLang="de-DE" b="1" smtClean="0">
                <a:sym typeface="Wingdings" panose="05000000000000000000" pitchFamily="2" charset="2"/>
              </a:rPr>
              <a:t>Interaktiv</a:t>
            </a:r>
            <a:r>
              <a:rPr lang="de-DE" altLang="de-DE" smtClean="0">
                <a:sym typeface="Wingdings" panose="05000000000000000000" pitchFamily="2" charset="2"/>
              </a:rPr>
              <a:t> implizit an Neue vermittelt</a:t>
            </a:r>
            <a:endParaRPr lang="de-DE" altLang="de-DE" smtClean="0"/>
          </a:p>
          <a:p>
            <a:pPr eaLnBrk="1" hangingPunct="1">
              <a:buFontTx/>
              <a:buNone/>
            </a:pPr>
            <a:r>
              <a:rPr lang="de-DE" altLang="de-DE" smtClean="0"/>
              <a:t>				</a:t>
            </a:r>
          </a:p>
          <a:p>
            <a:pPr eaLnBrk="1" hangingPunct="1">
              <a:buFontTx/>
              <a:buNone/>
            </a:pPr>
            <a:r>
              <a:rPr lang="de-DE" altLang="de-DE" smtClean="0"/>
              <a:t>						</a:t>
            </a:r>
            <a:r>
              <a:rPr lang="de-DE" altLang="de-DE" sz="1800" smtClean="0"/>
              <a:t>(Schreyögg, 1999)</a:t>
            </a:r>
          </a:p>
        </p:txBody>
      </p:sp>
      <p:sp>
        <p:nvSpPr>
          <p:cNvPr id="9220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BBF9CC3-44A9-445E-BDAF-A50F7AA251D2}" type="slidenum">
              <a:rPr lang="de-DE" altLang="de-DE">
                <a:latin typeface="Univers 55" pitchFamily="2" charset="0"/>
              </a:rPr>
              <a:pPr eaLnBrk="1" hangingPunct="1"/>
              <a:t>5</a:t>
            </a:fld>
            <a:endParaRPr lang="de-DE" altLang="de-DE">
              <a:latin typeface="Univers 55" pitchFamily="2" charset="0"/>
            </a:endParaRPr>
          </a:p>
        </p:txBody>
      </p:sp>
      <p:sp>
        <p:nvSpPr>
          <p:cNvPr id="9221" name="Textfeld 3"/>
          <p:cNvSpPr txBox="1">
            <a:spLocks noChangeArrowheads="1"/>
          </p:cNvSpPr>
          <p:nvPr/>
        </p:nvSpPr>
        <p:spPr bwMode="auto">
          <a:xfrm>
            <a:off x="928688" y="2286000"/>
            <a:ext cx="7072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endParaRPr lang="de-DE" altLang="de-DE"/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6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68C4CE5-79B0-46C2-8163-F22B295893B0}" type="slidenum">
              <a:rPr lang="de-DE" altLang="de-DE">
                <a:latin typeface="Univers 55" pitchFamily="2" charset="0"/>
              </a:rPr>
              <a:pPr eaLnBrk="1" hangingPunct="1"/>
              <a:t>6</a:t>
            </a:fld>
            <a:endParaRPr lang="de-DE" altLang="de-DE">
              <a:latin typeface="Univers 55" pitchFamily="2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285750" y="1357313"/>
            <a:ext cx="822960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2400">
                <a:cs typeface="Arial" panose="020B0604020202020204" pitchFamily="34" charset="0"/>
              </a:rPr>
              <a:t>Unternehmenskultur existiert auf 3 Ebenen:</a:t>
            </a:r>
          </a:p>
          <a:p>
            <a:pPr eaLnBrk="1" hangingPunct="1"/>
            <a:endParaRPr lang="de-DE" altLang="de-DE" sz="2400">
              <a:cs typeface="Arial" panose="020B0604020202020204" pitchFamily="34" charset="0"/>
            </a:endParaRPr>
          </a:p>
          <a:p>
            <a:pPr eaLnBrk="1" hangingPunct="1"/>
            <a:endParaRPr lang="de-DE" altLang="de-DE" sz="2400">
              <a:cs typeface="Arial" panose="020B0604020202020204" pitchFamily="34" charset="0"/>
            </a:endParaRPr>
          </a:p>
          <a:p>
            <a:pPr eaLnBrk="1" hangingPunct="1"/>
            <a:r>
              <a:rPr lang="de-DE" altLang="de-DE" sz="2400">
                <a:cs typeface="Arial" panose="020B0604020202020204" pitchFamily="34" charset="0"/>
              </a:rPr>
              <a:t>Artefakte (objektiv Beobachtbares)</a:t>
            </a:r>
          </a:p>
          <a:p>
            <a:pPr eaLnBrk="1" hangingPunct="1"/>
            <a:endParaRPr lang="de-DE" altLang="de-DE" sz="2400">
              <a:cs typeface="Arial" panose="020B0604020202020204" pitchFamily="34" charset="0"/>
            </a:endParaRPr>
          </a:p>
          <a:p>
            <a:pPr eaLnBrk="1" hangingPunct="1"/>
            <a:endParaRPr lang="de-DE" altLang="de-DE" sz="2400">
              <a:cs typeface="Arial" panose="020B0604020202020204" pitchFamily="34" charset="0"/>
            </a:endParaRPr>
          </a:p>
          <a:p>
            <a:pPr eaLnBrk="1" hangingPunct="1"/>
            <a:r>
              <a:rPr lang="de-DE" altLang="de-DE" sz="2400">
                <a:cs typeface="Arial" panose="020B0604020202020204" pitchFamily="34" charset="0"/>
              </a:rPr>
              <a:t>Einstellungen, Werte, Normen</a:t>
            </a:r>
          </a:p>
          <a:p>
            <a:pPr eaLnBrk="1" hangingPunct="1"/>
            <a:endParaRPr lang="de-DE" altLang="de-DE" sz="2400">
              <a:cs typeface="Arial" panose="020B0604020202020204" pitchFamily="34" charset="0"/>
            </a:endParaRPr>
          </a:p>
          <a:p>
            <a:pPr eaLnBrk="1" hangingPunct="1"/>
            <a:endParaRPr lang="de-DE" altLang="de-DE" sz="2400">
              <a:cs typeface="Arial" panose="020B0604020202020204" pitchFamily="34" charset="0"/>
            </a:endParaRPr>
          </a:p>
          <a:p>
            <a:pPr eaLnBrk="1" hangingPunct="1"/>
            <a:r>
              <a:rPr lang="de-DE" altLang="de-DE" sz="2400">
                <a:cs typeface="Arial" panose="020B0604020202020204" pitchFamily="34" charset="0"/>
              </a:rPr>
              <a:t>Grundanahmen (implizit, unbewußt)</a:t>
            </a:r>
          </a:p>
        </p:txBody>
      </p:sp>
      <p:sp>
        <p:nvSpPr>
          <p:cNvPr id="10244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Unternehmenskultur nach Schein (1995)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4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altLang="de-DE" smtClean="0"/>
              <a:t>Unternehmenskultur nach Schein: Artefakte</a:t>
            </a:r>
          </a:p>
        </p:txBody>
      </p:sp>
      <p:sp>
        <p:nvSpPr>
          <p:cNvPr id="12291" name="Inhaltsplatzhalter 3"/>
          <p:cNvSpPr>
            <a:spLocks noGrp="1"/>
          </p:cNvSpPr>
          <p:nvPr>
            <p:ph idx="1"/>
          </p:nvPr>
        </p:nvSpPr>
        <p:spPr>
          <a:xfrm>
            <a:off x="142875" y="1171575"/>
            <a:ext cx="8786813" cy="5472113"/>
          </a:xfrm>
        </p:spPr>
        <p:txBody>
          <a:bodyPr/>
          <a:lstStyle/>
          <a:p>
            <a:pPr eaLnBrk="1" hangingPunct="1"/>
            <a:r>
              <a:rPr lang="de-DE" altLang="de-DE" smtClean="0"/>
              <a:t>Architektur, Bekleidung, Bürogestaltung, Logo etc.</a:t>
            </a:r>
          </a:p>
          <a:p>
            <a:pPr eaLnBrk="1" hangingPunct="1"/>
            <a:r>
              <a:rPr lang="de-DE" altLang="de-DE" smtClean="0"/>
              <a:t>Rituale, Zeremonien</a:t>
            </a:r>
          </a:p>
          <a:p>
            <a:pPr eaLnBrk="1" hangingPunct="1"/>
            <a:r>
              <a:rPr lang="de-DE" altLang="de-DE" smtClean="0"/>
              <a:t>Geschichten, Legenden, Anekdoten</a:t>
            </a:r>
          </a:p>
          <a:p>
            <a:pPr eaLnBrk="1" hangingPunct="1"/>
            <a:r>
              <a:rPr lang="de-DE" altLang="de-DE" smtClean="0"/>
              <a:t>Sichtbare Organisationstrukturen und –prozesse</a:t>
            </a:r>
          </a:p>
          <a:p>
            <a:pPr eaLnBrk="1" hangingPunct="1"/>
            <a:r>
              <a:rPr lang="de-DE" altLang="de-DE" smtClean="0"/>
              <a:t>Organigramme</a:t>
            </a:r>
          </a:p>
          <a:p>
            <a:pPr eaLnBrk="1" hangingPunct="1"/>
            <a:r>
              <a:rPr lang="de-DE" altLang="de-DE" smtClean="0"/>
              <a:t>Arbeitsabläufe</a:t>
            </a:r>
          </a:p>
          <a:p>
            <a:pPr eaLnBrk="1" hangingPunct="1"/>
            <a:r>
              <a:rPr lang="de-DE" altLang="de-DE" smtClean="0"/>
              <a:t>Dokumente</a:t>
            </a:r>
          </a:p>
          <a:p>
            <a:pPr eaLnBrk="1" hangingPunct="1"/>
            <a:r>
              <a:rPr lang="de-DE" altLang="de-DE" smtClean="0"/>
              <a:t>Regeln</a:t>
            </a:r>
          </a:p>
        </p:txBody>
      </p:sp>
      <p:sp>
        <p:nvSpPr>
          <p:cNvPr id="12292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90E5478-0A47-4F93-B462-0DBD0801D89F}" type="slidenum">
              <a:rPr lang="de-DE" altLang="de-DE">
                <a:latin typeface="Univers 55" pitchFamily="2" charset="0"/>
              </a:rPr>
              <a:pPr eaLnBrk="1" hangingPunct="1"/>
              <a:t>7</a:t>
            </a:fld>
            <a:endParaRPr lang="de-DE" altLang="de-DE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4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altLang="de-DE" smtClean="0"/>
              <a:t>Unternehmenskultur nach Schein: Werte, Einstellungen</a:t>
            </a:r>
          </a:p>
        </p:txBody>
      </p:sp>
      <p:sp>
        <p:nvSpPr>
          <p:cNvPr id="13315" name="Inhaltsplatzhalter 3"/>
          <p:cNvSpPr>
            <a:spLocks noGrp="1"/>
          </p:cNvSpPr>
          <p:nvPr>
            <p:ph idx="1"/>
          </p:nvPr>
        </p:nvSpPr>
        <p:spPr>
          <a:xfrm>
            <a:off x="0" y="1385888"/>
            <a:ext cx="8786813" cy="5472112"/>
          </a:xfrm>
        </p:spPr>
        <p:txBody>
          <a:bodyPr/>
          <a:lstStyle/>
          <a:p>
            <a:pPr eaLnBrk="1" hangingPunct="1"/>
            <a:endParaRPr lang="de-DE" altLang="de-DE" smtClean="0"/>
          </a:p>
          <a:p>
            <a:pPr eaLnBrk="1" hangingPunct="1"/>
            <a:endParaRPr lang="de-DE" altLang="de-DE" smtClean="0"/>
          </a:p>
          <a:p>
            <a:pPr eaLnBrk="1" hangingPunct="1"/>
            <a:r>
              <a:rPr lang="de-DE" altLang="de-DE" smtClean="0"/>
              <a:t>Strategien, Verbote, Ziele, Grundsätze, Philosophie</a:t>
            </a:r>
          </a:p>
          <a:p>
            <a:pPr eaLnBrk="1" hangingPunct="1">
              <a:buFontTx/>
              <a:buNone/>
            </a:pPr>
            <a:r>
              <a:rPr lang="de-DE" altLang="de-DE" smtClean="0"/>
              <a:t>	z.B. Qualitätsanspruch, Wertschätzung der Mitarbeiter</a:t>
            </a:r>
          </a:p>
          <a:p>
            <a:pPr eaLnBrk="1" hangingPunct="1"/>
            <a:endParaRPr lang="de-DE" altLang="de-DE" smtClean="0"/>
          </a:p>
          <a:p>
            <a:pPr eaLnBrk="1" hangingPunct="1"/>
            <a:r>
              <a:rPr lang="de-DE" altLang="de-DE" smtClean="0"/>
              <a:t>Halb- bewusst, latentes Orientierungsmuster</a:t>
            </a:r>
          </a:p>
          <a:p>
            <a:pPr eaLnBrk="1" hangingPunct="1"/>
            <a:endParaRPr lang="de-DE" altLang="de-DE" smtClean="0"/>
          </a:p>
          <a:p>
            <a:pPr eaLnBrk="1" hangingPunct="1"/>
            <a:endParaRPr lang="de-DE" altLang="de-DE" smtClean="0"/>
          </a:p>
          <a:p>
            <a:pPr eaLnBrk="1" hangingPunct="1"/>
            <a:r>
              <a:rPr lang="de-DE" altLang="de-DE" smtClean="0"/>
              <a:t>Nicht immer mit den Grundannahmen übereinstimmend</a:t>
            </a:r>
          </a:p>
        </p:txBody>
      </p:sp>
      <p:sp>
        <p:nvSpPr>
          <p:cNvPr id="13316" name="Foliennummernplatzhalt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A1A4C71-565C-4546-AB53-27467F18F694}" type="slidenum">
              <a:rPr lang="de-DE" altLang="de-DE">
                <a:latin typeface="Univers 55" pitchFamily="2" charset="0"/>
              </a:rPr>
              <a:pPr eaLnBrk="1" hangingPunct="1"/>
              <a:t>8</a:t>
            </a:fld>
            <a:endParaRPr lang="de-DE" altLang="de-DE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19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altLang="de-DE" smtClean="0"/>
              <a:t>Unternehmenskultur nach Schein: </a:t>
            </a:r>
            <a:r>
              <a:rPr lang="de-DE" altLang="de-DE" smtClean="0">
                <a:latin typeface="Arial" panose="020B0604020202020204" pitchFamily="34" charset="0"/>
                <a:cs typeface="Times New Roman" panose="02020603050405020304" pitchFamily="18" charset="0"/>
              </a:rPr>
              <a:t>Grundannahmen</a:t>
            </a:r>
            <a:endParaRPr lang="de-DE" altLang="de-DE" smtClean="0"/>
          </a:p>
        </p:txBody>
      </p:sp>
      <p:sp>
        <p:nvSpPr>
          <p:cNvPr id="14339" name="Inhaltsplatzhalter 4"/>
          <p:cNvSpPr>
            <a:spLocks noGrp="1"/>
          </p:cNvSpPr>
          <p:nvPr>
            <p:ph idx="1"/>
          </p:nvPr>
        </p:nvSpPr>
        <p:spPr>
          <a:xfrm>
            <a:off x="142875" y="1171575"/>
            <a:ext cx="8786813" cy="5472113"/>
          </a:xfrm>
        </p:spPr>
        <p:txBody>
          <a:bodyPr/>
          <a:lstStyle/>
          <a:p>
            <a:pPr eaLnBrk="1" hangingPunct="1"/>
            <a:endParaRPr lang="de-DE" altLang="de-DE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de-DE" altLang="de-DE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de-DE" altLang="de-DE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de-DE" altLang="de-DE" smtClean="0">
                <a:latin typeface="Arial" panose="020B0604020202020204" pitchFamily="34" charset="0"/>
                <a:cs typeface="Times New Roman" panose="02020603050405020304" pitchFamily="18" charset="0"/>
              </a:rPr>
              <a:t>Das Wesen von Wirklichkeit und Wahrheit</a:t>
            </a:r>
          </a:p>
          <a:p>
            <a:pPr eaLnBrk="1" hangingPunct="1"/>
            <a:r>
              <a:rPr lang="de-DE" altLang="de-DE" smtClean="0">
                <a:latin typeface="Arial" panose="020B0604020202020204" pitchFamily="34" charset="0"/>
                <a:cs typeface="Times New Roman" panose="02020603050405020304" pitchFamily="18" charset="0"/>
              </a:rPr>
              <a:t>Das Wesen von Zeit und Raum</a:t>
            </a:r>
          </a:p>
          <a:p>
            <a:pPr eaLnBrk="1" hangingPunct="1"/>
            <a:r>
              <a:rPr lang="de-DE" altLang="de-DE" smtClean="0">
                <a:latin typeface="Arial" panose="020B0604020202020204" pitchFamily="34" charset="0"/>
                <a:cs typeface="Times New Roman" panose="02020603050405020304" pitchFamily="18" charset="0"/>
              </a:rPr>
              <a:t>Das Wesen der menschlichen Natur </a:t>
            </a:r>
          </a:p>
          <a:p>
            <a:pPr eaLnBrk="1" hangingPunct="1"/>
            <a:r>
              <a:rPr lang="de-DE" altLang="de-DE" smtClean="0">
                <a:latin typeface="Arial" panose="020B0604020202020204" pitchFamily="34" charset="0"/>
                <a:cs typeface="Times New Roman" panose="02020603050405020304" pitchFamily="18" charset="0"/>
              </a:rPr>
              <a:t>Das Wesen der menschlichen Tätigkeit</a:t>
            </a:r>
          </a:p>
          <a:p>
            <a:pPr eaLnBrk="1" hangingPunct="1"/>
            <a:r>
              <a:rPr lang="de-DE" altLang="de-DE" smtClean="0">
                <a:latin typeface="Arial" panose="020B0604020202020204" pitchFamily="34" charset="0"/>
                <a:cs typeface="Times New Roman" panose="02020603050405020304" pitchFamily="18" charset="0"/>
              </a:rPr>
              <a:t>Das Wesen der zwischenmenschlichen Beziehungen</a:t>
            </a:r>
          </a:p>
          <a:p>
            <a:pPr eaLnBrk="1" hangingPunct="1"/>
            <a:endParaRPr lang="de-DE" altLang="de-DE" smtClean="0"/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FE3DF3A-4A25-44B5-84E7-388C3EFF5FDE}" type="slidenum">
              <a:rPr lang="de-DE" altLang="de-DE">
                <a:latin typeface="Univers 55" pitchFamily="2" charset="0"/>
              </a:rPr>
              <a:pPr eaLnBrk="1" hangingPunct="1"/>
              <a:t>9</a:t>
            </a:fld>
            <a:endParaRPr lang="de-DE" altLang="de-DE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35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abo_blau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Univers 55"/>
        <a:ea typeface=""/>
        <a:cs typeface=""/>
      </a:majorFont>
      <a:minorFont>
        <a:latin typeface="Univer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abo_blau</Template>
  <TotalTime>0</TotalTime>
  <Words>475</Words>
  <Application>Microsoft Office PowerPoint</Application>
  <PresentationFormat>Bildschirmpräsentation (4:3)</PresentationFormat>
  <Paragraphs>145</Paragraphs>
  <Slides>16</Slides>
  <Notes>1</Notes>
  <HiddenSlides>0</HiddenSlides>
  <MMClips>16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5" baseType="lpstr">
      <vt:lpstr>Arial</vt:lpstr>
      <vt:lpstr>Univers 55</vt:lpstr>
      <vt:lpstr>Univers</vt:lpstr>
      <vt:lpstr>Calibri</vt:lpstr>
      <vt:lpstr>Times New Roman</vt:lpstr>
      <vt:lpstr>Wingdings</vt:lpstr>
      <vt:lpstr>abo_blau</vt:lpstr>
      <vt:lpstr>Microsoft Office Word-Dokument</vt:lpstr>
      <vt:lpstr>Microsoft Word-Dokument</vt:lpstr>
      <vt:lpstr>Unternehmenskultur</vt:lpstr>
      <vt:lpstr>Unternehmenskultur nach Schein (1995)</vt:lpstr>
      <vt:lpstr>Unternehmenskultur: Kennzeichen</vt:lpstr>
      <vt:lpstr>PowerPoint-Präsentation</vt:lpstr>
      <vt:lpstr>Unternehmenskultur: Kennzeichen</vt:lpstr>
      <vt:lpstr>Unternehmenskultur nach Schein (1995)</vt:lpstr>
      <vt:lpstr>Unternehmenskultur nach Schein: Artefakte</vt:lpstr>
      <vt:lpstr>Unternehmenskultur nach Schein: Werte, Einstellungen</vt:lpstr>
      <vt:lpstr>Unternehmenskultur nach Schein: Grundannahmen</vt:lpstr>
      <vt:lpstr>Unternehmenskulturanalyse/-entwicklung</vt:lpstr>
      <vt:lpstr>PowerPoint-Präsentation</vt:lpstr>
      <vt:lpstr>Unternehmenskultur: Wandel</vt:lpstr>
      <vt:lpstr>PowerPoint-Präsentation</vt:lpstr>
      <vt:lpstr>Einflussmöglichkeiten der Vorgesetzten</vt:lpstr>
      <vt:lpstr>PowerPoint-Präsentation</vt:lpstr>
      <vt:lpstr>Typische Fragen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Unternehmenskultur nach Schein (1995)</dc:title>
  <dc:creator>Katja Zinke</dc:creator>
  <cp:lastModifiedBy>Windows-Benutzer</cp:lastModifiedBy>
  <cp:revision>34</cp:revision>
  <dcterms:created xsi:type="dcterms:W3CDTF">2009-10-08T11:28:48Z</dcterms:created>
  <dcterms:modified xsi:type="dcterms:W3CDTF">2021-01-18T19:10:32Z</dcterms:modified>
</cp:coreProperties>
</file>