
<file path=[Content_Types].xml><?xml version="1.0" encoding="utf-8"?>
<Types xmlns="http://schemas.openxmlformats.org/package/2006/content-types">
  <Default Extension="png" ContentType="image/png"/>
  <Default Extension="bin" ContentType="application/vnd.openxmlformats-officedocument.oleObject"/>
  <Default Extension="m4a" ContentType="audio/mp4"/>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80" r:id="rId2"/>
    <p:sldId id="262" r:id="rId3"/>
    <p:sldId id="281" r:id="rId4"/>
    <p:sldId id="258" r:id="rId5"/>
    <p:sldId id="265" r:id="rId6"/>
    <p:sldId id="257" r:id="rId7"/>
    <p:sldId id="266" r:id="rId8"/>
    <p:sldId id="263" r:id="rId9"/>
    <p:sldId id="260" r:id="rId10"/>
    <p:sldId id="261" r:id="rId11"/>
    <p:sldId id="267" r:id="rId12"/>
    <p:sldId id="264" r:id="rId13"/>
    <p:sldId id="259" r:id="rId14"/>
    <p:sldId id="268" r:id="rId15"/>
    <p:sldId id="292" r:id="rId16"/>
    <p:sldId id="293" r:id="rId17"/>
    <p:sldId id="276" r:id="rId18"/>
    <p:sldId id="284" r:id="rId19"/>
    <p:sldId id="285" r:id="rId20"/>
    <p:sldId id="286" r:id="rId21"/>
    <p:sldId id="287" r:id="rId22"/>
    <p:sldId id="288" r:id="rId23"/>
    <p:sldId id="289" r:id="rId24"/>
    <p:sldId id="290" r:id="rId25"/>
    <p:sldId id="291" r:id="rId26"/>
    <p:sldId id="294" r:id="rId27"/>
    <p:sldId id="295" r:id="rId28"/>
    <p:sldId id="296" r:id="rId29"/>
    <p:sldId id="297" r:id="rId30"/>
    <p:sldId id="298" r:id="rId31"/>
    <p:sldId id="299" r:id="rId32"/>
    <p:sldId id="300" r:id="rId33"/>
    <p:sldId id="301" r:id="rId34"/>
    <p:sldId id="302" r:id="rId35"/>
    <p:sldId id="303" r:id="rId36"/>
    <p:sldId id="304" r:id="rId37"/>
    <p:sldId id="307" r:id="rId38"/>
    <p:sldId id="308" r:id="rId39"/>
    <p:sldId id="309" r:id="rId40"/>
    <p:sldId id="310" r:id="rId41"/>
    <p:sldId id="311" r:id="rId42"/>
    <p:sldId id="312" r:id="rId43"/>
  </p:sldIdLst>
  <p:sldSz cx="9144000" cy="6858000" type="screen4x3"/>
  <p:notesSz cx="6797675" cy="9874250"/>
  <p:defaultTex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3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45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2E134784-C37C-4D29-B975-DD51F7E23DCE}" type="datetimeFigureOut">
              <a:rPr lang="de-DE" smtClean="0"/>
              <a:pPr/>
              <a:t>31.05.2020</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57D32A26-DEAA-4DC8-9718-88935879CB57}"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Bearbeitung notwendig!</a:t>
            </a:r>
            <a:endParaRPr lang="de-DE" dirty="0"/>
          </a:p>
        </p:txBody>
      </p:sp>
      <p:sp>
        <p:nvSpPr>
          <p:cNvPr id="4" name="Foliennummernplatzhalter 3"/>
          <p:cNvSpPr>
            <a:spLocks noGrp="1"/>
          </p:cNvSpPr>
          <p:nvPr>
            <p:ph type="sldNum" sz="quarter" idx="10"/>
          </p:nvPr>
        </p:nvSpPr>
        <p:spPr/>
        <p:txBody>
          <a:bodyPr/>
          <a:lstStyle/>
          <a:p>
            <a:fld id="{57D32A26-DEAA-4DC8-9718-88935879CB57}" type="slidenum">
              <a:rPr lang="de-DE" smtClean="0"/>
              <a:pPr/>
              <a:t>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Erneuern </a:t>
            </a:r>
            <a:endParaRPr lang="de-DE" dirty="0"/>
          </a:p>
        </p:txBody>
      </p:sp>
      <p:sp>
        <p:nvSpPr>
          <p:cNvPr id="4" name="Foliennummernplatzhalter 3"/>
          <p:cNvSpPr>
            <a:spLocks noGrp="1"/>
          </p:cNvSpPr>
          <p:nvPr>
            <p:ph type="sldNum" sz="quarter" idx="10"/>
          </p:nvPr>
        </p:nvSpPr>
        <p:spPr/>
        <p:txBody>
          <a:bodyPr/>
          <a:lstStyle/>
          <a:p>
            <a:fld id="{57D32A26-DEAA-4DC8-9718-88935879CB57}" type="slidenum">
              <a:rPr lang="de-DE" smtClean="0"/>
              <a:pPr/>
              <a:t>17</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42845" y="115888"/>
            <a:ext cx="6786610" cy="812782"/>
          </a:xfrm>
        </p:spPr>
        <p:txBody>
          <a:bodyPr/>
          <a:lstStyle>
            <a:lvl1pPr>
              <a:defRPr sz="2600"/>
            </a:lvl1pPr>
          </a:lstStyle>
          <a:p>
            <a:r>
              <a:rPr lang="de-DE" smtClean="0"/>
              <a:t>Titelmasterformat durch Klicken bearbeiten</a:t>
            </a:r>
            <a:endParaRPr lang="de-DE" dirty="0"/>
          </a:p>
        </p:txBody>
      </p:sp>
      <p:sp>
        <p:nvSpPr>
          <p:cNvPr id="3" name="Inhaltsplatzhalter 2"/>
          <p:cNvSpPr>
            <a:spLocks noGrp="1"/>
          </p:cNvSpPr>
          <p:nvPr>
            <p:ph idx="1"/>
          </p:nvPr>
        </p:nvSpPr>
        <p:spPr>
          <a:xfrm>
            <a:off x="142844" y="1171595"/>
            <a:ext cx="8786874" cy="5472115"/>
          </a:xfrm>
        </p:spPr>
        <p:txBody>
          <a:bodyPr/>
          <a:lstStyle>
            <a:lvl3pPr>
              <a:defRPr sz="1800"/>
            </a:lvl3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fld id="{E7F0A7BE-02B0-49A5-85D2-4315F373E848}" type="datetime1">
              <a:rPr lang="de-DE" smtClean="0"/>
              <a:pPr>
                <a:defRPr/>
              </a:pPr>
              <a:t>31.05.2020</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xfrm>
            <a:off x="8653484" y="6523016"/>
            <a:ext cx="490516" cy="334984"/>
          </a:xfrm>
          <a:ln/>
        </p:spPr>
        <p:txBody>
          <a:bodyPr/>
          <a:lstStyle>
            <a:lvl1pPr>
              <a:defRPr sz="1200">
                <a:latin typeface="Univers 55"/>
              </a:defRPr>
            </a:lvl1pPr>
          </a:lstStyle>
          <a:p>
            <a:pPr>
              <a:defRPr/>
            </a:pPr>
            <a:fld id="{55F4A3DC-3743-4B83-BA67-F3857D97E100}" type="slidenum">
              <a:rPr lang="de-DE" smtClean="0"/>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69100" y="115888"/>
            <a:ext cx="2195513" cy="5980112"/>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79388" y="115888"/>
            <a:ext cx="6437312" cy="5980112"/>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79FEC47C-91C2-4861-A149-785A08216841}" type="datetime1">
              <a:rPr lang="de-DE" smtClean="0"/>
              <a:pPr>
                <a:defRPr/>
              </a:pPr>
              <a:t>31.05.2020</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7DE09BC-0206-4D09-90CB-BF0A90D889F5}"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071810"/>
            <a:ext cx="7772400" cy="1362075"/>
          </a:xfrm>
        </p:spPr>
        <p:txBody>
          <a:bodyPr anchor="t"/>
          <a:lstStyle>
            <a:lvl1pPr algn="l">
              <a:defRPr sz="36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5BC7A210-255F-49FA-B448-CCF022CCA8F6}" type="datetime1">
              <a:rPr lang="de-DE" smtClean="0"/>
              <a:pPr>
                <a:defRPr/>
              </a:pPr>
              <a:t>31.05.2020</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242AE8C9-F7EF-4C70-9456-F29D6A80D5EE}"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42845" y="115888"/>
            <a:ext cx="6786610" cy="812782"/>
          </a:xfr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79388" y="981075"/>
            <a:ext cx="3956050" cy="5114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287838" y="981075"/>
            <a:ext cx="3956050" cy="5114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694E0328-9253-4E64-B7A5-B14FE3812435}" type="datetime1">
              <a:rPr lang="de-DE" smtClean="0"/>
              <a:pPr>
                <a:defRPr/>
              </a:pPr>
              <a:t>31.05.2020</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2545F5AE-4E6A-49B4-80FD-C701E3F78F6F}"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71D864A2-1A31-4D45-8857-FC34226AC95A}" type="datetime1">
              <a:rPr lang="de-DE" smtClean="0"/>
              <a:pPr>
                <a:defRPr/>
              </a:pPr>
              <a:t>31.05.2020</a:t>
            </a:fld>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7A112BE6-F6B8-4D51-99C4-C1B37AEB7F72}"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082B7116-93CB-4842-84DE-B1F91EB0E36F}" type="datetime1">
              <a:rPr lang="de-DE" smtClean="0"/>
              <a:pPr>
                <a:defRPr/>
              </a:pPr>
              <a:t>31.05.2020</a:t>
            </a:fld>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814B160C-D26B-4A3B-AE21-698841FC7698}"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CD62AEE-483C-44DB-97DC-F5591F844FCD}" type="datetime1">
              <a:rPr lang="de-DE" smtClean="0"/>
              <a:pPr>
                <a:defRPr/>
              </a:pPr>
              <a:t>31.05.2020</a:t>
            </a:fld>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7536884D-3E05-45E8-B2F7-4A04601C47E0}"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609DB0DC-3014-459A-81FD-4C31EE818B3C}" type="datetime1">
              <a:rPr lang="de-DE" smtClean="0"/>
              <a:pPr>
                <a:defRPr/>
              </a:pPr>
              <a:t>31.05.2020</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6C660762-E580-49B4-8369-22948C51ED2D}"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C53C757B-25CF-41D6-A553-151466F23306}" type="datetime1">
              <a:rPr lang="de-DE" smtClean="0"/>
              <a:pPr>
                <a:defRPr/>
              </a:pPr>
              <a:t>31.05.2020</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822810B7-C9B5-4637-A390-E130839F55DF}" type="slidenum">
              <a:rPr lang="de-DE"/>
              <a:pPr>
                <a:defRPr/>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4D48B3DF-F7C9-468A-A3BB-2765CBFC37FA}" type="datetime1">
              <a:rPr lang="de-DE" smtClean="0"/>
              <a:pPr>
                <a:defRPr/>
              </a:pPr>
              <a:t>31.05.2020</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5B1A6748-8F51-4DEB-BB38-D5A294B437F0}" type="slidenum">
              <a:rPr lang="de-DE"/>
              <a:pPr>
                <a:defRPr/>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9389" y="115888"/>
            <a:ext cx="6678628" cy="81278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err="1" smtClean="0"/>
              <a:t>Testüberschrift</a:t>
            </a:r>
            <a:endParaRPr lang="en-US" dirty="0" smtClean="0"/>
          </a:p>
        </p:txBody>
      </p:sp>
      <p:sp>
        <p:nvSpPr>
          <p:cNvPr id="1027" name="Rectangle 3"/>
          <p:cNvSpPr>
            <a:spLocks noGrp="1" noChangeArrowheads="1"/>
          </p:cNvSpPr>
          <p:nvPr>
            <p:ph type="body" idx="1"/>
          </p:nvPr>
        </p:nvSpPr>
        <p:spPr bwMode="auto">
          <a:xfrm>
            <a:off x="179388" y="1214422"/>
            <a:ext cx="8750330" cy="5429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Test Text </a:t>
            </a:r>
            <a:r>
              <a:rPr lang="en-US" dirty="0" err="1" smtClean="0"/>
              <a:t>der</a:t>
            </a:r>
            <a:r>
              <a:rPr lang="en-US" dirty="0" smtClean="0"/>
              <a:t> </a:t>
            </a:r>
            <a:r>
              <a:rPr lang="en-US" dirty="0" err="1" smtClean="0"/>
              <a:t>ersten</a:t>
            </a:r>
            <a:r>
              <a:rPr lang="en-US" dirty="0" smtClean="0"/>
              <a:t> </a:t>
            </a:r>
            <a:r>
              <a:rPr lang="en-US" dirty="0" err="1" smtClean="0"/>
              <a:t>Ebene</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smtClean="0"/>
          </a:p>
        </p:txBody>
      </p:sp>
      <p:sp>
        <p:nvSpPr>
          <p:cNvPr id="6148" name="Rectangle 4"/>
          <p:cNvSpPr>
            <a:spLocks noGrp="1" noChangeArrowheads="1"/>
          </p:cNvSpPr>
          <p:nvPr>
            <p:ph type="dt" sz="half" idx="2"/>
          </p:nvPr>
        </p:nvSpPr>
        <p:spPr bwMode="auto">
          <a:xfrm>
            <a:off x="179388" y="6237288"/>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Times New Roman" pitchFamily="18" charset="0"/>
              </a:defRPr>
            </a:lvl1pPr>
          </a:lstStyle>
          <a:p>
            <a:pPr>
              <a:defRPr/>
            </a:pPr>
            <a:fld id="{1879C3C4-8674-4ADE-897F-004C1856C553}" type="datetime1">
              <a:rPr lang="de-DE" smtClean="0"/>
              <a:pPr>
                <a:defRPr/>
              </a:pPr>
              <a:t>31.05.2020</a:t>
            </a:fld>
            <a:endParaRPr lang="de-DE"/>
          </a:p>
        </p:txBody>
      </p:sp>
      <p:sp>
        <p:nvSpPr>
          <p:cNvPr id="6149" name="Rectangle 5"/>
          <p:cNvSpPr>
            <a:spLocks noGrp="1" noChangeArrowheads="1"/>
          </p:cNvSpPr>
          <p:nvPr>
            <p:ph type="ftr" sz="quarter" idx="3"/>
          </p:nvPr>
        </p:nvSpPr>
        <p:spPr bwMode="auto">
          <a:xfrm>
            <a:off x="2771775" y="6237288"/>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Times New Roman" pitchFamily="18" charset="0"/>
              </a:defRPr>
            </a:lvl1pPr>
          </a:lstStyle>
          <a:p>
            <a:pPr>
              <a:defRPr/>
            </a:pPr>
            <a:endParaRPr lang="de-DE"/>
          </a:p>
        </p:txBody>
      </p:sp>
      <p:sp>
        <p:nvSpPr>
          <p:cNvPr id="6150" name="Rectangle 6"/>
          <p:cNvSpPr>
            <a:spLocks noGrp="1" noChangeArrowheads="1"/>
          </p:cNvSpPr>
          <p:nvPr>
            <p:ph type="sldNum" sz="quarter" idx="4"/>
          </p:nvPr>
        </p:nvSpPr>
        <p:spPr bwMode="auto">
          <a:xfrm>
            <a:off x="8582046" y="6500810"/>
            <a:ext cx="561954" cy="3571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a:latin typeface="Univers 55"/>
              </a:defRPr>
            </a:lvl1pPr>
          </a:lstStyle>
          <a:p>
            <a:pPr>
              <a:defRPr/>
            </a:pPr>
            <a:fld id="{9C4D711E-7007-4966-912C-2715456594CD}" type="slidenum">
              <a:rPr lang="de-DE" smtClean="0"/>
              <a:pPr>
                <a:defRPr/>
              </a:pPr>
              <a:t>‹Nr.›</a:t>
            </a:fld>
            <a:endParaRPr lang="de-DE"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Univers 55" pitchFamily="2" charset="0"/>
        </a:defRPr>
      </a:lvl2pPr>
      <a:lvl3pPr algn="l" rtl="0" eaLnBrk="1" fontAlgn="base" hangingPunct="1">
        <a:spcBef>
          <a:spcPct val="0"/>
        </a:spcBef>
        <a:spcAft>
          <a:spcPct val="0"/>
        </a:spcAft>
        <a:defRPr sz="2800" b="1">
          <a:solidFill>
            <a:schemeClr val="tx2"/>
          </a:solidFill>
          <a:latin typeface="Univers 55" pitchFamily="2" charset="0"/>
        </a:defRPr>
      </a:lvl3pPr>
      <a:lvl4pPr algn="l" rtl="0" eaLnBrk="1" fontAlgn="base" hangingPunct="1">
        <a:spcBef>
          <a:spcPct val="0"/>
        </a:spcBef>
        <a:spcAft>
          <a:spcPct val="0"/>
        </a:spcAft>
        <a:defRPr sz="2800" b="1">
          <a:solidFill>
            <a:schemeClr val="tx2"/>
          </a:solidFill>
          <a:latin typeface="Univers 55" pitchFamily="2" charset="0"/>
        </a:defRPr>
      </a:lvl4pPr>
      <a:lvl5pPr algn="l" rtl="0" eaLnBrk="1" fontAlgn="base" hangingPunct="1">
        <a:spcBef>
          <a:spcPct val="0"/>
        </a:spcBef>
        <a:spcAft>
          <a:spcPct val="0"/>
        </a:spcAft>
        <a:defRPr sz="2800" b="1">
          <a:solidFill>
            <a:schemeClr val="tx2"/>
          </a:solidFill>
          <a:latin typeface="Univers 55" pitchFamily="2" charset="0"/>
        </a:defRPr>
      </a:lvl5pPr>
      <a:lvl6pPr marL="457200" algn="l" rtl="0" eaLnBrk="1" fontAlgn="base" hangingPunct="1">
        <a:spcBef>
          <a:spcPct val="0"/>
        </a:spcBef>
        <a:spcAft>
          <a:spcPct val="0"/>
        </a:spcAft>
        <a:defRPr sz="2800" b="1">
          <a:solidFill>
            <a:schemeClr val="tx2"/>
          </a:solidFill>
          <a:latin typeface="Univers 55" pitchFamily="2" charset="0"/>
        </a:defRPr>
      </a:lvl6pPr>
      <a:lvl7pPr marL="914400" algn="l" rtl="0" eaLnBrk="1" fontAlgn="base" hangingPunct="1">
        <a:spcBef>
          <a:spcPct val="0"/>
        </a:spcBef>
        <a:spcAft>
          <a:spcPct val="0"/>
        </a:spcAft>
        <a:defRPr sz="2800" b="1">
          <a:solidFill>
            <a:schemeClr val="tx2"/>
          </a:solidFill>
          <a:latin typeface="Univers 55" pitchFamily="2" charset="0"/>
        </a:defRPr>
      </a:lvl7pPr>
      <a:lvl8pPr marL="1371600" algn="l" rtl="0" eaLnBrk="1" fontAlgn="base" hangingPunct="1">
        <a:spcBef>
          <a:spcPct val="0"/>
        </a:spcBef>
        <a:spcAft>
          <a:spcPct val="0"/>
        </a:spcAft>
        <a:defRPr sz="2800" b="1">
          <a:solidFill>
            <a:schemeClr val="tx2"/>
          </a:solidFill>
          <a:latin typeface="Univers 55" pitchFamily="2" charset="0"/>
        </a:defRPr>
      </a:lvl8pPr>
      <a:lvl9pPr marL="1828800" algn="l" rtl="0" eaLnBrk="1" fontAlgn="base" hangingPunct="1">
        <a:spcBef>
          <a:spcPct val="0"/>
        </a:spcBef>
        <a:spcAft>
          <a:spcPct val="0"/>
        </a:spcAft>
        <a:defRPr sz="2800" b="1">
          <a:solidFill>
            <a:schemeClr val="tx2"/>
          </a:solidFill>
          <a:latin typeface="Univers 55" pitchFamily="2"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612775" indent="-268288" algn="l" rtl="0" eaLnBrk="1" fontAlgn="base" hangingPunct="1">
        <a:spcBef>
          <a:spcPct val="20000"/>
        </a:spcBef>
        <a:spcAft>
          <a:spcPct val="0"/>
        </a:spcAft>
        <a:buChar char="–"/>
        <a:defRPr sz="2000">
          <a:solidFill>
            <a:schemeClr val="tx1"/>
          </a:solidFill>
          <a:latin typeface="+mn-lt"/>
        </a:defRPr>
      </a:lvl2pPr>
      <a:lvl3pPr marL="914400" indent="-300038" algn="l" rtl="0" eaLnBrk="1" fontAlgn="base" hangingPunct="1">
        <a:spcBef>
          <a:spcPct val="20000"/>
        </a:spcBef>
        <a:spcAft>
          <a:spcPct val="0"/>
        </a:spcAft>
        <a:buChar char="•"/>
        <a:defRPr sz="1800" i="1">
          <a:solidFill>
            <a:schemeClr val="tx1"/>
          </a:solidFill>
          <a:latin typeface="+mn-lt"/>
        </a:defRPr>
      </a:lvl3pPr>
      <a:lvl4pPr marL="1182688" indent="-266700" algn="l" rtl="0" eaLnBrk="1" fontAlgn="base" hangingPunct="1">
        <a:spcBef>
          <a:spcPct val="20000"/>
        </a:spcBef>
        <a:spcAft>
          <a:spcPct val="0"/>
        </a:spcAft>
        <a:buChar char="–"/>
        <a:defRPr sz="1600">
          <a:solidFill>
            <a:schemeClr val="tx1"/>
          </a:solidFill>
          <a:latin typeface="+mn-lt"/>
        </a:defRPr>
      </a:lvl4pPr>
      <a:lvl5pPr marL="1428750" indent="-244475" algn="l" rtl="0" eaLnBrk="1" fontAlgn="base" hangingPunct="1">
        <a:spcBef>
          <a:spcPct val="20000"/>
        </a:spcBef>
        <a:spcAft>
          <a:spcPct val="0"/>
        </a:spcAft>
        <a:buChar char="»"/>
        <a:defRPr sz="1600" i="1">
          <a:solidFill>
            <a:schemeClr val="tx1"/>
          </a:solidFill>
          <a:latin typeface="+mn-lt"/>
        </a:defRPr>
      </a:lvl5pPr>
      <a:lvl6pPr marL="1885950" indent="-244475" algn="l" rtl="0" eaLnBrk="1" fontAlgn="base" hangingPunct="1">
        <a:spcBef>
          <a:spcPct val="20000"/>
        </a:spcBef>
        <a:spcAft>
          <a:spcPct val="0"/>
        </a:spcAft>
        <a:buChar char="»"/>
        <a:defRPr sz="1600" i="1">
          <a:solidFill>
            <a:schemeClr val="tx1"/>
          </a:solidFill>
          <a:latin typeface="+mn-lt"/>
        </a:defRPr>
      </a:lvl6pPr>
      <a:lvl7pPr marL="2343150" indent="-244475" algn="l" rtl="0" eaLnBrk="1" fontAlgn="base" hangingPunct="1">
        <a:spcBef>
          <a:spcPct val="20000"/>
        </a:spcBef>
        <a:spcAft>
          <a:spcPct val="0"/>
        </a:spcAft>
        <a:buChar char="»"/>
        <a:defRPr sz="1600" i="1">
          <a:solidFill>
            <a:schemeClr val="tx1"/>
          </a:solidFill>
          <a:latin typeface="+mn-lt"/>
        </a:defRPr>
      </a:lvl7pPr>
      <a:lvl8pPr marL="2800350" indent="-244475" algn="l" rtl="0" eaLnBrk="1" fontAlgn="base" hangingPunct="1">
        <a:spcBef>
          <a:spcPct val="20000"/>
        </a:spcBef>
        <a:spcAft>
          <a:spcPct val="0"/>
        </a:spcAft>
        <a:buChar char="»"/>
        <a:defRPr sz="1600" i="1">
          <a:solidFill>
            <a:schemeClr val="tx1"/>
          </a:solidFill>
          <a:latin typeface="+mn-lt"/>
        </a:defRPr>
      </a:lvl8pPr>
      <a:lvl9pPr marL="3257550" indent="-244475" algn="l" rtl="0" eaLnBrk="1" fontAlgn="base" hangingPunct="1">
        <a:spcBef>
          <a:spcPct val="20000"/>
        </a:spcBef>
        <a:spcAft>
          <a:spcPct val="0"/>
        </a:spcAft>
        <a:buChar char="»"/>
        <a:defRPr sz="1600" i="1">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2.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m4a"/><Relationship Id="rId1" Type="http://schemas.microsoft.com/office/2007/relationships/media" Target="../media/media16.m4a"/><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3" Type="http://schemas.openxmlformats.org/officeDocument/2006/relationships/audio" Target="../media/media18.m4a"/><Relationship Id="rId7" Type="http://schemas.openxmlformats.org/officeDocument/2006/relationships/image" Target="../media/image2.png"/><Relationship Id="rId2" Type="http://schemas.microsoft.com/office/2007/relationships/media" Target="../media/media18.m4a"/><Relationship Id="rId1" Type="http://schemas.openxmlformats.org/officeDocument/2006/relationships/vmlDrawing" Target="../drawings/vmlDrawing1.vml"/><Relationship Id="rId6" Type="http://schemas.openxmlformats.org/officeDocument/2006/relationships/image" Target="../media/image9.wmf"/><Relationship Id="rId5" Type="http://schemas.openxmlformats.org/officeDocument/2006/relationships/oleObject" Target="../embeddings/oleObject1.bin"/><Relationship Id="rId4"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9.m4a"/><Relationship Id="rId1" Type="http://schemas.microsoft.com/office/2007/relationships/media" Target="../media/media19.m4a"/><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audio" Target="../media/media20.m4a"/><Relationship Id="rId7" Type="http://schemas.openxmlformats.org/officeDocument/2006/relationships/image" Target="../media/image2.png"/><Relationship Id="rId2" Type="http://schemas.microsoft.com/office/2007/relationships/media" Target="../media/media20.m4a"/><Relationship Id="rId1" Type="http://schemas.openxmlformats.org/officeDocument/2006/relationships/vmlDrawing" Target="../drawings/vmlDrawing2.vml"/><Relationship Id="rId6" Type="http://schemas.openxmlformats.org/officeDocument/2006/relationships/image" Target="../media/image10.wmf"/><Relationship Id="rId5" Type="http://schemas.openxmlformats.org/officeDocument/2006/relationships/oleObject" Target="../embeddings/oleObject2.bin"/><Relationship Id="rId4"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audio" Target="../media/media21.m4a"/><Relationship Id="rId7" Type="http://schemas.openxmlformats.org/officeDocument/2006/relationships/image" Target="../media/image2.png"/><Relationship Id="rId2" Type="http://schemas.microsoft.com/office/2007/relationships/media" Target="../media/media21.m4a"/><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3.bin"/><Relationship Id="rId4"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audio" Target="../media/media22.m4a"/><Relationship Id="rId7" Type="http://schemas.openxmlformats.org/officeDocument/2006/relationships/image" Target="../media/image2.png"/><Relationship Id="rId2" Type="http://schemas.microsoft.com/office/2007/relationships/media" Target="../media/media22.m4a"/><Relationship Id="rId1" Type="http://schemas.openxmlformats.org/officeDocument/2006/relationships/vmlDrawing" Target="../drawings/vmlDrawing4.vml"/><Relationship Id="rId6" Type="http://schemas.openxmlformats.org/officeDocument/2006/relationships/image" Target="../media/image12.wmf"/><Relationship Id="rId5" Type="http://schemas.openxmlformats.org/officeDocument/2006/relationships/oleObject" Target="../embeddings/oleObject4.bin"/><Relationship Id="rId4"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3.m4a"/><Relationship Id="rId1" Type="http://schemas.microsoft.com/office/2007/relationships/media" Target="../media/media23.m4a"/><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audio" Target="../media/media24.m4a"/><Relationship Id="rId7" Type="http://schemas.openxmlformats.org/officeDocument/2006/relationships/image" Target="../media/image2.png"/><Relationship Id="rId2" Type="http://schemas.microsoft.com/office/2007/relationships/media" Target="../media/media24.m4a"/><Relationship Id="rId1" Type="http://schemas.openxmlformats.org/officeDocument/2006/relationships/vmlDrawing" Target="../drawings/vmlDrawing5.vml"/><Relationship Id="rId6" Type="http://schemas.openxmlformats.org/officeDocument/2006/relationships/image" Target="../media/image13.emf"/><Relationship Id="rId5" Type="http://schemas.openxmlformats.org/officeDocument/2006/relationships/oleObject" Target="../embeddings/oleObject5.bin"/><Relationship Id="rId4"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5.m4a"/><Relationship Id="rId1" Type="http://schemas.microsoft.com/office/2007/relationships/media" Target="../media/media25.m4a"/><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7.m4a"/><Relationship Id="rId1" Type="http://schemas.microsoft.com/office/2007/relationships/media" Target="../media/media27.m4a"/><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9.m4a"/><Relationship Id="rId1" Type="http://schemas.microsoft.com/office/2007/relationships/media" Target="../media/media29.m4a"/><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2.m4a"/><Relationship Id="rId1" Type="http://schemas.microsoft.com/office/2007/relationships/media" Target="../media/media32.m4a"/><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3.m4a"/><Relationship Id="rId1" Type="http://schemas.microsoft.com/office/2007/relationships/media" Target="../media/media33.m4a"/><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audio" Target="../media/media35.m4a"/><Relationship Id="rId7" Type="http://schemas.openxmlformats.org/officeDocument/2006/relationships/image" Target="../media/image2.png"/><Relationship Id="rId2" Type="http://schemas.microsoft.com/office/2007/relationships/media" Target="../media/media35.m4a"/><Relationship Id="rId1" Type="http://schemas.openxmlformats.org/officeDocument/2006/relationships/vmlDrawing" Target="../drawings/vmlDrawing6.vml"/><Relationship Id="rId6" Type="http://schemas.openxmlformats.org/officeDocument/2006/relationships/image" Target="../media/image18.wmf"/><Relationship Id="rId5" Type="http://schemas.openxmlformats.org/officeDocument/2006/relationships/oleObject" Target="../embeddings/oleObject6.bin"/><Relationship Id="rId4"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png"/><Relationship Id="rId5" Type="http://schemas.openxmlformats.org/officeDocument/2006/relationships/image" Target="../media/image20.png"/><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7.m4a"/><Relationship Id="rId1" Type="http://schemas.microsoft.com/office/2007/relationships/media" Target="../media/media37.m4a"/><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8" Type="http://schemas.openxmlformats.org/officeDocument/2006/relationships/image" Target="../media/image23.png"/><Relationship Id="rId3" Type="http://schemas.microsoft.com/office/2007/relationships/media" Target="../media/media39.m4a"/><Relationship Id="rId7" Type="http://schemas.openxmlformats.org/officeDocument/2006/relationships/image" Target="../media/image22.png"/><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1.png"/><Relationship Id="rId11" Type="http://schemas.openxmlformats.org/officeDocument/2006/relationships/image" Target="../media/image2.png"/><Relationship Id="rId5" Type="http://schemas.openxmlformats.org/officeDocument/2006/relationships/slideLayout" Target="../slideLayouts/slideLayout1.xml"/><Relationship Id="rId10" Type="http://schemas.openxmlformats.org/officeDocument/2006/relationships/image" Target="../media/image25.png"/><Relationship Id="rId4" Type="http://schemas.openxmlformats.org/officeDocument/2006/relationships/audio" Target="../media/media39.m4a"/><Relationship Id="rId9" Type="http://schemas.openxmlformats.org/officeDocument/2006/relationships/image" Target="../media/image24.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0.m4a"/><Relationship Id="rId1" Type="http://schemas.microsoft.com/office/2007/relationships/media" Target="../media/media40.m4a"/><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1.m4a"/><Relationship Id="rId1" Type="http://schemas.microsoft.com/office/2007/relationships/media" Target="../media/media41.m4a"/><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2.m4a"/><Relationship Id="rId1" Type="http://schemas.microsoft.com/office/2007/relationships/media" Target="../media/media42.m4a"/><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5.jpeg"/><Relationship Id="rId4"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Handlungsregulation und </a:t>
            </a:r>
            <a:r>
              <a:rPr lang="de-DE" dirty="0" err="1" smtClean="0"/>
              <a:t>ArbeitsGestaltung</a:t>
            </a:r>
            <a:endParaRPr lang="de-DE" dirty="0"/>
          </a:p>
        </p:txBody>
      </p:sp>
      <p:sp>
        <p:nvSpPr>
          <p:cNvPr id="3" name="Textplatzhalter 2"/>
          <p:cNvSpPr>
            <a:spLocks noGrp="1"/>
          </p:cNvSpPr>
          <p:nvPr>
            <p:ph type="body" idx="1"/>
          </p:nvPr>
        </p:nvSpPr>
        <p:spPr/>
        <p:txBody>
          <a:bodyPr/>
          <a:lstStyle/>
          <a:p>
            <a:r>
              <a:rPr lang="de-DE" dirty="0" smtClean="0"/>
              <a:t>Arbeitspsychologie</a:t>
            </a: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a:t>
            </a:fld>
            <a:endParaRPr lang="de-DE"/>
          </a:p>
        </p:txBody>
      </p:sp>
      <p:pic>
        <p:nvPicPr>
          <p:cNvPr id="5"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995936" y="5805264"/>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8225"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52400" y="228600"/>
            <a:ext cx="7772400" cy="533400"/>
          </a:xfrm>
        </p:spPr>
        <p:txBody>
          <a:bodyPr lIns="93296" tIns="46648" rIns="93296" bIns="46648" anchor="t"/>
          <a:lstStyle/>
          <a:p>
            <a:pPr algn="l"/>
            <a:r>
              <a:rPr lang="de-DE" sz="2000" b="1" smtClean="0">
                <a:latin typeface="Arial" charset="0"/>
              </a:rPr>
              <a:t>Beispiel einer zyklischen Einheit</a:t>
            </a:r>
            <a:endParaRPr lang="de-DE" smtClean="0"/>
          </a:p>
        </p:txBody>
      </p:sp>
      <p:pic>
        <p:nvPicPr>
          <p:cNvPr id="8195" name="Picture 3" descr="Handlungsanalyse2"/>
          <p:cNvPicPr>
            <a:picLocks noChangeAspect="1" noChangeArrowheads="1"/>
          </p:cNvPicPr>
          <p:nvPr/>
        </p:nvPicPr>
        <p:blipFill>
          <a:blip r:embed="rId4" cstate="print">
            <a:lum bright="-60000" contrast="100000"/>
            <a:grayscl/>
            <a:biLevel thresh="50000"/>
          </a:blip>
          <a:srcRect/>
          <a:stretch>
            <a:fillRect/>
          </a:stretch>
        </p:blipFill>
        <p:spPr bwMode="auto">
          <a:xfrm>
            <a:off x="457200" y="1066800"/>
            <a:ext cx="8329642" cy="5785816"/>
          </a:xfrm>
          <a:prstGeom prst="rect">
            <a:avLst/>
          </a:prstGeom>
          <a:noFill/>
          <a:ln w="9525">
            <a:noFill/>
            <a:miter lim="800000"/>
            <a:headEnd/>
            <a:tailEnd/>
          </a:ln>
        </p:spPr>
      </p:pic>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860032" y="551723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919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0"/>
            <a:ext cx="7772400" cy="1143000"/>
          </a:xfrm>
        </p:spPr>
        <p:txBody>
          <a:bodyPr/>
          <a:lstStyle/>
          <a:p>
            <a:r>
              <a:rPr lang="de-DE" sz="2400" b="1" smtClean="0">
                <a:latin typeface="Arial" charset="0"/>
              </a:rPr>
              <a:t>Verbindung Rubikonmodell und Handlungsregulationsmodell</a:t>
            </a:r>
          </a:p>
        </p:txBody>
      </p:sp>
      <p:pic>
        <p:nvPicPr>
          <p:cNvPr id="6147" name="Picture 3"/>
          <p:cNvPicPr>
            <a:picLocks noGrp="1" noChangeAspect="1" noChangeArrowheads="1"/>
          </p:cNvPicPr>
          <p:nvPr>
            <p:ph type="body" idx="1"/>
          </p:nvPr>
        </p:nvPicPr>
        <p:blipFill>
          <a:blip r:embed="rId4" cstate="print"/>
          <a:srcRect/>
          <a:stretch>
            <a:fillRect/>
          </a:stretch>
        </p:blipFill>
        <p:spPr>
          <a:xfrm>
            <a:off x="323850" y="908050"/>
            <a:ext cx="7488238" cy="5786438"/>
          </a:xfrm>
        </p:spPr>
      </p:pic>
      <p:sp>
        <p:nvSpPr>
          <p:cNvPr id="6148" name="Text Box 4"/>
          <p:cNvSpPr txBox="1">
            <a:spLocks noChangeArrowheads="1"/>
          </p:cNvSpPr>
          <p:nvPr/>
        </p:nvSpPr>
        <p:spPr bwMode="auto">
          <a:xfrm>
            <a:off x="684213" y="6538913"/>
            <a:ext cx="3600450" cy="274637"/>
          </a:xfrm>
          <a:prstGeom prst="rect">
            <a:avLst/>
          </a:prstGeom>
          <a:noFill/>
          <a:ln w="9525">
            <a:noFill/>
            <a:miter lim="800000"/>
            <a:headEnd/>
            <a:tailEnd/>
          </a:ln>
        </p:spPr>
        <p:txBody>
          <a:bodyPr>
            <a:spAutoFit/>
          </a:bodyPr>
          <a:lstStyle/>
          <a:p>
            <a:pPr>
              <a:spcBef>
                <a:spcPct val="50000"/>
              </a:spcBef>
            </a:pPr>
            <a:r>
              <a:rPr lang="de-DE" sz="1200"/>
              <a:t>Entnommen Hacker, 1999</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716016" y="5445224"/>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4777"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27000" y="233363"/>
            <a:ext cx="8712200" cy="452437"/>
          </a:xfrm>
        </p:spPr>
        <p:txBody>
          <a:bodyPr lIns="93296" tIns="46648" rIns="93296" bIns="46648" anchor="t"/>
          <a:lstStyle/>
          <a:p>
            <a:pPr algn="l"/>
            <a:r>
              <a:rPr lang="de-DE" b="1" dirty="0" smtClean="0">
                <a:latin typeface="Arial" charset="0"/>
              </a:rPr>
              <a:t>Vollständige Tätigkeiten (Hacker)</a:t>
            </a:r>
            <a:endParaRPr lang="de-DE" dirty="0" smtClean="0"/>
          </a:p>
        </p:txBody>
      </p:sp>
      <p:sp>
        <p:nvSpPr>
          <p:cNvPr id="11267" name="Text Box 3"/>
          <p:cNvSpPr txBox="1">
            <a:spLocks noChangeArrowheads="1"/>
          </p:cNvSpPr>
          <p:nvPr/>
        </p:nvSpPr>
        <p:spPr bwMode="auto">
          <a:xfrm>
            <a:off x="457200" y="2895600"/>
            <a:ext cx="7620000" cy="609600"/>
          </a:xfrm>
          <a:prstGeom prst="rect">
            <a:avLst/>
          </a:prstGeom>
          <a:noFill/>
          <a:ln w="9525">
            <a:noFill/>
            <a:miter lim="800000"/>
            <a:headEnd/>
            <a:tailEnd/>
          </a:ln>
        </p:spPr>
        <p:txBody>
          <a:bodyPr>
            <a:spAutoFit/>
          </a:bodyPr>
          <a:lstStyle/>
          <a:p>
            <a:pPr>
              <a:spcBef>
                <a:spcPct val="50000"/>
              </a:spcBef>
            </a:pPr>
            <a:r>
              <a:rPr lang="de-DE" sz="1700">
                <a:latin typeface="Arial" charset="0"/>
              </a:rPr>
              <a:t>Tätigkeiten, die den kompletten Herstellungs-/Bearbeitungszyklus umfassen z.B.: Zusammensetzen der Einzelteile eines Motorrades</a:t>
            </a:r>
          </a:p>
        </p:txBody>
      </p:sp>
      <p:sp>
        <p:nvSpPr>
          <p:cNvPr id="11268" name="Text Box 4"/>
          <p:cNvSpPr txBox="1">
            <a:spLocks noChangeArrowheads="1"/>
          </p:cNvSpPr>
          <p:nvPr/>
        </p:nvSpPr>
        <p:spPr bwMode="auto">
          <a:xfrm>
            <a:off x="457200" y="1600200"/>
            <a:ext cx="7924800" cy="609600"/>
          </a:xfrm>
          <a:prstGeom prst="rect">
            <a:avLst/>
          </a:prstGeom>
          <a:noFill/>
          <a:ln w="9525">
            <a:noFill/>
            <a:miter lim="800000"/>
            <a:headEnd/>
            <a:tailEnd/>
          </a:ln>
        </p:spPr>
        <p:txBody>
          <a:bodyPr>
            <a:spAutoFit/>
          </a:bodyPr>
          <a:lstStyle/>
          <a:p>
            <a:pPr>
              <a:spcBef>
                <a:spcPct val="50000"/>
              </a:spcBef>
            </a:pPr>
            <a:r>
              <a:rPr lang="de-DE" sz="1700">
                <a:latin typeface="Arial" charset="0"/>
              </a:rPr>
              <a:t>Tätigkeiten, die alle drei Regulationsebenen beinhalten (Planung, Schema, Skript) z.B.: Planung einer Reise, Buchung und Abheften der Unterlagen</a:t>
            </a:r>
            <a:endParaRPr lang="de-DE" sz="1800">
              <a:latin typeface="Arial" charset="0"/>
            </a:endParaRPr>
          </a:p>
        </p:txBody>
      </p:sp>
      <p:sp>
        <p:nvSpPr>
          <p:cNvPr id="11269" name="Text Box 5"/>
          <p:cNvSpPr txBox="1">
            <a:spLocks noChangeArrowheads="1"/>
          </p:cNvSpPr>
          <p:nvPr/>
        </p:nvSpPr>
        <p:spPr bwMode="auto">
          <a:xfrm>
            <a:off x="500034" y="5172084"/>
            <a:ext cx="7315200" cy="609600"/>
          </a:xfrm>
          <a:prstGeom prst="rect">
            <a:avLst/>
          </a:prstGeom>
          <a:noFill/>
          <a:ln w="9525">
            <a:noFill/>
            <a:miter lim="800000"/>
            <a:headEnd/>
            <a:tailEnd/>
          </a:ln>
        </p:spPr>
        <p:txBody>
          <a:bodyPr>
            <a:spAutoFit/>
          </a:bodyPr>
          <a:lstStyle/>
          <a:p>
            <a:pPr>
              <a:spcBef>
                <a:spcPct val="50000"/>
              </a:spcBef>
            </a:pPr>
            <a:r>
              <a:rPr lang="de-DE" sz="1700" dirty="0">
                <a:latin typeface="Arial" charset="0"/>
              </a:rPr>
              <a:t>Tätigkeiten, die ein breites Spektrum an erlebbaren Emotionen anbieten z.B.: Sozialarbeit im Jugendbereich</a:t>
            </a:r>
            <a:endParaRPr lang="de-DE" sz="1700" dirty="0"/>
          </a:p>
        </p:txBody>
      </p:sp>
      <p:sp>
        <p:nvSpPr>
          <p:cNvPr id="11270" name="Text Box 6"/>
          <p:cNvSpPr txBox="1">
            <a:spLocks noChangeArrowheads="1"/>
          </p:cNvSpPr>
          <p:nvPr/>
        </p:nvSpPr>
        <p:spPr bwMode="auto">
          <a:xfrm>
            <a:off x="457200" y="4038600"/>
            <a:ext cx="8077200" cy="609600"/>
          </a:xfrm>
          <a:prstGeom prst="rect">
            <a:avLst/>
          </a:prstGeom>
          <a:noFill/>
          <a:ln w="9525">
            <a:noFill/>
            <a:miter lim="800000"/>
            <a:headEnd/>
            <a:tailEnd/>
          </a:ln>
        </p:spPr>
        <p:txBody>
          <a:bodyPr>
            <a:spAutoFit/>
          </a:bodyPr>
          <a:lstStyle/>
          <a:p>
            <a:pPr>
              <a:spcBef>
                <a:spcPct val="50000"/>
              </a:spcBef>
            </a:pPr>
            <a:r>
              <a:rPr lang="de-DE" sz="1700">
                <a:latin typeface="Arial" charset="0"/>
              </a:rPr>
              <a:t>Tätigkeiten, die mit dem Kompetenzzuwachs der Ausführenden wachsen z.B.: Mitarbeit, Teilverantwortung, Projektleitung im Forschungsprojekt</a:t>
            </a:r>
          </a:p>
        </p:txBody>
      </p:sp>
      <p:sp>
        <p:nvSpPr>
          <p:cNvPr id="11271" name="Rectangle 8"/>
          <p:cNvSpPr>
            <a:spLocks noChangeArrowheads="1"/>
          </p:cNvSpPr>
          <p:nvPr/>
        </p:nvSpPr>
        <p:spPr bwMode="auto">
          <a:xfrm>
            <a:off x="457200" y="1143000"/>
            <a:ext cx="4191000" cy="457200"/>
          </a:xfrm>
          <a:prstGeom prst="rect">
            <a:avLst/>
          </a:prstGeom>
          <a:solidFill>
            <a:schemeClr val="bg1"/>
          </a:solidFill>
          <a:ln w="9525">
            <a:solidFill>
              <a:schemeClr val="tx1"/>
            </a:solidFill>
            <a:miter lim="800000"/>
            <a:headEnd/>
            <a:tailEnd/>
          </a:ln>
        </p:spPr>
        <p:txBody>
          <a:bodyPr wrap="none" anchor="ctr"/>
          <a:lstStyle/>
          <a:p>
            <a:pPr algn="ctr"/>
            <a:r>
              <a:rPr lang="de-DE" sz="1800" dirty="0">
                <a:latin typeface="Arial" charset="0"/>
              </a:rPr>
              <a:t>Hierarchisch vollständige Tätigkeiten</a:t>
            </a:r>
          </a:p>
        </p:txBody>
      </p:sp>
      <p:sp>
        <p:nvSpPr>
          <p:cNvPr id="11272" name="Rectangle 9"/>
          <p:cNvSpPr>
            <a:spLocks noChangeArrowheads="1"/>
          </p:cNvSpPr>
          <p:nvPr/>
        </p:nvSpPr>
        <p:spPr bwMode="auto">
          <a:xfrm>
            <a:off x="428596" y="2357430"/>
            <a:ext cx="4191000" cy="457200"/>
          </a:xfrm>
          <a:prstGeom prst="rect">
            <a:avLst/>
          </a:prstGeom>
          <a:solidFill>
            <a:schemeClr val="bg1"/>
          </a:solidFill>
          <a:ln w="9525">
            <a:solidFill>
              <a:schemeClr val="tx1"/>
            </a:solidFill>
            <a:miter lim="800000"/>
            <a:headEnd/>
            <a:tailEnd/>
          </a:ln>
        </p:spPr>
        <p:txBody>
          <a:bodyPr wrap="none" anchor="ctr"/>
          <a:lstStyle/>
          <a:p>
            <a:pPr algn="ctr"/>
            <a:r>
              <a:rPr lang="de-DE" sz="1800">
                <a:latin typeface="Arial" charset="0"/>
              </a:rPr>
              <a:t>Sequentiell vollständige Tätigkeiten</a:t>
            </a:r>
          </a:p>
        </p:txBody>
      </p:sp>
      <p:sp>
        <p:nvSpPr>
          <p:cNvPr id="11273" name="Rectangle 10"/>
          <p:cNvSpPr>
            <a:spLocks noChangeArrowheads="1"/>
          </p:cNvSpPr>
          <p:nvPr/>
        </p:nvSpPr>
        <p:spPr bwMode="auto">
          <a:xfrm>
            <a:off x="457200" y="3581400"/>
            <a:ext cx="4191000" cy="457200"/>
          </a:xfrm>
          <a:prstGeom prst="rect">
            <a:avLst/>
          </a:prstGeom>
          <a:solidFill>
            <a:schemeClr val="bg1"/>
          </a:solidFill>
          <a:ln w="9525">
            <a:solidFill>
              <a:schemeClr val="tx1"/>
            </a:solidFill>
            <a:miter lim="800000"/>
            <a:headEnd/>
            <a:tailEnd/>
          </a:ln>
        </p:spPr>
        <p:txBody>
          <a:bodyPr wrap="none" anchor="ctr"/>
          <a:lstStyle/>
          <a:p>
            <a:pPr algn="ctr"/>
            <a:r>
              <a:rPr lang="de-DE" sz="1800" dirty="0" smtClean="0">
                <a:latin typeface="Arial" charset="0"/>
              </a:rPr>
              <a:t>Evolvierend </a:t>
            </a:r>
            <a:r>
              <a:rPr lang="de-DE" sz="1800" dirty="0">
                <a:latin typeface="Arial" charset="0"/>
              </a:rPr>
              <a:t>vollständige Tätigkeiten</a:t>
            </a:r>
          </a:p>
        </p:txBody>
      </p:sp>
      <p:sp>
        <p:nvSpPr>
          <p:cNvPr id="11274" name="Rectangle 11"/>
          <p:cNvSpPr>
            <a:spLocks noChangeArrowheads="1"/>
          </p:cNvSpPr>
          <p:nvPr/>
        </p:nvSpPr>
        <p:spPr bwMode="auto">
          <a:xfrm>
            <a:off x="500034" y="4714884"/>
            <a:ext cx="4191000" cy="457200"/>
          </a:xfrm>
          <a:prstGeom prst="rect">
            <a:avLst/>
          </a:prstGeom>
          <a:solidFill>
            <a:schemeClr val="bg1"/>
          </a:solidFill>
          <a:ln w="9525">
            <a:solidFill>
              <a:schemeClr val="tx1"/>
            </a:solidFill>
            <a:miter lim="800000"/>
            <a:headEnd/>
            <a:tailEnd/>
          </a:ln>
        </p:spPr>
        <p:txBody>
          <a:bodyPr wrap="none" anchor="ctr"/>
          <a:lstStyle/>
          <a:p>
            <a:pPr algn="ctr"/>
            <a:r>
              <a:rPr lang="de-DE" sz="1800">
                <a:latin typeface="Arial" charset="0"/>
              </a:rPr>
              <a:t>Emotional vollständige Tätigkeiten</a:t>
            </a:r>
          </a:p>
        </p:txBody>
      </p:sp>
      <p:sp>
        <p:nvSpPr>
          <p:cNvPr id="11" name="Text Box 6"/>
          <p:cNvSpPr txBox="1">
            <a:spLocks noChangeArrowheads="1"/>
          </p:cNvSpPr>
          <p:nvPr/>
        </p:nvSpPr>
        <p:spPr bwMode="auto">
          <a:xfrm>
            <a:off x="500034" y="6248400"/>
            <a:ext cx="8077200" cy="615553"/>
          </a:xfrm>
          <a:prstGeom prst="rect">
            <a:avLst/>
          </a:prstGeom>
          <a:noFill/>
          <a:ln w="9525">
            <a:noFill/>
            <a:miter lim="800000"/>
            <a:headEnd/>
            <a:tailEnd/>
          </a:ln>
        </p:spPr>
        <p:txBody>
          <a:bodyPr>
            <a:spAutoFit/>
          </a:bodyPr>
          <a:lstStyle/>
          <a:p>
            <a:pPr>
              <a:spcBef>
                <a:spcPct val="50000"/>
              </a:spcBef>
            </a:pPr>
            <a:r>
              <a:rPr lang="de-DE" sz="1700" dirty="0">
                <a:latin typeface="Arial" charset="0"/>
              </a:rPr>
              <a:t>Tätigkeiten, die </a:t>
            </a:r>
            <a:r>
              <a:rPr lang="de-DE" sz="1700" dirty="0" smtClean="0">
                <a:latin typeface="Arial" charset="0"/>
              </a:rPr>
              <a:t>PERSÖNLICHKEITSABHÄNGIG mit dem  </a:t>
            </a:r>
            <a:r>
              <a:rPr lang="de-DE" sz="1700" dirty="0">
                <a:latin typeface="Arial" charset="0"/>
              </a:rPr>
              <a:t>Kompetenzzuwachs der Ausführenden wachsen z.B.: </a:t>
            </a:r>
            <a:r>
              <a:rPr lang="de-DE" sz="1700" dirty="0" smtClean="0">
                <a:latin typeface="Arial" charset="0"/>
              </a:rPr>
              <a:t>Verkauf, Datenanalyse, Forschungsleitung</a:t>
            </a:r>
            <a:endParaRPr lang="de-DE" sz="1700" dirty="0">
              <a:latin typeface="Arial" charset="0"/>
            </a:endParaRPr>
          </a:p>
        </p:txBody>
      </p:sp>
      <p:sp>
        <p:nvSpPr>
          <p:cNvPr id="12" name="Rectangle 10"/>
          <p:cNvSpPr>
            <a:spLocks noChangeArrowheads="1"/>
          </p:cNvSpPr>
          <p:nvPr/>
        </p:nvSpPr>
        <p:spPr bwMode="auto">
          <a:xfrm>
            <a:off x="500034" y="5786454"/>
            <a:ext cx="4929222" cy="457200"/>
          </a:xfrm>
          <a:prstGeom prst="rect">
            <a:avLst/>
          </a:prstGeom>
          <a:solidFill>
            <a:schemeClr val="bg1"/>
          </a:solidFill>
          <a:ln w="9525">
            <a:solidFill>
              <a:schemeClr val="tx1"/>
            </a:solidFill>
            <a:miter lim="800000"/>
            <a:headEnd/>
            <a:tailEnd/>
          </a:ln>
        </p:spPr>
        <p:txBody>
          <a:bodyPr wrap="none" anchor="ctr"/>
          <a:lstStyle/>
          <a:p>
            <a:pPr algn="ctr"/>
            <a:r>
              <a:rPr lang="de-DE" sz="1800" dirty="0" smtClean="0">
                <a:latin typeface="Arial" charset="0"/>
              </a:rPr>
              <a:t>Differentiell evolvierend </a:t>
            </a:r>
            <a:r>
              <a:rPr lang="de-DE" sz="1800" dirty="0">
                <a:latin typeface="Arial" charset="0"/>
              </a:rPr>
              <a:t>vollständige Tätigkeiten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619596" y="5695968"/>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117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7772400" cy="928670"/>
          </a:xfrm>
        </p:spPr>
        <p:txBody>
          <a:bodyPr lIns="93296" tIns="46648" rIns="93296" bIns="46648" anchor="t"/>
          <a:lstStyle/>
          <a:p>
            <a:pPr algn="l"/>
            <a:r>
              <a:rPr lang="de-DE" b="1" dirty="0" smtClean="0">
                <a:latin typeface="Arial" charset="0"/>
              </a:rPr>
              <a:t>Zentrale Begriffe der Handlungsregulations-Theorie</a:t>
            </a:r>
            <a:endParaRPr lang="de-DE" dirty="0" smtClean="0"/>
          </a:p>
        </p:txBody>
      </p:sp>
      <p:sp>
        <p:nvSpPr>
          <p:cNvPr id="10243" name="Rectangle 3"/>
          <p:cNvSpPr>
            <a:spLocks noGrp="1" noChangeArrowheads="1"/>
          </p:cNvSpPr>
          <p:nvPr>
            <p:ph type="body" idx="1"/>
          </p:nvPr>
        </p:nvSpPr>
        <p:spPr>
          <a:xfrm>
            <a:off x="152400" y="1147786"/>
            <a:ext cx="1943100" cy="5638800"/>
          </a:xfrm>
        </p:spPr>
        <p:txBody>
          <a:bodyPr lIns="93296" tIns="46648" rIns="93296" bIns="46648"/>
          <a:lstStyle/>
          <a:p>
            <a:pPr marL="92075" indent="-92075" defTabSz="895350">
              <a:spcBef>
                <a:spcPct val="0"/>
              </a:spcBef>
              <a:buFontTx/>
              <a:buNone/>
            </a:pPr>
            <a:r>
              <a:rPr lang="de-DE" sz="1600" b="1" dirty="0" smtClean="0">
                <a:latin typeface="Arial" charset="0"/>
              </a:rPr>
              <a:t>Handlung</a:t>
            </a:r>
          </a:p>
          <a:p>
            <a:pPr marL="92075" indent="-92075" defTabSz="895350">
              <a:spcBef>
                <a:spcPct val="0"/>
              </a:spcBef>
              <a:buFontTx/>
              <a:buNone/>
            </a:pPr>
            <a:endParaRPr lang="de-DE" sz="2000" b="1" dirty="0" smtClean="0">
              <a:latin typeface="Arial" charset="0"/>
            </a:endParaRPr>
          </a:p>
          <a:p>
            <a:pPr marL="92075" indent="-92075" defTabSz="895350">
              <a:spcBef>
                <a:spcPct val="0"/>
              </a:spcBef>
              <a:buFontTx/>
              <a:buNone/>
            </a:pPr>
            <a:r>
              <a:rPr lang="de-DE" sz="1600" b="1" dirty="0" smtClean="0">
                <a:latin typeface="Arial" charset="0"/>
              </a:rPr>
              <a:t>Zyklische Einheit</a:t>
            </a: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endParaRPr lang="de-DE" sz="600" b="1" dirty="0" smtClean="0">
              <a:latin typeface="Arial" charset="0"/>
            </a:endParaRPr>
          </a:p>
          <a:p>
            <a:pPr marL="92075" indent="-92075" defTabSz="895350">
              <a:spcBef>
                <a:spcPct val="0"/>
              </a:spcBef>
              <a:buFontTx/>
              <a:buNone/>
            </a:pPr>
            <a:r>
              <a:rPr lang="de-DE" sz="1600" b="1" dirty="0" smtClean="0">
                <a:latin typeface="Arial" charset="0"/>
              </a:rPr>
              <a:t>VVR-Einheit</a:t>
            </a: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r>
              <a:rPr lang="de-DE" sz="1600" b="1" dirty="0" smtClean="0">
                <a:latin typeface="Arial" charset="0"/>
              </a:rPr>
              <a:t>Hierarchisch-Sequentielle Organisation</a:t>
            </a: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r>
              <a:rPr lang="de-DE" sz="1600" b="1" dirty="0" smtClean="0">
                <a:latin typeface="Arial" charset="0"/>
              </a:rPr>
              <a:t>Aktionsprogramm</a:t>
            </a: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r>
              <a:rPr lang="de-DE" sz="1600" b="1" dirty="0" smtClean="0">
                <a:latin typeface="Arial" charset="0"/>
              </a:rPr>
              <a:t>OAS</a:t>
            </a: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r>
              <a:rPr lang="de-DE" sz="1600" b="1" dirty="0" smtClean="0">
                <a:latin typeface="Arial" charset="0"/>
              </a:rPr>
              <a:t>Regulations-Ebenen</a:t>
            </a: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r>
              <a:rPr lang="de-DE" sz="1600" b="1" dirty="0" smtClean="0">
                <a:latin typeface="Arial" charset="0"/>
              </a:rPr>
              <a:t>Freiheitsgrad</a:t>
            </a: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endParaRPr lang="de-DE" sz="1600" b="1" dirty="0" smtClean="0">
              <a:latin typeface="Arial" charset="0"/>
            </a:endParaRPr>
          </a:p>
          <a:p>
            <a:pPr marL="92075" indent="-92075" defTabSz="895350">
              <a:spcBef>
                <a:spcPct val="0"/>
              </a:spcBef>
              <a:buFontTx/>
              <a:buNone/>
            </a:pPr>
            <a:r>
              <a:rPr lang="de-DE" sz="1600" b="1" dirty="0" smtClean="0">
                <a:latin typeface="Arial" charset="0"/>
              </a:rPr>
              <a:t>Vollständige Aufgabe</a:t>
            </a:r>
            <a:endParaRPr lang="de-DE" b="1" dirty="0" smtClean="0"/>
          </a:p>
        </p:txBody>
      </p:sp>
      <p:sp>
        <p:nvSpPr>
          <p:cNvPr id="10244" name="Rectangle 4"/>
          <p:cNvSpPr>
            <a:spLocks noChangeArrowheads="1"/>
          </p:cNvSpPr>
          <p:nvPr/>
        </p:nvSpPr>
        <p:spPr bwMode="auto">
          <a:xfrm>
            <a:off x="2209800" y="1150958"/>
            <a:ext cx="6934200" cy="5416868"/>
          </a:xfrm>
          <a:prstGeom prst="rect">
            <a:avLst/>
          </a:prstGeom>
          <a:noFill/>
          <a:ln w="9525">
            <a:noFill/>
            <a:miter lim="800000"/>
            <a:headEnd/>
            <a:tailEnd/>
          </a:ln>
        </p:spPr>
        <p:txBody>
          <a:bodyPr wrap="square" lIns="0" tIns="0" rIns="0" bIns="0">
            <a:spAutoFit/>
          </a:bodyPr>
          <a:lstStyle/>
          <a:p>
            <a:pPr defTabSz="912813"/>
            <a:r>
              <a:rPr lang="de-DE" sz="1600" dirty="0">
                <a:latin typeface="Arial" charset="0"/>
              </a:rPr>
              <a:t>Zielgerichtetes Verhalten, dessen Ziel und das Bemühen, es zu erreichen, bewusst sind</a:t>
            </a:r>
          </a:p>
          <a:p>
            <a:pPr defTabSz="912813"/>
            <a:r>
              <a:rPr lang="de-DE" sz="1600" dirty="0" smtClean="0">
                <a:latin typeface="Arial" charset="0"/>
              </a:rPr>
              <a:t>Grundlegende </a:t>
            </a:r>
            <a:r>
              <a:rPr lang="de-DE" sz="1600" dirty="0">
                <a:latin typeface="Arial" charset="0"/>
              </a:rPr>
              <a:t>Elemente menschlichen Handelns, die aus einem Ziel und mehreren miteinander verketteten Transformationen bestehen</a:t>
            </a:r>
          </a:p>
          <a:p>
            <a:pPr defTabSz="912813"/>
            <a:r>
              <a:rPr lang="de-DE" sz="1600" dirty="0" smtClean="0">
                <a:latin typeface="Arial" charset="0"/>
              </a:rPr>
              <a:t>Vergleichs-Veränderungs-Rückkopplungseinheiten </a:t>
            </a:r>
            <a:r>
              <a:rPr lang="de-DE" sz="1600" dirty="0">
                <a:latin typeface="Arial" charset="0"/>
              </a:rPr>
              <a:t>(= TOTE-Einheiten) </a:t>
            </a:r>
          </a:p>
          <a:p>
            <a:pPr defTabSz="912813"/>
            <a:endParaRPr lang="de-DE" sz="1600" dirty="0">
              <a:latin typeface="Arial" charset="0"/>
            </a:endParaRPr>
          </a:p>
          <a:p>
            <a:pPr defTabSz="912813"/>
            <a:endParaRPr lang="de-DE" sz="1600" dirty="0">
              <a:latin typeface="Arial" charset="0"/>
            </a:endParaRPr>
          </a:p>
          <a:p>
            <a:pPr defTabSz="912813"/>
            <a:r>
              <a:rPr lang="de-DE" sz="1600" dirty="0">
                <a:latin typeface="Arial" charset="0"/>
              </a:rPr>
              <a:t>Organisation von Handlungen, die sich durch die Ziel (hierarchisch, sequentiell) und die Ausführung (sequentiell) ergibt</a:t>
            </a:r>
          </a:p>
          <a:p>
            <a:pPr defTabSz="912813"/>
            <a:endParaRPr lang="de-DE" sz="1600" dirty="0">
              <a:latin typeface="Arial" charset="0"/>
            </a:endParaRPr>
          </a:p>
          <a:p>
            <a:pPr defTabSz="912813"/>
            <a:r>
              <a:rPr lang="de-DE" sz="1600" dirty="0" smtClean="0">
                <a:latin typeface="Arial" charset="0"/>
              </a:rPr>
              <a:t>Festlegung </a:t>
            </a:r>
            <a:r>
              <a:rPr lang="de-DE" sz="1600" dirty="0">
                <a:latin typeface="Arial" charset="0"/>
              </a:rPr>
              <a:t>der Folge von Bewegungsprogrammen, kognitiven Routinen </a:t>
            </a:r>
          </a:p>
          <a:p>
            <a:pPr defTabSz="912813"/>
            <a:endParaRPr lang="de-DE" sz="1600" dirty="0">
              <a:latin typeface="Arial" charset="0"/>
            </a:endParaRPr>
          </a:p>
          <a:p>
            <a:pPr defTabSz="912813"/>
            <a:r>
              <a:rPr lang="de-DE" sz="1600" dirty="0">
                <a:latin typeface="Arial" charset="0"/>
              </a:rPr>
              <a:t>Operatives Abbildsystem, relativ beständige tätigkeitsregulierende psychische Repräsentationen (= mentales Modell)</a:t>
            </a:r>
          </a:p>
          <a:p>
            <a:pPr defTabSz="912813"/>
            <a:endParaRPr lang="de-DE" sz="1600" dirty="0">
              <a:latin typeface="Arial" charset="0"/>
            </a:endParaRPr>
          </a:p>
          <a:p>
            <a:pPr defTabSz="912813"/>
            <a:r>
              <a:rPr lang="de-DE" sz="1600" dirty="0">
                <a:latin typeface="Arial" charset="0"/>
              </a:rPr>
              <a:t>Automatisierte Verarbeitung, perzeptiv-begriffliche und intellektuelle Vorbereitung</a:t>
            </a:r>
          </a:p>
          <a:p>
            <a:pPr defTabSz="912813"/>
            <a:r>
              <a:rPr lang="de-DE" sz="1600" dirty="0" smtClean="0">
                <a:latin typeface="Arial" charset="0"/>
              </a:rPr>
              <a:t>Möglichkeit </a:t>
            </a:r>
            <a:r>
              <a:rPr lang="de-DE" sz="1600" dirty="0">
                <a:latin typeface="Arial" charset="0"/>
              </a:rPr>
              <a:t>zu unterschiedlichem auftragsbezogenen Handeln und selbständigen Entscheidungen, die den Handlungsspielraum konstituieren</a:t>
            </a:r>
          </a:p>
          <a:p>
            <a:pPr defTabSz="912813"/>
            <a:endParaRPr lang="de-DE" sz="1600" dirty="0">
              <a:latin typeface="Arial" charset="0"/>
            </a:endParaRPr>
          </a:p>
          <a:p>
            <a:pPr defTabSz="912813"/>
            <a:r>
              <a:rPr lang="de-DE" sz="1600" dirty="0">
                <a:latin typeface="Arial" charset="0"/>
              </a:rPr>
              <a:t>Selbständiges Setzen komplexer Ziele, eigenständige Handlungsvorbereitung, selbständige Ziel-Mittel-Entscheidungen</a:t>
            </a:r>
          </a:p>
        </p:txBody>
      </p:sp>
      <p:sp>
        <p:nvSpPr>
          <p:cNvPr id="10245" name="Line 6"/>
          <p:cNvSpPr>
            <a:spLocks noChangeShapeType="1"/>
          </p:cNvSpPr>
          <p:nvPr/>
        </p:nvSpPr>
        <p:spPr bwMode="auto">
          <a:xfrm>
            <a:off x="152400" y="1571612"/>
            <a:ext cx="7924800" cy="0"/>
          </a:xfrm>
          <a:prstGeom prst="line">
            <a:avLst/>
          </a:prstGeom>
          <a:noFill/>
          <a:ln w="9525">
            <a:solidFill>
              <a:schemeClr val="tx1"/>
            </a:solidFill>
            <a:round/>
            <a:headEnd/>
            <a:tailEnd/>
          </a:ln>
        </p:spPr>
        <p:txBody>
          <a:bodyPr wrap="none" anchor="ctr"/>
          <a:lstStyle/>
          <a:p>
            <a:endParaRPr lang="de-DE"/>
          </a:p>
        </p:txBody>
      </p:sp>
      <p:sp>
        <p:nvSpPr>
          <p:cNvPr id="10246" name="Line 7"/>
          <p:cNvSpPr>
            <a:spLocks noChangeShapeType="1"/>
          </p:cNvSpPr>
          <p:nvPr/>
        </p:nvSpPr>
        <p:spPr bwMode="auto">
          <a:xfrm>
            <a:off x="152400" y="2143116"/>
            <a:ext cx="7924800" cy="0"/>
          </a:xfrm>
          <a:prstGeom prst="line">
            <a:avLst/>
          </a:prstGeom>
          <a:noFill/>
          <a:ln w="9525">
            <a:solidFill>
              <a:schemeClr val="tx1"/>
            </a:solidFill>
            <a:round/>
            <a:headEnd/>
            <a:tailEnd/>
          </a:ln>
        </p:spPr>
        <p:txBody>
          <a:bodyPr wrap="none" anchor="ctr"/>
          <a:lstStyle/>
          <a:p>
            <a:endParaRPr lang="de-DE"/>
          </a:p>
        </p:txBody>
      </p:sp>
      <p:sp>
        <p:nvSpPr>
          <p:cNvPr id="10247" name="Line 8"/>
          <p:cNvSpPr>
            <a:spLocks noChangeShapeType="1"/>
          </p:cNvSpPr>
          <p:nvPr/>
        </p:nvSpPr>
        <p:spPr bwMode="auto">
          <a:xfrm>
            <a:off x="152400" y="2571744"/>
            <a:ext cx="7924800" cy="0"/>
          </a:xfrm>
          <a:prstGeom prst="line">
            <a:avLst/>
          </a:prstGeom>
          <a:noFill/>
          <a:ln w="9525">
            <a:solidFill>
              <a:schemeClr val="tx1"/>
            </a:solidFill>
            <a:round/>
            <a:headEnd/>
            <a:tailEnd/>
          </a:ln>
        </p:spPr>
        <p:txBody>
          <a:bodyPr wrap="none" anchor="ctr"/>
          <a:lstStyle/>
          <a:p>
            <a:endParaRPr lang="de-DE"/>
          </a:p>
        </p:txBody>
      </p:sp>
      <p:sp>
        <p:nvSpPr>
          <p:cNvPr id="10248" name="Line 9"/>
          <p:cNvSpPr>
            <a:spLocks noChangeShapeType="1"/>
          </p:cNvSpPr>
          <p:nvPr/>
        </p:nvSpPr>
        <p:spPr bwMode="auto">
          <a:xfrm>
            <a:off x="152400" y="3571876"/>
            <a:ext cx="7924800" cy="0"/>
          </a:xfrm>
          <a:prstGeom prst="line">
            <a:avLst/>
          </a:prstGeom>
          <a:noFill/>
          <a:ln w="9525">
            <a:solidFill>
              <a:schemeClr val="tx1"/>
            </a:solidFill>
            <a:round/>
            <a:headEnd/>
            <a:tailEnd/>
          </a:ln>
        </p:spPr>
        <p:txBody>
          <a:bodyPr wrap="none" anchor="ctr"/>
          <a:lstStyle/>
          <a:p>
            <a:endParaRPr lang="de-DE"/>
          </a:p>
        </p:txBody>
      </p:sp>
      <p:sp>
        <p:nvSpPr>
          <p:cNvPr id="10249" name="Line 10"/>
          <p:cNvSpPr>
            <a:spLocks noChangeShapeType="1"/>
          </p:cNvSpPr>
          <p:nvPr/>
        </p:nvSpPr>
        <p:spPr bwMode="auto">
          <a:xfrm>
            <a:off x="152400" y="4000504"/>
            <a:ext cx="7924800" cy="0"/>
          </a:xfrm>
          <a:prstGeom prst="line">
            <a:avLst/>
          </a:prstGeom>
          <a:noFill/>
          <a:ln w="9525">
            <a:solidFill>
              <a:schemeClr val="tx1"/>
            </a:solidFill>
            <a:round/>
            <a:headEnd/>
            <a:tailEnd/>
          </a:ln>
        </p:spPr>
        <p:txBody>
          <a:bodyPr wrap="none" anchor="ctr"/>
          <a:lstStyle/>
          <a:p>
            <a:endParaRPr lang="de-DE"/>
          </a:p>
        </p:txBody>
      </p:sp>
      <p:sp>
        <p:nvSpPr>
          <p:cNvPr id="10250" name="Line 11"/>
          <p:cNvSpPr>
            <a:spLocks noChangeShapeType="1"/>
          </p:cNvSpPr>
          <p:nvPr/>
        </p:nvSpPr>
        <p:spPr bwMode="auto">
          <a:xfrm>
            <a:off x="152400" y="4643446"/>
            <a:ext cx="7924800" cy="0"/>
          </a:xfrm>
          <a:prstGeom prst="line">
            <a:avLst/>
          </a:prstGeom>
          <a:noFill/>
          <a:ln w="9525">
            <a:solidFill>
              <a:schemeClr val="tx1"/>
            </a:solidFill>
            <a:round/>
            <a:headEnd/>
            <a:tailEnd/>
          </a:ln>
        </p:spPr>
        <p:txBody>
          <a:bodyPr wrap="none" anchor="ctr"/>
          <a:lstStyle/>
          <a:p>
            <a:endParaRPr lang="de-DE"/>
          </a:p>
        </p:txBody>
      </p:sp>
      <p:sp>
        <p:nvSpPr>
          <p:cNvPr id="10251" name="Line 12"/>
          <p:cNvSpPr>
            <a:spLocks noChangeShapeType="1"/>
          </p:cNvSpPr>
          <p:nvPr/>
        </p:nvSpPr>
        <p:spPr bwMode="auto">
          <a:xfrm>
            <a:off x="152400" y="5286388"/>
            <a:ext cx="7924800" cy="0"/>
          </a:xfrm>
          <a:prstGeom prst="line">
            <a:avLst/>
          </a:prstGeom>
          <a:noFill/>
          <a:ln w="9525">
            <a:solidFill>
              <a:schemeClr val="tx1"/>
            </a:solidFill>
            <a:round/>
            <a:headEnd/>
            <a:tailEnd/>
          </a:ln>
        </p:spPr>
        <p:txBody>
          <a:bodyPr wrap="none" anchor="ctr"/>
          <a:lstStyle/>
          <a:p>
            <a:endParaRPr lang="de-DE"/>
          </a:p>
        </p:txBody>
      </p:sp>
      <p:sp>
        <p:nvSpPr>
          <p:cNvPr id="10252" name="Line 13"/>
          <p:cNvSpPr>
            <a:spLocks noChangeShapeType="1"/>
          </p:cNvSpPr>
          <p:nvPr/>
        </p:nvSpPr>
        <p:spPr bwMode="auto">
          <a:xfrm>
            <a:off x="152400" y="5929330"/>
            <a:ext cx="7924800" cy="0"/>
          </a:xfrm>
          <a:prstGeom prst="line">
            <a:avLst/>
          </a:prstGeom>
          <a:noFill/>
          <a:ln w="9525">
            <a:solidFill>
              <a:schemeClr val="tx1"/>
            </a:solidFill>
            <a:round/>
            <a:headEnd/>
            <a:tailEnd/>
          </a:ln>
        </p:spPr>
        <p:txBody>
          <a:bodyPr wrap="none" anchor="ctr"/>
          <a:lstStyle/>
          <a:p>
            <a:endParaRPr lang="de-DE"/>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788024" y="590304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2759"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228600"/>
            <a:ext cx="8559800" cy="452438"/>
          </a:xfrm>
        </p:spPr>
        <p:txBody>
          <a:bodyPr lIns="93296" tIns="46648" rIns="93296" bIns="46648" anchor="t"/>
          <a:lstStyle/>
          <a:p>
            <a:pPr algn="l"/>
            <a:endParaRPr lang="de-DE" smtClean="0"/>
          </a:p>
        </p:txBody>
      </p:sp>
      <p:sp>
        <p:nvSpPr>
          <p:cNvPr id="13315" name="Text Box 3"/>
          <p:cNvSpPr txBox="1">
            <a:spLocks noChangeArrowheads="1"/>
          </p:cNvSpPr>
          <p:nvPr/>
        </p:nvSpPr>
        <p:spPr bwMode="blackWhite">
          <a:xfrm>
            <a:off x="228600" y="1219200"/>
            <a:ext cx="1828800" cy="561975"/>
          </a:xfrm>
          <a:prstGeom prst="rect">
            <a:avLst/>
          </a:prstGeom>
          <a:noFill/>
          <a:ln w="12700">
            <a:noFill/>
            <a:miter lim="800000"/>
            <a:headEnd/>
            <a:tailEnd/>
          </a:ln>
        </p:spPr>
        <p:txBody>
          <a:bodyPr lIns="36000" tIns="36000" rIns="36000" bIns="36000">
            <a:spAutoFit/>
          </a:bodyPr>
          <a:lstStyle/>
          <a:p>
            <a:pPr>
              <a:spcBef>
                <a:spcPct val="50000"/>
              </a:spcBef>
            </a:pPr>
            <a:r>
              <a:rPr lang="de-DE" sz="1600" b="1">
                <a:latin typeface="Arial" charset="0"/>
              </a:rPr>
              <a:t>Knowledge-based behavior</a:t>
            </a:r>
            <a:endParaRPr lang="de-DE" sz="1600" b="1"/>
          </a:p>
        </p:txBody>
      </p:sp>
      <p:sp>
        <p:nvSpPr>
          <p:cNvPr id="13316" name="Text Box 4"/>
          <p:cNvSpPr txBox="1">
            <a:spLocks noChangeArrowheads="1"/>
          </p:cNvSpPr>
          <p:nvPr/>
        </p:nvSpPr>
        <p:spPr bwMode="blackWhite">
          <a:xfrm>
            <a:off x="3157558" y="1074726"/>
            <a:ext cx="4343400" cy="711200"/>
          </a:xfrm>
          <a:prstGeom prst="rect">
            <a:avLst/>
          </a:prstGeom>
          <a:noFill/>
          <a:ln w="12700">
            <a:noFill/>
            <a:miter lim="800000"/>
            <a:headEnd/>
            <a:tailEnd/>
          </a:ln>
        </p:spPr>
        <p:txBody>
          <a:bodyPr lIns="36000" tIns="36000" rIns="36000" bIns="36000">
            <a:spAutoFit/>
          </a:bodyPr>
          <a:lstStyle/>
          <a:p>
            <a:r>
              <a:rPr lang="de-DE" sz="1400" dirty="0" err="1">
                <a:latin typeface="Arial" charset="0"/>
              </a:rPr>
              <a:t>Effects</a:t>
            </a:r>
            <a:r>
              <a:rPr lang="de-DE" sz="1400" dirty="0">
                <a:latin typeface="Arial" charset="0"/>
              </a:rPr>
              <a:t> </a:t>
            </a:r>
            <a:r>
              <a:rPr lang="de-DE" sz="1400" dirty="0" err="1">
                <a:latin typeface="Arial" charset="0"/>
              </a:rPr>
              <a:t>of</a:t>
            </a:r>
            <a:r>
              <a:rPr lang="de-DE" sz="1400" dirty="0">
                <a:latin typeface="Arial" charset="0"/>
              </a:rPr>
              <a:t> linear </a:t>
            </a:r>
            <a:r>
              <a:rPr lang="de-DE" sz="1400" dirty="0" err="1">
                <a:latin typeface="Arial" charset="0"/>
              </a:rPr>
              <a:t>thought</a:t>
            </a:r>
            <a:r>
              <a:rPr lang="de-DE" sz="1400" dirty="0">
                <a:latin typeface="Arial" charset="0"/>
              </a:rPr>
              <a:t> in </a:t>
            </a:r>
            <a:r>
              <a:rPr lang="de-DE" sz="1400" dirty="0" err="1">
                <a:latin typeface="Arial" charset="0"/>
              </a:rPr>
              <a:t>causal</a:t>
            </a:r>
            <a:r>
              <a:rPr lang="de-DE" sz="1400" dirty="0">
                <a:latin typeface="Arial" charset="0"/>
              </a:rPr>
              <a:t> </a:t>
            </a:r>
            <a:r>
              <a:rPr lang="de-DE" sz="1400" dirty="0" err="1">
                <a:latin typeface="Arial" charset="0"/>
              </a:rPr>
              <a:t>net</a:t>
            </a:r>
            <a:r>
              <a:rPr lang="de-DE" sz="1400" dirty="0">
                <a:latin typeface="Arial" charset="0"/>
              </a:rPr>
              <a:t>::</a:t>
            </a:r>
          </a:p>
          <a:p>
            <a:pPr>
              <a:buFontTx/>
              <a:buChar char="•"/>
            </a:pPr>
            <a:r>
              <a:rPr lang="de-DE" sz="1400" dirty="0">
                <a:latin typeface="Arial" charset="0"/>
              </a:rPr>
              <a:t>   </a:t>
            </a:r>
            <a:r>
              <a:rPr lang="de-DE" sz="1400" dirty="0" err="1">
                <a:latin typeface="Arial" charset="0"/>
              </a:rPr>
              <a:t>Causal</a:t>
            </a:r>
            <a:r>
              <a:rPr lang="de-DE" sz="1400" dirty="0">
                <a:latin typeface="Arial" charset="0"/>
              </a:rPr>
              <a:t> </a:t>
            </a:r>
            <a:r>
              <a:rPr lang="de-DE" sz="1400" dirty="0" err="1">
                <a:latin typeface="Arial" charset="0"/>
              </a:rPr>
              <a:t>condition</a:t>
            </a:r>
            <a:r>
              <a:rPr lang="de-DE" sz="1400" dirty="0">
                <a:latin typeface="Arial" charset="0"/>
              </a:rPr>
              <a:t> not </a:t>
            </a:r>
            <a:r>
              <a:rPr lang="de-DE" sz="1400" dirty="0" err="1">
                <a:latin typeface="Arial" charset="0"/>
              </a:rPr>
              <a:t>considered</a:t>
            </a:r>
            <a:endParaRPr lang="de-DE" sz="1400" dirty="0">
              <a:latin typeface="Arial" charset="0"/>
            </a:endParaRPr>
          </a:p>
          <a:p>
            <a:pPr>
              <a:buFontTx/>
              <a:buChar char="•"/>
            </a:pPr>
            <a:r>
              <a:rPr lang="de-DE" sz="1400" dirty="0">
                <a:latin typeface="Arial" charset="0"/>
              </a:rPr>
              <a:t>    Side </a:t>
            </a:r>
            <a:r>
              <a:rPr lang="de-DE" sz="1400" dirty="0" err="1">
                <a:latin typeface="Arial" charset="0"/>
              </a:rPr>
              <a:t>effects</a:t>
            </a:r>
            <a:r>
              <a:rPr lang="de-DE" sz="1400" dirty="0">
                <a:latin typeface="Arial" charset="0"/>
              </a:rPr>
              <a:t> not </a:t>
            </a:r>
            <a:r>
              <a:rPr lang="de-DE" sz="1400" dirty="0" err="1">
                <a:latin typeface="Arial" charset="0"/>
              </a:rPr>
              <a:t>considered</a:t>
            </a:r>
            <a:endParaRPr lang="de-DE" sz="1400" dirty="0"/>
          </a:p>
        </p:txBody>
      </p:sp>
      <p:sp>
        <p:nvSpPr>
          <p:cNvPr id="13317" name="Text Box 5"/>
          <p:cNvSpPr txBox="1">
            <a:spLocks noChangeArrowheads="1"/>
          </p:cNvSpPr>
          <p:nvPr/>
        </p:nvSpPr>
        <p:spPr bwMode="blackWhite">
          <a:xfrm>
            <a:off x="1214414" y="1828800"/>
            <a:ext cx="838200" cy="285750"/>
          </a:xfrm>
          <a:prstGeom prst="rect">
            <a:avLst/>
          </a:prstGeom>
          <a:noFill/>
          <a:ln w="12700">
            <a:noFill/>
            <a:miter lim="800000"/>
            <a:headEnd/>
            <a:tailEnd/>
          </a:ln>
        </p:spPr>
        <p:txBody>
          <a:bodyPr lIns="36000" tIns="36000" rIns="36000" bIns="36000">
            <a:spAutoFit/>
          </a:bodyPr>
          <a:lstStyle/>
          <a:p>
            <a:pPr algn="ctr">
              <a:spcBef>
                <a:spcPct val="50000"/>
              </a:spcBef>
            </a:pPr>
            <a:r>
              <a:rPr lang="de-DE" sz="1400" dirty="0">
                <a:latin typeface="Arial" charset="0"/>
              </a:rPr>
              <a:t>Symbols</a:t>
            </a:r>
            <a:endParaRPr lang="de-DE" sz="1400" dirty="0"/>
          </a:p>
        </p:txBody>
      </p:sp>
      <p:sp>
        <p:nvSpPr>
          <p:cNvPr id="13318" name="Rectangle 6"/>
          <p:cNvSpPr>
            <a:spLocks noChangeArrowheads="1"/>
          </p:cNvSpPr>
          <p:nvPr/>
        </p:nvSpPr>
        <p:spPr bwMode="auto">
          <a:xfrm>
            <a:off x="2057400" y="1981200"/>
            <a:ext cx="1295400" cy="327025"/>
          </a:xfrm>
          <a:prstGeom prst="rect">
            <a:avLst/>
          </a:prstGeom>
          <a:solidFill>
            <a:schemeClr val="hlink"/>
          </a:solidFill>
          <a:ln w="9525">
            <a:solidFill>
              <a:schemeClr val="folHlink"/>
            </a:solidFill>
            <a:miter lim="800000"/>
            <a:headEnd/>
            <a:tailEnd/>
          </a:ln>
        </p:spPr>
        <p:txBody>
          <a:bodyPr lIns="36000" tIns="36000" rIns="36000" bIns="36000" anchor="ctr" anchorCtr="1">
            <a:spAutoFit/>
          </a:bodyPr>
          <a:lstStyle/>
          <a:p>
            <a:pPr defTabSz="895350"/>
            <a:r>
              <a:rPr lang="de-DE" sz="1600">
                <a:latin typeface="Arial" charset="0"/>
              </a:rPr>
              <a:t>Identification</a:t>
            </a:r>
            <a:endParaRPr lang="de-DE" sz="1600"/>
          </a:p>
        </p:txBody>
      </p:sp>
      <p:sp>
        <p:nvSpPr>
          <p:cNvPr id="13319" name="Rectangle 7"/>
          <p:cNvSpPr>
            <a:spLocks noChangeArrowheads="1"/>
          </p:cNvSpPr>
          <p:nvPr/>
        </p:nvSpPr>
        <p:spPr bwMode="auto">
          <a:xfrm>
            <a:off x="3505200" y="1828800"/>
            <a:ext cx="1371600" cy="571500"/>
          </a:xfrm>
          <a:prstGeom prst="rect">
            <a:avLst/>
          </a:prstGeom>
          <a:solidFill>
            <a:schemeClr val="hlink"/>
          </a:solidFill>
          <a:ln w="9525">
            <a:solidFill>
              <a:schemeClr val="folHlink"/>
            </a:solidFill>
            <a:miter lim="800000"/>
            <a:headEnd/>
            <a:tailEnd/>
          </a:ln>
        </p:spPr>
        <p:txBody>
          <a:bodyPr lIns="36000" tIns="36000" rIns="36000" bIns="36000" anchor="ctr" anchorCtr="1">
            <a:spAutoFit/>
          </a:bodyPr>
          <a:lstStyle/>
          <a:p>
            <a:pPr algn="ctr" defTabSz="895350"/>
            <a:r>
              <a:rPr lang="de-DE" sz="1600">
                <a:latin typeface="Arial" charset="0"/>
              </a:rPr>
              <a:t>Decision, choice of task</a:t>
            </a:r>
          </a:p>
        </p:txBody>
      </p:sp>
      <p:sp>
        <p:nvSpPr>
          <p:cNvPr id="13320" name="Text Box 8"/>
          <p:cNvSpPr txBox="1">
            <a:spLocks noChangeArrowheads="1"/>
          </p:cNvSpPr>
          <p:nvPr/>
        </p:nvSpPr>
        <p:spPr bwMode="blackWhite">
          <a:xfrm>
            <a:off x="4876808" y="1714490"/>
            <a:ext cx="838200" cy="285750"/>
          </a:xfrm>
          <a:prstGeom prst="rect">
            <a:avLst/>
          </a:prstGeom>
          <a:noFill/>
          <a:ln w="12700">
            <a:noFill/>
            <a:miter lim="800000"/>
            <a:headEnd/>
            <a:tailEnd/>
          </a:ln>
        </p:spPr>
        <p:txBody>
          <a:bodyPr lIns="36000" tIns="36000" rIns="36000" bIns="36000">
            <a:spAutoFit/>
          </a:bodyPr>
          <a:lstStyle/>
          <a:p>
            <a:pPr>
              <a:spcBef>
                <a:spcPct val="50000"/>
              </a:spcBef>
            </a:pPr>
            <a:r>
              <a:rPr lang="de-DE" sz="1400" dirty="0">
                <a:latin typeface="Arial" charset="0"/>
              </a:rPr>
              <a:t>Goals</a:t>
            </a:r>
            <a:endParaRPr lang="de-DE" sz="1400" dirty="0"/>
          </a:p>
        </p:txBody>
      </p:sp>
      <p:sp>
        <p:nvSpPr>
          <p:cNvPr id="13321" name="Rectangle 9"/>
          <p:cNvSpPr>
            <a:spLocks noChangeArrowheads="1"/>
          </p:cNvSpPr>
          <p:nvPr/>
        </p:nvSpPr>
        <p:spPr bwMode="auto">
          <a:xfrm>
            <a:off x="5029200" y="1981200"/>
            <a:ext cx="1295400" cy="327025"/>
          </a:xfrm>
          <a:prstGeom prst="rect">
            <a:avLst/>
          </a:prstGeom>
          <a:solidFill>
            <a:schemeClr val="hlink"/>
          </a:solidFill>
          <a:ln w="9525">
            <a:solidFill>
              <a:schemeClr val="folHlink"/>
            </a:solidFill>
            <a:miter lim="800000"/>
            <a:headEnd/>
            <a:tailEnd/>
          </a:ln>
        </p:spPr>
        <p:txBody>
          <a:bodyPr lIns="36000" tIns="36000" rIns="36000" bIns="36000" anchor="ctr" anchorCtr="1">
            <a:spAutoFit/>
          </a:bodyPr>
          <a:lstStyle/>
          <a:p>
            <a:pPr defTabSz="895350"/>
            <a:r>
              <a:rPr lang="de-DE" sz="1600">
                <a:latin typeface="Arial" charset="0"/>
              </a:rPr>
              <a:t>Planning</a:t>
            </a:r>
            <a:endParaRPr lang="de-DE" sz="1600"/>
          </a:p>
        </p:txBody>
      </p:sp>
      <p:cxnSp>
        <p:nvCxnSpPr>
          <p:cNvPr id="13322" name="AutoShape 10"/>
          <p:cNvCxnSpPr>
            <a:cxnSpLocks noChangeShapeType="1"/>
            <a:stCxn id="13318" idx="3"/>
            <a:endCxn id="13319" idx="1"/>
          </p:cNvCxnSpPr>
          <p:nvPr/>
        </p:nvCxnSpPr>
        <p:spPr bwMode="blackWhite">
          <a:xfrm flipV="1">
            <a:off x="3352800" y="2114550"/>
            <a:ext cx="152400" cy="30163"/>
          </a:xfrm>
          <a:prstGeom prst="straightConnector1">
            <a:avLst/>
          </a:prstGeom>
          <a:noFill/>
          <a:ln w="12700">
            <a:solidFill>
              <a:schemeClr val="tx1"/>
            </a:solidFill>
            <a:round/>
            <a:headEnd/>
            <a:tailEnd type="triangle" w="med" len="med"/>
          </a:ln>
        </p:spPr>
      </p:cxnSp>
      <p:cxnSp>
        <p:nvCxnSpPr>
          <p:cNvPr id="13323" name="AutoShape 11"/>
          <p:cNvCxnSpPr>
            <a:cxnSpLocks noChangeShapeType="1"/>
          </p:cNvCxnSpPr>
          <p:nvPr/>
        </p:nvCxnSpPr>
        <p:spPr bwMode="blackWhite">
          <a:xfrm>
            <a:off x="4876800" y="2133600"/>
            <a:ext cx="381000" cy="0"/>
          </a:xfrm>
          <a:prstGeom prst="straightConnector1">
            <a:avLst/>
          </a:prstGeom>
          <a:noFill/>
          <a:ln w="12700">
            <a:solidFill>
              <a:schemeClr val="tx1"/>
            </a:solidFill>
            <a:round/>
            <a:headEnd/>
            <a:tailEnd type="triangle" w="med" len="med"/>
          </a:ln>
        </p:spPr>
      </p:cxnSp>
      <p:cxnSp>
        <p:nvCxnSpPr>
          <p:cNvPr id="13324" name="AutoShape 12"/>
          <p:cNvCxnSpPr>
            <a:cxnSpLocks noChangeShapeType="1"/>
            <a:stCxn id="13321" idx="3"/>
            <a:endCxn id="13325" idx="0"/>
          </p:cNvCxnSpPr>
          <p:nvPr/>
        </p:nvCxnSpPr>
        <p:spPr bwMode="blackWhite">
          <a:xfrm flipH="1">
            <a:off x="5676900" y="2144713"/>
            <a:ext cx="647700" cy="1436687"/>
          </a:xfrm>
          <a:prstGeom prst="bentConnector4">
            <a:avLst>
              <a:gd name="adj1" fmla="val -35296"/>
              <a:gd name="adj2" fmla="val 39444"/>
            </a:avLst>
          </a:prstGeom>
          <a:noFill/>
          <a:ln w="12700">
            <a:solidFill>
              <a:schemeClr val="tx1"/>
            </a:solidFill>
            <a:miter lim="800000"/>
            <a:headEnd/>
            <a:tailEnd type="triangle" w="med" len="med"/>
          </a:ln>
        </p:spPr>
      </p:cxnSp>
      <p:sp>
        <p:nvSpPr>
          <p:cNvPr id="13325" name="Rectangle 13"/>
          <p:cNvSpPr>
            <a:spLocks noGrp="1" noChangeArrowheads="1"/>
          </p:cNvSpPr>
          <p:nvPr>
            <p:ph type="body" idx="1"/>
          </p:nvPr>
        </p:nvSpPr>
        <p:spPr>
          <a:xfrm>
            <a:off x="5029200" y="3581400"/>
            <a:ext cx="1295400" cy="571500"/>
          </a:xfrm>
          <a:solidFill>
            <a:schemeClr val="hlink"/>
          </a:solidFill>
          <a:ln>
            <a:solidFill>
              <a:schemeClr val="folHlink"/>
            </a:solidFill>
          </a:ln>
        </p:spPr>
        <p:txBody>
          <a:bodyPr lIns="36000" tIns="36000" rIns="36000" bIns="36000" anchorCtr="1">
            <a:spAutoFit/>
          </a:bodyPr>
          <a:lstStyle/>
          <a:p>
            <a:pPr algn="ctr">
              <a:buFontTx/>
              <a:buNone/>
            </a:pPr>
            <a:r>
              <a:rPr lang="de-DE" sz="1600" smtClean="0">
                <a:latin typeface="Arial" charset="0"/>
              </a:rPr>
              <a:t>Stored rules for tasks</a:t>
            </a:r>
          </a:p>
        </p:txBody>
      </p:sp>
      <p:cxnSp>
        <p:nvCxnSpPr>
          <p:cNvPr id="13326" name="AutoShape 14"/>
          <p:cNvCxnSpPr>
            <a:cxnSpLocks noChangeShapeType="1"/>
            <a:stCxn id="13327" idx="3"/>
            <a:endCxn id="13325" idx="1"/>
          </p:cNvCxnSpPr>
          <p:nvPr/>
        </p:nvCxnSpPr>
        <p:spPr bwMode="blackWhite">
          <a:xfrm>
            <a:off x="4876800" y="3867150"/>
            <a:ext cx="152400" cy="0"/>
          </a:xfrm>
          <a:prstGeom prst="straightConnector1">
            <a:avLst/>
          </a:prstGeom>
          <a:noFill/>
          <a:ln w="12700">
            <a:solidFill>
              <a:schemeClr val="tx1"/>
            </a:solidFill>
            <a:round/>
            <a:headEnd/>
            <a:tailEnd type="triangle" w="med" len="med"/>
          </a:ln>
        </p:spPr>
      </p:cxnSp>
      <p:sp>
        <p:nvSpPr>
          <p:cNvPr id="13327" name="Rectangle 15"/>
          <p:cNvSpPr>
            <a:spLocks noChangeArrowheads="1"/>
          </p:cNvSpPr>
          <p:nvPr/>
        </p:nvSpPr>
        <p:spPr bwMode="auto">
          <a:xfrm>
            <a:off x="3505200" y="3581400"/>
            <a:ext cx="1371600" cy="571500"/>
          </a:xfrm>
          <a:prstGeom prst="rect">
            <a:avLst/>
          </a:prstGeom>
          <a:solidFill>
            <a:schemeClr val="hlink"/>
          </a:solidFill>
          <a:ln w="9525">
            <a:solidFill>
              <a:schemeClr val="folHlink"/>
            </a:solidFill>
            <a:miter lim="800000"/>
            <a:headEnd/>
            <a:tailEnd/>
          </a:ln>
        </p:spPr>
        <p:txBody>
          <a:bodyPr lIns="36000" tIns="36000" rIns="36000" bIns="36000" anchor="ctr" anchorCtr="1">
            <a:spAutoFit/>
          </a:bodyPr>
          <a:lstStyle/>
          <a:p>
            <a:pPr algn="ctr" defTabSz="895350"/>
            <a:r>
              <a:rPr lang="de-DE" sz="1600">
                <a:latin typeface="Arial" charset="0"/>
              </a:rPr>
              <a:t>Association state/task</a:t>
            </a:r>
          </a:p>
        </p:txBody>
      </p:sp>
      <p:cxnSp>
        <p:nvCxnSpPr>
          <p:cNvPr id="13328" name="AutoShape 16"/>
          <p:cNvCxnSpPr>
            <a:cxnSpLocks noChangeShapeType="1"/>
            <a:stCxn id="13329" idx="3"/>
            <a:endCxn id="13327" idx="1"/>
          </p:cNvCxnSpPr>
          <p:nvPr/>
        </p:nvCxnSpPr>
        <p:spPr bwMode="blackWhite">
          <a:xfrm>
            <a:off x="3352800" y="3821113"/>
            <a:ext cx="152400" cy="46037"/>
          </a:xfrm>
          <a:prstGeom prst="straightConnector1">
            <a:avLst/>
          </a:prstGeom>
          <a:noFill/>
          <a:ln w="12700">
            <a:solidFill>
              <a:schemeClr val="tx1"/>
            </a:solidFill>
            <a:round/>
            <a:headEnd/>
            <a:tailEnd type="triangle" w="med" len="med"/>
          </a:ln>
        </p:spPr>
      </p:cxnSp>
      <p:sp>
        <p:nvSpPr>
          <p:cNvPr id="13329" name="Rectangle 17"/>
          <p:cNvSpPr>
            <a:spLocks noChangeArrowheads="1"/>
          </p:cNvSpPr>
          <p:nvPr/>
        </p:nvSpPr>
        <p:spPr bwMode="auto">
          <a:xfrm>
            <a:off x="2057400" y="3657600"/>
            <a:ext cx="1295400" cy="327025"/>
          </a:xfrm>
          <a:prstGeom prst="rect">
            <a:avLst/>
          </a:prstGeom>
          <a:solidFill>
            <a:schemeClr val="hlink"/>
          </a:solidFill>
          <a:ln w="9525">
            <a:solidFill>
              <a:schemeClr val="folHlink"/>
            </a:solidFill>
            <a:miter lim="800000"/>
            <a:headEnd/>
            <a:tailEnd/>
          </a:ln>
        </p:spPr>
        <p:txBody>
          <a:bodyPr lIns="36000" tIns="36000" rIns="36000" bIns="36000" anchor="ctr" anchorCtr="1">
            <a:spAutoFit/>
          </a:bodyPr>
          <a:lstStyle/>
          <a:p>
            <a:pPr defTabSz="895350"/>
            <a:r>
              <a:rPr lang="de-DE" sz="1600">
                <a:latin typeface="Arial" charset="0"/>
              </a:rPr>
              <a:t>Recognition</a:t>
            </a:r>
            <a:endParaRPr lang="de-DE" sz="1600"/>
          </a:p>
        </p:txBody>
      </p:sp>
      <p:sp>
        <p:nvSpPr>
          <p:cNvPr id="13330" name="Text Box 18"/>
          <p:cNvSpPr txBox="1">
            <a:spLocks noChangeArrowheads="1"/>
          </p:cNvSpPr>
          <p:nvPr/>
        </p:nvSpPr>
        <p:spPr bwMode="blackWhite">
          <a:xfrm>
            <a:off x="1600200" y="2667000"/>
            <a:ext cx="1828800" cy="285750"/>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Familiar shortcut</a:t>
            </a:r>
          </a:p>
        </p:txBody>
      </p:sp>
      <p:sp>
        <p:nvSpPr>
          <p:cNvPr id="13331" name="Text Box 19"/>
          <p:cNvSpPr txBox="1">
            <a:spLocks noChangeArrowheads="1"/>
          </p:cNvSpPr>
          <p:nvPr/>
        </p:nvSpPr>
        <p:spPr bwMode="blackWhite">
          <a:xfrm>
            <a:off x="1600200" y="3124200"/>
            <a:ext cx="1828800" cy="285750"/>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Fixation</a:t>
            </a:r>
          </a:p>
        </p:txBody>
      </p:sp>
      <p:sp>
        <p:nvSpPr>
          <p:cNvPr id="13332" name="Text Box 20"/>
          <p:cNvSpPr txBox="1">
            <a:spLocks noChangeArrowheads="1"/>
          </p:cNvSpPr>
          <p:nvPr/>
        </p:nvSpPr>
        <p:spPr bwMode="blackWhite">
          <a:xfrm>
            <a:off x="1447800" y="3524250"/>
            <a:ext cx="838200" cy="285750"/>
          </a:xfrm>
          <a:prstGeom prst="rect">
            <a:avLst/>
          </a:prstGeom>
          <a:noFill/>
          <a:ln w="12700">
            <a:noFill/>
            <a:miter lim="800000"/>
            <a:headEnd/>
            <a:tailEnd/>
          </a:ln>
        </p:spPr>
        <p:txBody>
          <a:bodyPr lIns="36000" tIns="36000" rIns="36000" bIns="36000">
            <a:spAutoFit/>
          </a:bodyPr>
          <a:lstStyle/>
          <a:p>
            <a:pPr algn="ctr">
              <a:spcBef>
                <a:spcPct val="50000"/>
              </a:spcBef>
            </a:pPr>
            <a:r>
              <a:rPr lang="de-DE" sz="1400">
                <a:latin typeface="Arial" charset="0"/>
              </a:rPr>
              <a:t>Signs</a:t>
            </a:r>
          </a:p>
        </p:txBody>
      </p:sp>
      <p:sp>
        <p:nvSpPr>
          <p:cNvPr id="13333" name="Text Box 21"/>
          <p:cNvSpPr txBox="1">
            <a:spLocks noChangeArrowheads="1"/>
          </p:cNvSpPr>
          <p:nvPr/>
        </p:nvSpPr>
        <p:spPr bwMode="blackWhite">
          <a:xfrm>
            <a:off x="152400" y="2667000"/>
            <a:ext cx="1295400" cy="561975"/>
          </a:xfrm>
          <a:prstGeom prst="rect">
            <a:avLst/>
          </a:prstGeom>
          <a:noFill/>
          <a:ln w="12700">
            <a:noFill/>
            <a:miter lim="800000"/>
            <a:headEnd/>
            <a:tailEnd/>
          </a:ln>
        </p:spPr>
        <p:txBody>
          <a:bodyPr lIns="36000" tIns="36000" rIns="36000" bIns="36000">
            <a:spAutoFit/>
          </a:bodyPr>
          <a:lstStyle/>
          <a:p>
            <a:pPr>
              <a:spcBef>
                <a:spcPct val="50000"/>
              </a:spcBef>
            </a:pPr>
            <a:r>
              <a:rPr lang="de-DE" sz="1600" b="1">
                <a:latin typeface="Arial" charset="0"/>
              </a:rPr>
              <a:t>Rule-based behavior</a:t>
            </a:r>
            <a:endParaRPr lang="de-DE" sz="1600" b="1"/>
          </a:p>
        </p:txBody>
      </p:sp>
      <p:sp>
        <p:nvSpPr>
          <p:cNvPr id="13334" name="Text Box 22"/>
          <p:cNvSpPr txBox="1">
            <a:spLocks noChangeArrowheads="1"/>
          </p:cNvSpPr>
          <p:nvPr/>
        </p:nvSpPr>
        <p:spPr bwMode="blackWhite">
          <a:xfrm>
            <a:off x="6400800" y="2743200"/>
            <a:ext cx="1752600" cy="285750"/>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Forget isolated items</a:t>
            </a:r>
          </a:p>
        </p:txBody>
      </p:sp>
      <p:sp>
        <p:nvSpPr>
          <p:cNvPr id="13335" name="Text Box 23"/>
          <p:cNvSpPr txBox="1">
            <a:spLocks noChangeArrowheads="1"/>
          </p:cNvSpPr>
          <p:nvPr/>
        </p:nvSpPr>
        <p:spPr bwMode="blackWhite">
          <a:xfrm>
            <a:off x="6400800" y="3048000"/>
            <a:ext cx="1828800" cy="285750"/>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Mistake among altern.</a:t>
            </a:r>
          </a:p>
        </p:txBody>
      </p:sp>
      <p:sp>
        <p:nvSpPr>
          <p:cNvPr id="13336" name="Text Box 24"/>
          <p:cNvSpPr txBox="1">
            <a:spLocks noChangeArrowheads="1"/>
          </p:cNvSpPr>
          <p:nvPr/>
        </p:nvSpPr>
        <p:spPr bwMode="blackWhite">
          <a:xfrm>
            <a:off x="6400800" y="3352800"/>
            <a:ext cx="1752600" cy="285750"/>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Incorrect recall</a:t>
            </a:r>
          </a:p>
        </p:txBody>
      </p:sp>
      <p:sp>
        <p:nvSpPr>
          <p:cNvPr id="13337" name="Line 25"/>
          <p:cNvSpPr>
            <a:spLocks noChangeShapeType="1"/>
          </p:cNvSpPr>
          <p:nvPr/>
        </p:nvSpPr>
        <p:spPr bwMode="blackWhite">
          <a:xfrm>
            <a:off x="228600" y="4267200"/>
            <a:ext cx="7924800" cy="0"/>
          </a:xfrm>
          <a:prstGeom prst="line">
            <a:avLst/>
          </a:prstGeom>
          <a:noFill/>
          <a:ln w="12700">
            <a:solidFill>
              <a:schemeClr val="tx1"/>
            </a:solidFill>
            <a:prstDash val="lgDash"/>
            <a:round/>
            <a:headEnd/>
            <a:tailEnd/>
          </a:ln>
        </p:spPr>
        <p:txBody>
          <a:bodyPr anchor="ctr"/>
          <a:lstStyle/>
          <a:p>
            <a:endParaRPr lang="de-DE"/>
          </a:p>
        </p:txBody>
      </p:sp>
      <p:cxnSp>
        <p:nvCxnSpPr>
          <p:cNvPr id="13338" name="AutoShape 26"/>
          <p:cNvCxnSpPr>
            <a:cxnSpLocks noChangeShapeType="1"/>
            <a:stCxn id="13339" idx="1"/>
            <a:endCxn id="13318" idx="1"/>
          </p:cNvCxnSpPr>
          <p:nvPr/>
        </p:nvCxnSpPr>
        <p:spPr bwMode="blackWhite">
          <a:xfrm rot="10800000" flipH="1">
            <a:off x="1828800" y="2144713"/>
            <a:ext cx="228600" cy="3330575"/>
          </a:xfrm>
          <a:prstGeom prst="bentConnector3">
            <a:avLst>
              <a:gd name="adj1" fmla="val -100000"/>
            </a:avLst>
          </a:prstGeom>
          <a:noFill/>
          <a:ln w="12700">
            <a:solidFill>
              <a:schemeClr val="tx1"/>
            </a:solidFill>
            <a:miter lim="800000"/>
            <a:headEnd/>
            <a:tailEnd type="triangle" w="med" len="med"/>
          </a:ln>
        </p:spPr>
      </p:cxnSp>
      <p:sp>
        <p:nvSpPr>
          <p:cNvPr id="13339" name="Rectangle 27"/>
          <p:cNvSpPr>
            <a:spLocks noChangeArrowheads="1"/>
          </p:cNvSpPr>
          <p:nvPr/>
        </p:nvSpPr>
        <p:spPr bwMode="auto">
          <a:xfrm>
            <a:off x="1828800" y="5311775"/>
            <a:ext cx="1828800" cy="327025"/>
          </a:xfrm>
          <a:prstGeom prst="rect">
            <a:avLst/>
          </a:prstGeom>
          <a:solidFill>
            <a:schemeClr val="hlink"/>
          </a:solidFill>
          <a:ln w="9525">
            <a:solidFill>
              <a:schemeClr val="folHlink"/>
            </a:solidFill>
            <a:miter lim="800000"/>
            <a:headEnd/>
            <a:tailEnd/>
          </a:ln>
        </p:spPr>
        <p:txBody>
          <a:bodyPr lIns="36000" tIns="36000" rIns="36000" bIns="36000" anchor="ctr" anchorCtr="1">
            <a:spAutoFit/>
          </a:bodyPr>
          <a:lstStyle/>
          <a:p>
            <a:pPr defTabSz="895350"/>
            <a:r>
              <a:rPr lang="de-DE" sz="1600">
                <a:latin typeface="Arial" charset="0"/>
              </a:rPr>
              <a:t>Feature formation</a:t>
            </a:r>
            <a:endParaRPr lang="de-DE" sz="1600"/>
          </a:p>
        </p:txBody>
      </p:sp>
      <p:cxnSp>
        <p:nvCxnSpPr>
          <p:cNvPr id="13340" name="AutoShape 28"/>
          <p:cNvCxnSpPr>
            <a:cxnSpLocks noChangeShapeType="1"/>
            <a:stCxn id="13339" idx="1"/>
            <a:endCxn id="13329" idx="1"/>
          </p:cNvCxnSpPr>
          <p:nvPr/>
        </p:nvCxnSpPr>
        <p:spPr bwMode="blackWhite">
          <a:xfrm rot="10800000" flipH="1">
            <a:off x="1828800" y="3821113"/>
            <a:ext cx="228600" cy="1654175"/>
          </a:xfrm>
          <a:prstGeom prst="bentConnector3">
            <a:avLst>
              <a:gd name="adj1" fmla="val -100000"/>
            </a:avLst>
          </a:prstGeom>
          <a:noFill/>
          <a:ln w="12700">
            <a:solidFill>
              <a:schemeClr val="tx1"/>
            </a:solidFill>
            <a:miter lim="800000"/>
            <a:headEnd/>
            <a:tailEnd type="triangle" w="med" len="med"/>
          </a:ln>
        </p:spPr>
      </p:cxnSp>
      <p:cxnSp>
        <p:nvCxnSpPr>
          <p:cNvPr id="13341" name="AutoShape 29"/>
          <p:cNvCxnSpPr>
            <a:cxnSpLocks noChangeShapeType="1"/>
            <a:stCxn id="13325" idx="3"/>
            <a:endCxn id="13362" idx="1"/>
          </p:cNvCxnSpPr>
          <p:nvPr/>
        </p:nvCxnSpPr>
        <p:spPr bwMode="blackWhite">
          <a:xfrm flipH="1">
            <a:off x="5715000" y="3867150"/>
            <a:ext cx="609600" cy="1600200"/>
          </a:xfrm>
          <a:prstGeom prst="bentConnector5">
            <a:avLst>
              <a:gd name="adj1" fmla="val -37500"/>
              <a:gd name="adj2" fmla="val 34523"/>
              <a:gd name="adj3" fmla="val 75778"/>
            </a:avLst>
          </a:prstGeom>
          <a:noFill/>
          <a:ln w="12700">
            <a:solidFill>
              <a:schemeClr val="tx1"/>
            </a:solidFill>
            <a:miter lim="800000"/>
            <a:headEnd/>
            <a:tailEnd type="triangle" w="med" len="med"/>
          </a:ln>
        </p:spPr>
      </p:cxnSp>
      <p:sp>
        <p:nvSpPr>
          <p:cNvPr id="13342" name="Text Box 30"/>
          <p:cNvSpPr txBox="1">
            <a:spLocks noChangeArrowheads="1"/>
          </p:cNvSpPr>
          <p:nvPr/>
        </p:nvSpPr>
        <p:spPr bwMode="blackWhite">
          <a:xfrm>
            <a:off x="4267200" y="5200650"/>
            <a:ext cx="838200" cy="285750"/>
          </a:xfrm>
          <a:prstGeom prst="rect">
            <a:avLst/>
          </a:prstGeom>
          <a:noFill/>
          <a:ln w="12700">
            <a:noFill/>
            <a:miter lim="800000"/>
            <a:headEnd/>
            <a:tailEnd/>
          </a:ln>
        </p:spPr>
        <p:txBody>
          <a:bodyPr lIns="36000" tIns="36000" rIns="36000" bIns="36000">
            <a:spAutoFit/>
          </a:bodyPr>
          <a:lstStyle/>
          <a:p>
            <a:pPr algn="ctr">
              <a:spcBef>
                <a:spcPct val="50000"/>
              </a:spcBef>
            </a:pPr>
            <a:r>
              <a:rPr lang="de-DE" sz="1400">
                <a:latin typeface="Arial" charset="0"/>
              </a:rPr>
              <a:t>(Signs)</a:t>
            </a:r>
          </a:p>
        </p:txBody>
      </p:sp>
      <p:cxnSp>
        <p:nvCxnSpPr>
          <p:cNvPr id="13343" name="AutoShape 31"/>
          <p:cNvCxnSpPr>
            <a:cxnSpLocks noChangeShapeType="1"/>
            <a:stCxn id="13339" idx="3"/>
            <a:endCxn id="13362" idx="1"/>
          </p:cNvCxnSpPr>
          <p:nvPr/>
        </p:nvCxnSpPr>
        <p:spPr bwMode="blackWhite">
          <a:xfrm flipV="1">
            <a:off x="3657600" y="5467350"/>
            <a:ext cx="2057400" cy="7938"/>
          </a:xfrm>
          <a:prstGeom prst="straightConnector1">
            <a:avLst/>
          </a:prstGeom>
          <a:noFill/>
          <a:ln w="12700">
            <a:solidFill>
              <a:schemeClr val="tx1"/>
            </a:solidFill>
            <a:round/>
            <a:headEnd/>
            <a:tailEnd type="triangle" w="med" len="med"/>
          </a:ln>
        </p:spPr>
      </p:cxnSp>
      <p:sp>
        <p:nvSpPr>
          <p:cNvPr id="13344" name="Text Box 32"/>
          <p:cNvSpPr txBox="1">
            <a:spLocks noChangeArrowheads="1"/>
          </p:cNvSpPr>
          <p:nvPr/>
        </p:nvSpPr>
        <p:spPr bwMode="blackWhite">
          <a:xfrm>
            <a:off x="3810000" y="5486400"/>
            <a:ext cx="1905000" cy="285750"/>
          </a:xfrm>
          <a:prstGeom prst="rect">
            <a:avLst/>
          </a:prstGeom>
          <a:noFill/>
          <a:ln w="12700">
            <a:noFill/>
            <a:miter lim="800000"/>
            <a:headEnd/>
            <a:tailEnd/>
          </a:ln>
        </p:spPr>
        <p:txBody>
          <a:bodyPr lIns="36000" tIns="36000" rIns="36000" bIns="36000">
            <a:spAutoFit/>
          </a:bodyPr>
          <a:lstStyle/>
          <a:p>
            <a:pPr algn="ctr">
              <a:spcBef>
                <a:spcPct val="50000"/>
              </a:spcBef>
            </a:pPr>
            <a:r>
              <a:rPr lang="de-DE" sz="1400">
                <a:latin typeface="Arial" charset="0"/>
              </a:rPr>
              <a:t>Stereotype takeover</a:t>
            </a:r>
          </a:p>
        </p:txBody>
      </p:sp>
      <p:sp>
        <p:nvSpPr>
          <p:cNvPr id="13345" name="Text Box 33"/>
          <p:cNvSpPr txBox="1">
            <a:spLocks noChangeArrowheads="1"/>
          </p:cNvSpPr>
          <p:nvPr/>
        </p:nvSpPr>
        <p:spPr bwMode="blackWhite">
          <a:xfrm>
            <a:off x="6019800" y="4514850"/>
            <a:ext cx="1290638" cy="285750"/>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Motor variablity</a:t>
            </a:r>
          </a:p>
        </p:txBody>
      </p:sp>
      <p:sp>
        <p:nvSpPr>
          <p:cNvPr id="13346" name="Text Box 34"/>
          <p:cNvSpPr txBox="1">
            <a:spLocks noChangeArrowheads="1"/>
          </p:cNvSpPr>
          <p:nvPr/>
        </p:nvSpPr>
        <p:spPr bwMode="blackWhite">
          <a:xfrm>
            <a:off x="6019800" y="4819650"/>
            <a:ext cx="2362200" cy="285750"/>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Topographic misorientation</a:t>
            </a:r>
          </a:p>
        </p:txBody>
      </p:sp>
      <p:sp>
        <p:nvSpPr>
          <p:cNvPr id="13347" name="Line 35"/>
          <p:cNvSpPr>
            <a:spLocks noChangeShapeType="1"/>
          </p:cNvSpPr>
          <p:nvPr/>
        </p:nvSpPr>
        <p:spPr bwMode="blackWhite">
          <a:xfrm flipV="1">
            <a:off x="7315200" y="5791200"/>
            <a:ext cx="0" cy="533400"/>
          </a:xfrm>
          <a:prstGeom prst="line">
            <a:avLst/>
          </a:prstGeom>
          <a:noFill/>
          <a:ln w="12700">
            <a:solidFill>
              <a:schemeClr val="tx1"/>
            </a:solidFill>
            <a:round/>
            <a:headEnd type="triangle" w="med" len="med"/>
            <a:tailEnd/>
          </a:ln>
        </p:spPr>
        <p:txBody>
          <a:bodyPr anchor="ctr"/>
          <a:lstStyle/>
          <a:p>
            <a:endParaRPr lang="de-DE"/>
          </a:p>
        </p:txBody>
      </p:sp>
      <p:sp>
        <p:nvSpPr>
          <p:cNvPr id="13348" name="Line 36"/>
          <p:cNvSpPr>
            <a:spLocks noChangeShapeType="1"/>
          </p:cNvSpPr>
          <p:nvPr/>
        </p:nvSpPr>
        <p:spPr bwMode="blackWhite">
          <a:xfrm flipV="1">
            <a:off x="7010400" y="5791200"/>
            <a:ext cx="0" cy="533400"/>
          </a:xfrm>
          <a:prstGeom prst="line">
            <a:avLst/>
          </a:prstGeom>
          <a:noFill/>
          <a:ln w="12700">
            <a:solidFill>
              <a:schemeClr val="tx1"/>
            </a:solidFill>
            <a:round/>
            <a:headEnd type="triangle" w="med" len="med"/>
            <a:tailEnd/>
          </a:ln>
        </p:spPr>
        <p:txBody>
          <a:bodyPr anchor="ctr"/>
          <a:lstStyle/>
          <a:p>
            <a:endParaRPr lang="de-DE"/>
          </a:p>
        </p:txBody>
      </p:sp>
      <p:sp>
        <p:nvSpPr>
          <p:cNvPr id="13349" name="Text Box 37"/>
          <p:cNvSpPr txBox="1">
            <a:spLocks noChangeArrowheads="1"/>
          </p:cNvSpPr>
          <p:nvPr/>
        </p:nvSpPr>
        <p:spPr bwMode="blackWhite">
          <a:xfrm>
            <a:off x="6858000" y="6400800"/>
            <a:ext cx="838200" cy="285750"/>
          </a:xfrm>
          <a:prstGeom prst="rect">
            <a:avLst/>
          </a:prstGeom>
          <a:noFill/>
          <a:ln w="12700">
            <a:noFill/>
            <a:miter lim="800000"/>
            <a:headEnd/>
            <a:tailEnd/>
          </a:ln>
        </p:spPr>
        <p:txBody>
          <a:bodyPr lIns="36000" tIns="36000" rIns="36000" bIns="36000">
            <a:spAutoFit/>
          </a:bodyPr>
          <a:lstStyle/>
          <a:p>
            <a:pPr algn="ctr">
              <a:spcBef>
                <a:spcPct val="50000"/>
              </a:spcBef>
            </a:pPr>
            <a:r>
              <a:rPr lang="de-DE" sz="1400">
                <a:latin typeface="Arial" charset="0"/>
              </a:rPr>
              <a:t>Actions</a:t>
            </a:r>
          </a:p>
        </p:txBody>
      </p:sp>
      <p:sp>
        <p:nvSpPr>
          <p:cNvPr id="13350" name="Line 38"/>
          <p:cNvSpPr>
            <a:spLocks noChangeShapeType="1"/>
          </p:cNvSpPr>
          <p:nvPr/>
        </p:nvSpPr>
        <p:spPr bwMode="blackWhite">
          <a:xfrm flipV="1">
            <a:off x="6400800" y="5791200"/>
            <a:ext cx="0" cy="533400"/>
          </a:xfrm>
          <a:prstGeom prst="line">
            <a:avLst/>
          </a:prstGeom>
          <a:noFill/>
          <a:ln w="12700">
            <a:solidFill>
              <a:schemeClr val="tx1"/>
            </a:solidFill>
            <a:round/>
            <a:headEnd/>
            <a:tailEnd type="triangle" w="med" len="med"/>
          </a:ln>
        </p:spPr>
        <p:txBody>
          <a:bodyPr anchor="ctr"/>
          <a:lstStyle/>
          <a:p>
            <a:endParaRPr lang="de-DE"/>
          </a:p>
        </p:txBody>
      </p:sp>
      <p:sp>
        <p:nvSpPr>
          <p:cNvPr id="13351" name="Line 39"/>
          <p:cNvSpPr>
            <a:spLocks noChangeShapeType="1"/>
          </p:cNvSpPr>
          <p:nvPr/>
        </p:nvSpPr>
        <p:spPr bwMode="blackWhite">
          <a:xfrm flipV="1">
            <a:off x="6096000" y="5791200"/>
            <a:ext cx="0" cy="533400"/>
          </a:xfrm>
          <a:prstGeom prst="line">
            <a:avLst/>
          </a:prstGeom>
          <a:noFill/>
          <a:ln w="12700">
            <a:solidFill>
              <a:schemeClr val="tx1"/>
            </a:solidFill>
            <a:round/>
            <a:headEnd/>
            <a:tailEnd type="triangle" w="med" len="med"/>
          </a:ln>
        </p:spPr>
        <p:txBody>
          <a:bodyPr anchor="ctr"/>
          <a:lstStyle/>
          <a:p>
            <a:endParaRPr lang="de-DE"/>
          </a:p>
        </p:txBody>
      </p:sp>
      <p:sp>
        <p:nvSpPr>
          <p:cNvPr id="13352" name="Text Box 40"/>
          <p:cNvSpPr txBox="1">
            <a:spLocks noChangeArrowheads="1"/>
          </p:cNvSpPr>
          <p:nvPr/>
        </p:nvSpPr>
        <p:spPr bwMode="blackWhite">
          <a:xfrm>
            <a:off x="5791200" y="6400800"/>
            <a:ext cx="838200" cy="285750"/>
          </a:xfrm>
          <a:prstGeom prst="rect">
            <a:avLst/>
          </a:prstGeom>
          <a:noFill/>
          <a:ln w="12700">
            <a:noFill/>
            <a:miter lim="800000"/>
            <a:headEnd/>
            <a:tailEnd/>
          </a:ln>
        </p:spPr>
        <p:txBody>
          <a:bodyPr lIns="36000" tIns="36000" rIns="36000" bIns="36000">
            <a:spAutoFit/>
          </a:bodyPr>
          <a:lstStyle/>
          <a:p>
            <a:pPr algn="ctr">
              <a:spcBef>
                <a:spcPct val="50000"/>
              </a:spcBef>
            </a:pPr>
            <a:r>
              <a:rPr lang="de-DE" sz="1400">
                <a:latin typeface="Arial" charset="0"/>
              </a:rPr>
              <a:t>Signals</a:t>
            </a:r>
          </a:p>
        </p:txBody>
      </p:sp>
      <p:sp>
        <p:nvSpPr>
          <p:cNvPr id="13353" name="Line 41"/>
          <p:cNvSpPr>
            <a:spLocks noChangeShapeType="1"/>
          </p:cNvSpPr>
          <p:nvPr/>
        </p:nvSpPr>
        <p:spPr bwMode="blackWhite">
          <a:xfrm flipV="1">
            <a:off x="2362200" y="5638800"/>
            <a:ext cx="0" cy="533400"/>
          </a:xfrm>
          <a:prstGeom prst="line">
            <a:avLst/>
          </a:prstGeom>
          <a:noFill/>
          <a:ln w="12700">
            <a:solidFill>
              <a:schemeClr val="tx1"/>
            </a:solidFill>
            <a:round/>
            <a:headEnd/>
            <a:tailEnd type="triangle" w="med" len="med"/>
          </a:ln>
        </p:spPr>
        <p:txBody>
          <a:bodyPr anchor="ctr"/>
          <a:lstStyle/>
          <a:p>
            <a:endParaRPr lang="de-DE"/>
          </a:p>
        </p:txBody>
      </p:sp>
      <p:sp>
        <p:nvSpPr>
          <p:cNvPr id="13354" name="Line 42"/>
          <p:cNvSpPr>
            <a:spLocks noChangeShapeType="1"/>
          </p:cNvSpPr>
          <p:nvPr/>
        </p:nvSpPr>
        <p:spPr bwMode="blackWhite">
          <a:xfrm flipV="1">
            <a:off x="3048000" y="5638800"/>
            <a:ext cx="0" cy="533400"/>
          </a:xfrm>
          <a:prstGeom prst="line">
            <a:avLst/>
          </a:prstGeom>
          <a:noFill/>
          <a:ln w="12700">
            <a:solidFill>
              <a:schemeClr val="tx1"/>
            </a:solidFill>
            <a:round/>
            <a:headEnd/>
            <a:tailEnd type="triangle" w="med" len="med"/>
          </a:ln>
        </p:spPr>
        <p:txBody>
          <a:bodyPr anchor="ctr"/>
          <a:lstStyle/>
          <a:p>
            <a:endParaRPr lang="de-DE"/>
          </a:p>
        </p:txBody>
      </p:sp>
      <p:sp>
        <p:nvSpPr>
          <p:cNvPr id="13355" name="Line 43"/>
          <p:cNvSpPr>
            <a:spLocks noChangeShapeType="1"/>
          </p:cNvSpPr>
          <p:nvPr/>
        </p:nvSpPr>
        <p:spPr bwMode="blackWhite">
          <a:xfrm flipV="1">
            <a:off x="2667000" y="5638800"/>
            <a:ext cx="0" cy="533400"/>
          </a:xfrm>
          <a:prstGeom prst="line">
            <a:avLst/>
          </a:prstGeom>
          <a:noFill/>
          <a:ln w="12700">
            <a:solidFill>
              <a:schemeClr val="tx1"/>
            </a:solidFill>
            <a:round/>
            <a:headEnd/>
            <a:tailEnd type="triangle" w="med" len="med"/>
          </a:ln>
        </p:spPr>
        <p:txBody>
          <a:bodyPr anchor="ctr"/>
          <a:lstStyle/>
          <a:p>
            <a:endParaRPr lang="de-DE"/>
          </a:p>
        </p:txBody>
      </p:sp>
      <p:sp>
        <p:nvSpPr>
          <p:cNvPr id="13356" name="Line 44"/>
          <p:cNvSpPr>
            <a:spLocks noChangeShapeType="1"/>
          </p:cNvSpPr>
          <p:nvPr/>
        </p:nvSpPr>
        <p:spPr bwMode="blackWhite">
          <a:xfrm flipV="1">
            <a:off x="3352800" y="5638800"/>
            <a:ext cx="0" cy="533400"/>
          </a:xfrm>
          <a:prstGeom prst="line">
            <a:avLst/>
          </a:prstGeom>
          <a:noFill/>
          <a:ln w="12700">
            <a:solidFill>
              <a:schemeClr val="tx1"/>
            </a:solidFill>
            <a:round/>
            <a:headEnd/>
            <a:tailEnd type="triangle" w="med" len="med"/>
          </a:ln>
        </p:spPr>
        <p:txBody>
          <a:bodyPr anchor="ctr"/>
          <a:lstStyle/>
          <a:p>
            <a:endParaRPr lang="de-DE"/>
          </a:p>
        </p:txBody>
      </p:sp>
      <p:sp>
        <p:nvSpPr>
          <p:cNvPr id="13357" name="Text Box 45"/>
          <p:cNvSpPr txBox="1">
            <a:spLocks noChangeArrowheads="1"/>
          </p:cNvSpPr>
          <p:nvPr/>
        </p:nvSpPr>
        <p:spPr bwMode="blackWhite">
          <a:xfrm>
            <a:off x="2133600" y="6400800"/>
            <a:ext cx="1371600" cy="285750"/>
          </a:xfrm>
          <a:prstGeom prst="rect">
            <a:avLst/>
          </a:prstGeom>
          <a:noFill/>
          <a:ln w="12700">
            <a:noFill/>
            <a:miter lim="800000"/>
            <a:headEnd/>
            <a:tailEnd/>
          </a:ln>
        </p:spPr>
        <p:txBody>
          <a:bodyPr lIns="36000" tIns="36000" rIns="36000" bIns="36000">
            <a:spAutoFit/>
          </a:bodyPr>
          <a:lstStyle/>
          <a:p>
            <a:pPr algn="ctr">
              <a:spcBef>
                <a:spcPct val="50000"/>
              </a:spcBef>
            </a:pPr>
            <a:r>
              <a:rPr lang="de-DE" sz="1400">
                <a:latin typeface="Arial" charset="0"/>
              </a:rPr>
              <a:t>Sensory input</a:t>
            </a:r>
          </a:p>
        </p:txBody>
      </p:sp>
      <p:sp>
        <p:nvSpPr>
          <p:cNvPr id="13358" name="Text Box 46"/>
          <p:cNvSpPr txBox="1">
            <a:spLocks noChangeArrowheads="1"/>
          </p:cNvSpPr>
          <p:nvPr/>
        </p:nvSpPr>
        <p:spPr bwMode="blackWhite">
          <a:xfrm>
            <a:off x="762000" y="5715000"/>
            <a:ext cx="1066800" cy="498475"/>
          </a:xfrm>
          <a:prstGeom prst="rect">
            <a:avLst/>
          </a:prstGeom>
          <a:noFill/>
          <a:ln w="12700">
            <a:noFill/>
            <a:miter lim="800000"/>
            <a:headEnd/>
            <a:tailEnd/>
          </a:ln>
        </p:spPr>
        <p:txBody>
          <a:bodyPr lIns="36000" tIns="36000" rIns="36000" bIns="36000">
            <a:spAutoFit/>
          </a:bodyPr>
          <a:lstStyle/>
          <a:p>
            <a:pPr>
              <a:spcBef>
                <a:spcPct val="50000"/>
              </a:spcBef>
            </a:pPr>
            <a:r>
              <a:rPr lang="de-DE" sz="1400">
                <a:latin typeface="Arial" charset="0"/>
              </a:rPr>
              <a:t>Stereotype fixation</a:t>
            </a:r>
          </a:p>
        </p:txBody>
      </p:sp>
      <p:sp>
        <p:nvSpPr>
          <p:cNvPr id="13359" name="Text Box 47"/>
          <p:cNvSpPr txBox="1">
            <a:spLocks noChangeArrowheads="1"/>
          </p:cNvSpPr>
          <p:nvPr/>
        </p:nvSpPr>
        <p:spPr bwMode="blackWhite">
          <a:xfrm>
            <a:off x="228600" y="4876800"/>
            <a:ext cx="1295400" cy="561975"/>
          </a:xfrm>
          <a:prstGeom prst="rect">
            <a:avLst/>
          </a:prstGeom>
          <a:noFill/>
          <a:ln w="12700">
            <a:noFill/>
            <a:miter lim="800000"/>
            <a:headEnd/>
            <a:tailEnd/>
          </a:ln>
        </p:spPr>
        <p:txBody>
          <a:bodyPr lIns="36000" tIns="36000" rIns="36000" bIns="36000">
            <a:spAutoFit/>
          </a:bodyPr>
          <a:lstStyle/>
          <a:p>
            <a:pPr>
              <a:spcBef>
                <a:spcPct val="50000"/>
              </a:spcBef>
            </a:pPr>
            <a:r>
              <a:rPr lang="de-DE" sz="1600" b="1">
                <a:latin typeface="Arial" charset="0"/>
              </a:rPr>
              <a:t>Skill-based behavior</a:t>
            </a:r>
          </a:p>
        </p:txBody>
      </p:sp>
      <p:sp>
        <p:nvSpPr>
          <p:cNvPr id="13360" name="Line 48"/>
          <p:cNvSpPr>
            <a:spLocks noChangeShapeType="1"/>
          </p:cNvSpPr>
          <p:nvPr/>
        </p:nvSpPr>
        <p:spPr bwMode="blackWhite">
          <a:xfrm>
            <a:off x="228600" y="2514600"/>
            <a:ext cx="7848600" cy="0"/>
          </a:xfrm>
          <a:prstGeom prst="line">
            <a:avLst/>
          </a:prstGeom>
          <a:noFill/>
          <a:ln w="12700">
            <a:solidFill>
              <a:schemeClr val="tx1"/>
            </a:solidFill>
            <a:prstDash val="lgDash"/>
            <a:round/>
            <a:headEnd/>
            <a:tailEnd/>
          </a:ln>
        </p:spPr>
        <p:txBody>
          <a:bodyPr anchor="ctr"/>
          <a:lstStyle/>
          <a:p>
            <a:endParaRPr lang="de-DE"/>
          </a:p>
        </p:txBody>
      </p:sp>
      <p:sp>
        <p:nvSpPr>
          <p:cNvPr id="13361" name="Line 49"/>
          <p:cNvSpPr>
            <a:spLocks noChangeShapeType="1"/>
          </p:cNvSpPr>
          <p:nvPr/>
        </p:nvSpPr>
        <p:spPr bwMode="auto">
          <a:xfrm>
            <a:off x="4643438" y="1695440"/>
            <a:ext cx="0" cy="304800"/>
          </a:xfrm>
          <a:prstGeom prst="line">
            <a:avLst/>
          </a:prstGeom>
          <a:noFill/>
          <a:ln w="9525">
            <a:solidFill>
              <a:schemeClr val="tx1"/>
            </a:solidFill>
            <a:round/>
            <a:headEnd/>
            <a:tailEnd type="triangle" w="med" len="med"/>
          </a:ln>
        </p:spPr>
        <p:txBody>
          <a:bodyPr wrap="none" anchor="ctr"/>
          <a:lstStyle/>
          <a:p>
            <a:endParaRPr lang="de-DE"/>
          </a:p>
        </p:txBody>
      </p:sp>
      <p:sp>
        <p:nvSpPr>
          <p:cNvPr id="13362" name="Rectangle 50"/>
          <p:cNvSpPr>
            <a:spLocks noChangeArrowheads="1"/>
          </p:cNvSpPr>
          <p:nvPr/>
        </p:nvSpPr>
        <p:spPr bwMode="auto">
          <a:xfrm>
            <a:off x="5715000" y="5181600"/>
            <a:ext cx="1828800" cy="571500"/>
          </a:xfrm>
          <a:prstGeom prst="rect">
            <a:avLst/>
          </a:prstGeom>
          <a:solidFill>
            <a:schemeClr val="hlink"/>
          </a:solidFill>
          <a:ln w="9525">
            <a:solidFill>
              <a:schemeClr val="folHlink"/>
            </a:solidFill>
            <a:miter lim="800000"/>
            <a:headEnd/>
            <a:tailEnd/>
          </a:ln>
        </p:spPr>
        <p:txBody>
          <a:bodyPr lIns="36000" tIns="36000" rIns="36000" bIns="36000" anchor="ctr" anchorCtr="1">
            <a:spAutoFit/>
          </a:bodyPr>
          <a:lstStyle/>
          <a:p>
            <a:pPr algn="ctr" defTabSz="895350"/>
            <a:r>
              <a:rPr lang="de-DE" sz="1600">
                <a:latin typeface="Arial" charset="0"/>
              </a:rPr>
              <a:t>Automated senso-rimotor patterns</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633117" y="5638800"/>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114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52400" y="304800"/>
            <a:ext cx="7104063" cy="622300"/>
          </a:xfrm>
        </p:spPr>
        <p:txBody>
          <a:bodyPr lIns="93296" tIns="46648" rIns="93296" bIns="46648" anchor="t"/>
          <a:lstStyle/>
          <a:p>
            <a:pPr algn="l"/>
            <a:r>
              <a:rPr lang="de-DE" sz="2000" b="1">
                <a:latin typeface="Arial" pitchFamily="34" charset="0"/>
              </a:rPr>
              <a:t>Handlungskontrolle (Kuhl, 1983, 1992)</a:t>
            </a:r>
            <a:endParaRPr lang="de-DE"/>
          </a:p>
        </p:txBody>
      </p:sp>
      <p:sp>
        <p:nvSpPr>
          <p:cNvPr id="24579" name="Rectangle 3"/>
          <p:cNvSpPr>
            <a:spLocks noGrp="1" noChangeArrowheads="1"/>
          </p:cNvSpPr>
          <p:nvPr>
            <p:ph type="body" idx="1"/>
          </p:nvPr>
        </p:nvSpPr>
        <p:spPr>
          <a:xfrm>
            <a:off x="381000" y="1066800"/>
            <a:ext cx="7542213" cy="5514975"/>
          </a:xfrm>
        </p:spPr>
        <p:txBody>
          <a:bodyPr lIns="93296" tIns="46648" rIns="93296" bIns="46648"/>
          <a:lstStyle/>
          <a:p>
            <a:pPr marL="304800" indent="-304800" defTabSz="895350">
              <a:buFontTx/>
              <a:buNone/>
            </a:pPr>
            <a:r>
              <a:rPr lang="de-DE" sz="1800" b="1">
                <a:latin typeface="Arial" pitchFamily="34" charset="0"/>
              </a:rPr>
              <a:t>Handlungs- vs. Ausführungskontrolle (z.B. Hacker, Volpert)</a:t>
            </a:r>
          </a:p>
          <a:p>
            <a:pPr marL="304800" indent="-304800" defTabSz="895350">
              <a:buFontTx/>
              <a:buNone/>
            </a:pPr>
            <a:endParaRPr lang="de-DE" sz="1800" b="1">
              <a:latin typeface="Arial" pitchFamily="34" charset="0"/>
            </a:endParaRPr>
          </a:p>
          <a:p>
            <a:pPr marL="304800" indent="-304800" defTabSz="895350">
              <a:buFontTx/>
              <a:buNone/>
            </a:pPr>
            <a:r>
              <a:rPr lang="de-DE" sz="1800">
                <a:latin typeface="Arial" pitchFamily="34" charset="0"/>
              </a:rPr>
              <a:t>Wie kommt es zu einer Initiierung von Handlungen?</a:t>
            </a:r>
          </a:p>
          <a:p>
            <a:pPr marL="304800" indent="-304800" defTabSz="895350">
              <a:buFontTx/>
              <a:buNone/>
            </a:pPr>
            <a:r>
              <a:rPr lang="de-DE" sz="1800">
                <a:latin typeface="Arial" pitchFamily="34" charset="0"/>
              </a:rPr>
              <a:t>Wie werden Prozesse beibehalten?</a:t>
            </a:r>
          </a:p>
          <a:p>
            <a:pPr marL="304800" indent="-304800" defTabSz="895350">
              <a:buFontTx/>
              <a:buNone/>
            </a:pPr>
            <a:endParaRPr lang="de-DE" sz="1800">
              <a:latin typeface="Arial" pitchFamily="34" charset="0"/>
            </a:endParaRPr>
          </a:p>
          <a:p>
            <a:pPr marL="304800" indent="-304800" defTabSz="895350">
              <a:buFontTx/>
              <a:buNone/>
            </a:pPr>
            <a:endParaRPr lang="de-DE" sz="1800">
              <a:latin typeface="Arial" pitchFamily="34" charset="0"/>
            </a:endParaRPr>
          </a:p>
          <a:p>
            <a:pPr marL="304800" indent="-304800" defTabSz="895350">
              <a:buFontTx/>
              <a:buNone/>
            </a:pPr>
            <a:r>
              <a:rPr lang="de-DE" sz="1800" b="1">
                <a:latin typeface="Arial" pitchFamily="34" charset="0"/>
              </a:rPr>
              <a:t>Handlungs- vs. Lageorientierung als Trait</a:t>
            </a:r>
          </a:p>
          <a:p>
            <a:pPr marL="304800" indent="-304800" defTabSz="895350">
              <a:buFontTx/>
              <a:buNone/>
            </a:pPr>
            <a:endParaRPr lang="de-DE" sz="1800" b="1">
              <a:latin typeface="Arial" pitchFamily="34" charset="0"/>
            </a:endParaRPr>
          </a:p>
          <a:p>
            <a:pPr marL="304800" indent="-304800" defTabSz="895350">
              <a:buFontTx/>
              <a:buNone/>
            </a:pPr>
            <a:r>
              <a:rPr lang="de-DE" sz="1800">
                <a:latin typeface="Arial" pitchFamily="34" charset="0"/>
              </a:rPr>
              <a:t>Selbstregulation (Bandura, Kuhl) durch:</a:t>
            </a:r>
          </a:p>
          <a:p>
            <a:pPr marL="304800" indent="-304800" defTabSz="895350">
              <a:buFontTx/>
              <a:buNone/>
            </a:pPr>
            <a:r>
              <a:rPr lang="de-DE" sz="1800">
                <a:latin typeface="Arial" pitchFamily="34" charset="0"/>
              </a:rPr>
              <a:t>	Selbstbeobachtung, Selbstbewertung, Selbstreaktion</a:t>
            </a:r>
          </a:p>
          <a:p>
            <a:pPr marL="304800" indent="-304800" defTabSz="895350">
              <a:buFontTx/>
              <a:buNone/>
            </a:pPr>
            <a:endParaRPr lang="de-DE" sz="1800">
              <a:latin typeface="Arial" pitchFamily="34" charset="0"/>
            </a:endParaRPr>
          </a:p>
          <a:p>
            <a:pPr marL="304800" indent="-304800" defTabSz="895350">
              <a:buFontTx/>
              <a:buNone/>
            </a:pPr>
            <a:r>
              <a:rPr lang="de-DE" sz="1800">
                <a:latin typeface="Arial" pitchFamily="34" charset="0"/>
              </a:rPr>
              <a:t>Kausalattributionen (Weinert)</a:t>
            </a:r>
          </a:p>
          <a:p>
            <a:pPr marL="304800" indent="-304800" defTabSz="895350">
              <a:buFontTx/>
              <a:buNone/>
            </a:pPr>
            <a:r>
              <a:rPr lang="de-DE" sz="1800">
                <a:latin typeface="Arial" pitchFamily="34" charset="0"/>
              </a:rPr>
              <a:t>	external, internal, stabil, variabel</a:t>
            </a:r>
          </a:p>
          <a:p>
            <a:pPr marL="304800" indent="-304800" defTabSz="895350">
              <a:buFontTx/>
              <a:buNone/>
            </a:pPr>
            <a:endParaRPr lang="de-DE" sz="1800">
              <a:latin typeface="Arial" pitchFamily="34" charset="0"/>
            </a:endParaRPr>
          </a:p>
          <a:p>
            <a:pPr marL="304800" indent="-304800" defTabSz="895350">
              <a:buFontTx/>
              <a:buNone/>
            </a:pPr>
            <a:r>
              <a:rPr lang="de-DE" sz="1800">
                <a:latin typeface="Arial" pitchFamily="34" charset="0"/>
              </a:rPr>
              <a:t>Gerechtigkeit der Konsequenzen </a:t>
            </a:r>
          </a:p>
          <a:p>
            <a:pPr marL="304800" indent="-304800" defTabSz="895350">
              <a:buFontTx/>
              <a:buNone/>
            </a:pPr>
            <a:r>
              <a:rPr lang="de-DE" sz="1800">
                <a:latin typeface="Arial" pitchFamily="34" charset="0"/>
              </a:rPr>
              <a:t>	Verfahren, Verteilung, Gehalt, Anerkennung, Leistungserleben</a:t>
            </a:r>
            <a:endParaRPr lang="de-DE"/>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788024" y="5445224"/>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41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52400" y="228600"/>
            <a:ext cx="8255000" cy="622300"/>
          </a:xfrm>
        </p:spPr>
        <p:txBody>
          <a:bodyPr lIns="93296" tIns="46648" rIns="93296" bIns="46648" anchor="t"/>
          <a:lstStyle/>
          <a:p>
            <a:pPr algn="l"/>
            <a:r>
              <a:rPr lang="de-DE" sz="2000" b="1">
                <a:latin typeface="Arial" pitchFamily="34" charset="0"/>
              </a:rPr>
              <a:t>Prozesse der Handlungskontrolle  (nach Kuhl, 1983)</a:t>
            </a:r>
            <a:endParaRPr lang="de-DE"/>
          </a:p>
        </p:txBody>
      </p:sp>
      <p:sp>
        <p:nvSpPr>
          <p:cNvPr id="25603" name="Rectangle 3"/>
          <p:cNvSpPr>
            <a:spLocks noGrp="1" noChangeArrowheads="1"/>
          </p:cNvSpPr>
          <p:nvPr>
            <p:ph type="body" idx="1"/>
          </p:nvPr>
        </p:nvSpPr>
        <p:spPr>
          <a:xfrm>
            <a:off x="609600" y="1385888"/>
            <a:ext cx="7464425" cy="4329112"/>
          </a:xfrm>
        </p:spPr>
        <p:txBody>
          <a:bodyPr lIns="93296" tIns="46648" rIns="93296" bIns="46648"/>
          <a:lstStyle/>
          <a:p>
            <a:pPr marL="304800" indent="-304800" defTabSz="895350">
              <a:spcAft>
                <a:spcPct val="100000"/>
              </a:spcAft>
            </a:pPr>
            <a:r>
              <a:rPr lang="de-DE" sz="1800">
                <a:latin typeface="Arial" pitchFamily="34" charset="0"/>
              </a:rPr>
              <a:t>Aufmerksamkeitskontrolle</a:t>
            </a:r>
          </a:p>
          <a:p>
            <a:pPr marL="304800" indent="-304800" defTabSz="895350">
              <a:spcAft>
                <a:spcPct val="100000"/>
              </a:spcAft>
            </a:pPr>
            <a:r>
              <a:rPr lang="de-DE" sz="1800">
                <a:latin typeface="Arial" pitchFamily="34" charset="0"/>
              </a:rPr>
              <a:t>Enkodierkontrolle</a:t>
            </a:r>
          </a:p>
          <a:p>
            <a:pPr marL="304800" indent="-304800" defTabSz="895350">
              <a:spcAft>
                <a:spcPct val="100000"/>
              </a:spcAft>
            </a:pPr>
            <a:r>
              <a:rPr lang="de-DE" sz="1800">
                <a:latin typeface="Arial" pitchFamily="34" charset="0"/>
              </a:rPr>
              <a:t>Emotionskontrolle</a:t>
            </a:r>
          </a:p>
          <a:p>
            <a:pPr marL="304800" indent="-304800" defTabSz="895350">
              <a:spcAft>
                <a:spcPct val="100000"/>
              </a:spcAft>
            </a:pPr>
            <a:r>
              <a:rPr lang="de-DE" sz="1800">
                <a:latin typeface="Arial" pitchFamily="34" charset="0"/>
              </a:rPr>
              <a:t>Motivationskontrolle</a:t>
            </a:r>
          </a:p>
          <a:p>
            <a:pPr marL="304800" indent="-304800" defTabSz="895350">
              <a:spcAft>
                <a:spcPct val="100000"/>
              </a:spcAft>
            </a:pPr>
            <a:r>
              <a:rPr lang="de-DE" sz="1800">
                <a:latin typeface="Arial" pitchFamily="34" charset="0"/>
              </a:rPr>
              <a:t>Umweltkontrolle</a:t>
            </a:r>
          </a:p>
          <a:p>
            <a:pPr marL="304800" indent="-304800" defTabSz="895350">
              <a:spcAft>
                <a:spcPct val="100000"/>
              </a:spcAft>
            </a:pPr>
            <a:r>
              <a:rPr lang="de-DE" sz="1800">
                <a:latin typeface="Arial" pitchFamily="34" charset="0"/>
              </a:rPr>
              <a:t>Sparsame Informationsverarbeitung</a:t>
            </a:r>
          </a:p>
          <a:p>
            <a:pPr marL="304800" indent="-304800" defTabSz="895350">
              <a:spcAft>
                <a:spcPct val="100000"/>
              </a:spcAft>
            </a:pPr>
            <a:r>
              <a:rPr lang="de-DE" sz="1800">
                <a:latin typeface="Arial" pitchFamily="34" charset="0"/>
              </a:rPr>
              <a:t>Misserfolgsbewältigung</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860032" y="5471318"/>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313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Kriterien der Arbeitsbewertung und</a:t>
            </a:r>
            <a:br>
              <a:rPr lang="de-DE" dirty="0" smtClean="0"/>
            </a:br>
            <a:r>
              <a:rPr lang="de-DE" dirty="0" smtClean="0"/>
              <a:t> –</a:t>
            </a:r>
            <a:r>
              <a:rPr lang="de-DE" dirty="0" err="1" smtClean="0"/>
              <a:t>gestaltung</a:t>
            </a:r>
            <a:r>
              <a:rPr lang="de-DE" dirty="0" smtClean="0"/>
              <a:t>  </a:t>
            </a:r>
            <a:r>
              <a:rPr lang="de-DE" sz="1600" dirty="0" smtClean="0"/>
              <a:t>nach Hacker und Richter, 1980</a:t>
            </a:r>
            <a:endParaRPr lang="de-DE" sz="1600" dirty="0"/>
          </a:p>
        </p:txBody>
      </p:sp>
      <p:pic>
        <p:nvPicPr>
          <p:cNvPr id="5" name="Inhaltsplatzhalter 4" descr="kritik.bmp"/>
          <p:cNvPicPr>
            <a:picLocks noGrp="1" noChangeAspect="1"/>
          </p:cNvPicPr>
          <p:nvPr>
            <p:ph idx="1"/>
          </p:nvPr>
        </p:nvPicPr>
        <p:blipFill>
          <a:blip r:embed="rId5" cstate="print"/>
          <a:stretch>
            <a:fillRect/>
          </a:stretch>
        </p:blipFill>
        <p:spPr>
          <a:xfrm rot="16200000">
            <a:off x="1750211" y="-535789"/>
            <a:ext cx="5643578" cy="9144000"/>
          </a:xfrm>
        </p:spPr>
      </p:pic>
      <p:sp>
        <p:nvSpPr>
          <p:cNvPr id="2" name="Foliennummernplatzhalter 1"/>
          <p:cNvSpPr>
            <a:spLocks noGrp="1"/>
          </p:cNvSpPr>
          <p:nvPr>
            <p:ph type="sldNum" sz="quarter" idx="12"/>
          </p:nvPr>
        </p:nvSpPr>
        <p:spPr/>
        <p:txBody>
          <a:bodyPr/>
          <a:lstStyle/>
          <a:p>
            <a:pPr>
              <a:defRPr/>
            </a:pPr>
            <a:fld id="{7536884D-3E05-45E8-B2F7-4A04601C47E0}" type="slidenum">
              <a:rPr lang="de-DE" smtClean="0"/>
              <a:pPr>
                <a:defRPr/>
              </a:pPr>
              <a:t>17</a:t>
            </a:fld>
            <a:endParaRPr lang="de-DE"/>
          </a:p>
        </p:txBody>
      </p:sp>
      <p:pic>
        <p:nvPicPr>
          <p:cNvPr id="4"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788024" y="551723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7435"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285720" y="1285860"/>
          <a:ext cx="8636016" cy="5357850"/>
        </p:xfrm>
        <a:graphic>
          <a:graphicData uri="http://schemas.openxmlformats.org/presentationml/2006/ole">
            <mc:AlternateContent xmlns:mc="http://schemas.openxmlformats.org/markup-compatibility/2006">
              <mc:Choice xmlns:v="urn:schemas-microsoft-com:vml" Requires="v">
                <p:oleObj spid="_x0000_s40973" name="Dokument" r:id="rId5" imgW="7712640" imgH="4591080" progId="Word.Document.8">
                  <p:embed/>
                </p:oleObj>
              </mc:Choice>
              <mc:Fallback>
                <p:oleObj name="Dokument" r:id="rId5" imgW="7712640" imgH="4591080" progId="Word.Document.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20" y="1285860"/>
                        <a:ext cx="8636016" cy="535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1" name="Text Box 3"/>
          <p:cNvSpPr txBox="1">
            <a:spLocks noChangeArrowheads="1"/>
          </p:cNvSpPr>
          <p:nvPr/>
        </p:nvSpPr>
        <p:spPr bwMode="auto">
          <a:xfrm>
            <a:off x="304800" y="142852"/>
            <a:ext cx="4953000" cy="892552"/>
          </a:xfrm>
          <a:prstGeom prst="rect">
            <a:avLst/>
          </a:prstGeom>
          <a:noFill/>
          <a:ln w="9525">
            <a:noFill/>
            <a:miter lim="800000"/>
            <a:headEnd/>
            <a:tailEnd/>
          </a:ln>
        </p:spPr>
        <p:txBody>
          <a:bodyPr>
            <a:spAutoFit/>
          </a:bodyPr>
          <a:lstStyle/>
          <a:p>
            <a:pPr>
              <a:spcBef>
                <a:spcPct val="50000"/>
              </a:spcBef>
            </a:pPr>
            <a:r>
              <a:rPr lang="de-DE" sz="2600" b="1" dirty="0">
                <a:latin typeface="Arial" charset="0"/>
              </a:rPr>
              <a:t>Strategien der Arbeitsgestaltung</a:t>
            </a:r>
          </a:p>
        </p:txBody>
      </p:sp>
      <p:pic>
        <p:nvPicPr>
          <p:cNvPr id="2" name="Sound aufgezeichnet">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630016" y="551723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96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ChangeArrowheads="1"/>
          </p:cNvSpPr>
          <p:nvPr/>
        </p:nvSpPr>
        <p:spPr bwMode="auto">
          <a:xfrm>
            <a:off x="155575" y="1093788"/>
            <a:ext cx="2176463" cy="571500"/>
          </a:xfrm>
          <a:prstGeom prst="rect">
            <a:avLst/>
          </a:prstGeom>
          <a:solidFill>
            <a:schemeClr val="hlink"/>
          </a:solidFill>
          <a:ln w="9525">
            <a:solidFill>
              <a:schemeClr val="folHlink"/>
            </a:solidFill>
            <a:miter lim="800000"/>
            <a:headEnd/>
            <a:tailEnd/>
          </a:ln>
          <a:effectLst>
            <a:outerShdw dist="107763" dir="18900000" algn="ctr" rotWithShape="0">
              <a:srgbClr val="3C3C3C"/>
            </a:outerShdw>
          </a:effectLst>
        </p:spPr>
        <p:txBody>
          <a:bodyPr lIns="36731" tIns="36731" rIns="36731" bIns="36731" anchor="ctr" anchorCtr="1">
            <a:spAutoFit/>
          </a:bodyPr>
          <a:lstStyle/>
          <a:p>
            <a:pPr algn="ctr" defTabSz="912813">
              <a:defRPr/>
            </a:pPr>
            <a:r>
              <a:rPr lang="de-DE" sz="1600">
                <a:latin typeface="Arial" charset="0"/>
              </a:rPr>
              <a:t>Kerndimensionen der Arbeit</a:t>
            </a:r>
          </a:p>
        </p:txBody>
      </p:sp>
      <p:sp>
        <p:nvSpPr>
          <p:cNvPr id="10243" name="AutoShape 1027"/>
          <p:cNvSpPr>
            <a:spLocks noChangeArrowheads="1"/>
          </p:cNvSpPr>
          <p:nvPr/>
        </p:nvSpPr>
        <p:spPr bwMode="blackWhite">
          <a:xfrm>
            <a:off x="155575" y="1865313"/>
            <a:ext cx="1943100" cy="1944687"/>
          </a:xfrm>
          <a:prstGeom prst="roundRect">
            <a:avLst>
              <a:gd name="adj" fmla="val 10338"/>
            </a:avLst>
          </a:prstGeom>
          <a:solidFill>
            <a:schemeClr val="bg1"/>
          </a:solidFill>
          <a:ln w="12700">
            <a:solidFill>
              <a:schemeClr val="tx1"/>
            </a:solidFill>
            <a:round/>
            <a:headEnd/>
            <a:tailEnd/>
          </a:ln>
        </p:spPr>
        <p:txBody>
          <a:bodyPr wrap="none" anchor="ctr"/>
          <a:lstStyle/>
          <a:p>
            <a:endParaRPr lang="de-DE"/>
          </a:p>
        </p:txBody>
      </p:sp>
      <p:sp>
        <p:nvSpPr>
          <p:cNvPr id="10244" name="Text Box 1028"/>
          <p:cNvSpPr txBox="1">
            <a:spLocks noChangeArrowheads="1"/>
          </p:cNvSpPr>
          <p:nvPr/>
        </p:nvSpPr>
        <p:spPr bwMode="blackWhite">
          <a:xfrm>
            <a:off x="155575" y="1943100"/>
            <a:ext cx="1943100" cy="1803400"/>
          </a:xfrm>
          <a:prstGeom prst="rect">
            <a:avLst/>
          </a:prstGeom>
          <a:noFill/>
          <a:ln w="12700">
            <a:noFill/>
            <a:miter lim="800000"/>
            <a:headEnd/>
            <a:tailEnd/>
          </a:ln>
        </p:spPr>
        <p:txBody>
          <a:bodyPr lIns="93296" tIns="46648" rIns="93296" bIns="46648">
            <a:spAutoFit/>
          </a:bodyPr>
          <a:lstStyle/>
          <a:p>
            <a:pPr algn="ctr" defTabSz="933450">
              <a:spcBef>
                <a:spcPct val="50000"/>
              </a:spcBef>
              <a:spcAft>
                <a:spcPct val="100000"/>
              </a:spcAft>
            </a:pPr>
            <a:r>
              <a:rPr lang="de-DE" sz="1600">
                <a:latin typeface="Arial" charset="0"/>
              </a:rPr>
              <a:t>Anforderungs-wechsel</a:t>
            </a:r>
          </a:p>
          <a:p>
            <a:pPr algn="ctr" defTabSz="933450">
              <a:spcBef>
                <a:spcPct val="50000"/>
              </a:spcBef>
              <a:spcAft>
                <a:spcPct val="100000"/>
              </a:spcAft>
            </a:pPr>
            <a:r>
              <a:rPr lang="de-DE" sz="1600">
                <a:latin typeface="Arial" charset="0"/>
              </a:rPr>
              <a:t>Ganzheitlichkeit</a:t>
            </a:r>
          </a:p>
          <a:p>
            <a:pPr algn="ctr" defTabSz="933450">
              <a:spcBef>
                <a:spcPct val="50000"/>
              </a:spcBef>
            </a:pPr>
            <a:r>
              <a:rPr lang="de-DE" sz="1600">
                <a:latin typeface="Arial" charset="0"/>
              </a:rPr>
              <a:t>Wichtigkeit</a:t>
            </a:r>
          </a:p>
        </p:txBody>
      </p:sp>
      <p:sp>
        <p:nvSpPr>
          <p:cNvPr id="10245" name="AutoShape 1029"/>
          <p:cNvSpPr>
            <a:spLocks noChangeArrowheads="1"/>
          </p:cNvSpPr>
          <p:nvPr/>
        </p:nvSpPr>
        <p:spPr bwMode="blackWhite">
          <a:xfrm>
            <a:off x="155575" y="4121150"/>
            <a:ext cx="1943100" cy="542925"/>
          </a:xfrm>
          <a:prstGeom prst="roundRect">
            <a:avLst>
              <a:gd name="adj" fmla="val 25949"/>
            </a:avLst>
          </a:prstGeom>
          <a:solidFill>
            <a:schemeClr val="bg1"/>
          </a:solidFill>
          <a:ln w="12700">
            <a:solidFill>
              <a:schemeClr val="tx1"/>
            </a:solidFill>
            <a:round/>
            <a:headEnd/>
            <a:tailEnd/>
          </a:ln>
        </p:spPr>
        <p:txBody>
          <a:bodyPr wrap="none" anchor="ctr"/>
          <a:lstStyle/>
          <a:p>
            <a:endParaRPr lang="de-DE"/>
          </a:p>
        </p:txBody>
      </p:sp>
      <p:sp>
        <p:nvSpPr>
          <p:cNvPr id="10246" name="Text Box 1030"/>
          <p:cNvSpPr txBox="1">
            <a:spLocks noChangeArrowheads="1"/>
          </p:cNvSpPr>
          <p:nvPr/>
        </p:nvSpPr>
        <p:spPr bwMode="blackWhite">
          <a:xfrm>
            <a:off x="0" y="4198938"/>
            <a:ext cx="2254250" cy="581025"/>
          </a:xfrm>
          <a:prstGeom prst="rect">
            <a:avLst/>
          </a:prstGeom>
          <a:noFill/>
          <a:ln w="12700">
            <a:noFill/>
            <a:miter lim="800000"/>
            <a:headEnd/>
            <a:tailEnd/>
          </a:ln>
        </p:spPr>
        <p:txBody>
          <a:bodyPr lIns="93296" tIns="46648" rIns="93296" bIns="46648">
            <a:spAutoFit/>
          </a:bodyPr>
          <a:lstStyle/>
          <a:p>
            <a:pPr algn="ctr" defTabSz="933450">
              <a:spcBef>
                <a:spcPct val="50000"/>
              </a:spcBef>
              <a:spcAft>
                <a:spcPct val="100000"/>
              </a:spcAft>
            </a:pPr>
            <a:r>
              <a:rPr lang="de-DE" sz="1600">
                <a:latin typeface="Arial" charset="0"/>
              </a:rPr>
              <a:t>Autonomie</a:t>
            </a:r>
          </a:p>
        </p:txBody>
      </p:sp>
      <p:sp>
        <p:nvSpPr>
          <p:cNvPr id="10247" name="AutoShape 1031"/>
          <p:cNvSpPr>
            <a:spLocks noChangeArrowheads="1"/>
          </p:cNvSpPr>
          <p:nvPr/>
        </p:nvSpPr>
        <p:spPr bwMode="blackWhite">
          <a:xfrm>
            <a:off x="155575" y="4975225"/>
            <a:ext cx="1943100" cy="622300"/>
          </a:xfrm>
          <a:prstGeom prst="roundRect">
            <a:avLst>
              <a:gd name="adj" fmla="val 25949"/>
            </a:avLst>
          </a:prstGeom>
          <a:solidFill>
            <a:schemeClr val="bg1"/>
          </a:solidFill>
          <a:ln w="12700">
            <a:solidFill>
              <a:schemeClr val="tx1"/>
            </a:solidFill>
            <a:round/>
            <a:headEnd/>
            <a:tailEnd/>
          </a:ln>
        </p:spPr>
        <p:txBody>
          <a:bodyPr wrap="none" anchor="ctr"/>
          <a:lstStyle/>
          <a:p>
            <a:endParaRPr lang="de-DE"/>
          </a:p>
        </p:txBody>
      </p:sp>
      <p:sp>
        <p:nvSpPr>
          <p:cNvPr id="10248" name="Text Box 1032"/>
          <p:cNvSpPr txBox="1">
            <a:spLocks noChangeArrowheads="1"/>
          </p:cNvSpPr>
          <p:nvPr/>
        </p:nvSpPr>
        <p:spPr bwMode="blackWhite">
          <a:xfrm>
            <a:off x="77788" y="4975225"/>
            <a:ext cx="2020887" cy="825500"/>
          </a:xfrm>
          <a:prstGeom prst="rect">
            <a:avLst/>
          </a:prstGeom>
          <a:noFill/>
          <a:ln w="12700">
            <a:noFill/>
            <a:miter lim="800000"/>
            <a:headEnd/>
            <a:tailEnd/>
          </a:ln>
        </p:spPr>
        <p:txBody>
          <a:bodyPr lIns="93296" tIns="46648" rIns="93296" bIns="46648">
            <a:spAutoFit/>
          </a:bodyPr>
          <a:lstStyle/>
          <a:p>
            <a:pPr algn="ctr" defTabSz="933450">
              <a:spcBef>
                <a:spcPct val="50000"/>
              </a:spcBef>
              <a:spcAft>
                <a:spcPct val="100000"/>
              </a:spcAft>
            </a:pPr>
            <a:r>
              <a:rPr lang="de-DE" sz="1600">
                <a:latin typeface="Arial" charset="0"/>
              </a:rPr>
              <a:t>Rückmeldung durch die Arbeit</a:t>
            </a:r>
          </a:p>
        </p:txBody>
      </p:sp>
      <p:sp>
        <p:nvSpPr>
          <p:cNvPr id="26633" name="Rectangle 1033"/>
          <p:cNvSpPr>
            <a:spLocks noChangeArrowheads="1"/>
          </p:cNvSpPr>
          <p:nvPr/>
        </p:nvSpPr>
        <p:spPr bwMode="auto">
          <a:xfrm>
            <a:off x="2971800" y="1066800"/>
            <a:ext cx="2332038" cy="582613"/>
          </a:xfrm>
          <a:prstGeom prst="rect">
            <a:avLst/>
          </a:prstGeom>
          <a:solidFill>
            <a:schemeClr val="hlink"/>
          </a:solidFill>
          <a:ln w="9525">
            <a:solidFill>
              <a:schemeClr val="folHlink"/>
            </a:solidFill>
            <a:miter lim="800000"/>
            <a:headEnd/>
            <a:tailEnd/>
          </a:ln>
          <a:effectLst>
            <a:outerShdw dist="107763" dir="18900000" algn="ctr" rotWithShape="0">
              <a:srgbClr val="3C3C3C"/>
            </a:outerShdw>
          </a:effectLst>
        </p:spPr>
        <p:txBody>
          <a:bodyPr lIns="36731" tIns="36731" rIns="36731" bIns="36731" anchor="ctr" anchorCtr="1"/>
          <a:lstStyle/>
          <a:p>
            <a:pPr algn="ctr" defTabSz="912813">
              <a:defRPr/>
            </a:pPr>
            <a:r>
              <a:rPr lang="de-DE" sz="1600">
                <a:latin typeface="Arial" charset="0"/>
              </a:rPr>
              <a:t>Erlebte Auswirkungen der Arbeit</a:t>
            </a:r>
          </a:p>
        </p:txBody>
      </p:sp>
      <p:sp>
        <p:nvSpPr>
          <p:cNvPr id="26634" name="Rectangle 1034"/>
          <p:cNvSpPr>
            <a:spLocks noChangeArrowheads="1"/>
          </p:cNvSpPr>
          <p:nvPr/>
        </p:nvSpPr>
        <p:spPr bwMode="auto">
          <a:xfrm>
            <a:off x="5867400" y="1066800"/>
            <a:ext cx="2100263" cy="582613"/>
          </a:xfrm>
          <a:prstGeom prst="rect">
            <a:avLst/>
          </a:prstGeom>
          <a:solidFill>
            <a:schemeClr val="hlink"/>
          </a:solidFill>
          <a:ln w="9525">
            <a:solidFill>
              <a:schemeClr val="folHlink"/>
            </a:solidFill>
            <a:miter lim="800000"/>
            <a:headEnd/>
            <a:tailEnd/>
          </a:ln>
          <a:effectLst>
            <a:outerShdw dist="107763" dir="18900000" algn="ctr" rotWithShape="0">
              <a:srgbClr val="3C3C3C"/>
            </a:outerShdw>
          </a:effectLst>
        </p:spPr>
        <p:txBody>
          <a:bodyPr lIns="36731" tIns="36731" rIns="36731" bIns="36731" anchor="ctr" anchorCtr="1"/>
          <a:lstStyle/>
          <a:p>
            <a:pPr algn="ctr" defTabSz="912813">
              <a:defRPr/>
            </a:pPr>
            <a:r>
              <a:rPr lang="de-DE" sz="1600">
                <a:latin typeface="Arial" charset="0"/>
              </a:rPr>
              <a:t>Arbeitsergebnisse</a:t>
            </a:r>
          </a:p>
        </p:txBody>
      </p:sp>
      <p:sp>
        <p:nvSpPr>
          <p:cNvPr id="10251" name="Rectangle 1035"/>
          <p:cNvSpPr>
            <a:spLocks noChangeArrowheads="1"/>
          </p:cNvSpPr>
          <p:nvPr/>
        </p:nvSpPr>
        <p:spPr bwMode="auto">
          <a:xfrm>
            <a:off x="6054725" y="1905000"/>
            <a:ext cx="2022475" cy="3965575"/>
          </a:xfrm>
          <a:prstGeom prst="rect">
            <a:avLst/>
          </a:prstGeom>
          <a:noFill/>
          <a:ln w="28575">
            <a:solidFill>
              <a:schemeClr val="folHlink"/>
            </a:solidFill>
            <a:miter lim="800000"/>
            <a:headEnd/>
            <a:tailEnd/>
          </a:ln>
        </p:spPr>
        <p:txBody>
          <a:bodyPr lIns="36731" tIns="36731" rIns="36731" bIns="36731" anchor="ctr" anchorCtr="1"/>
          <a:lstStyle/>
          <a:p>
            <a:pPr algn="ctr" defTabSz="912813">
              <a:spcAft>
                <a:spcPct val="80000"/>
              </a:spcAft>
            </a:pPr>
            <a:r>
              <a:rPr lang="de-DE" sz="1600" dirty="0">
                <a:latin typeface="Arial" charset="0"/>
              </a:rPr>
              <a:t>Allgemeine Arbeitszufriedenheit</a:t>
            </a:r>
          </a:p>
          <a:p>
            <a:pPr algn="ctr" defTabSz="912813">
              <a:spcAft>
                <a:spcPct val="80000"/>
              </a:spcAft>
            </a:pPr>
            <a:r>
              <a:rPr lang="de-DE" sz="1600" dirty="0">
                <a:latin typeface="Arial" charset="0"/>
              </a:rPr>
              <a:t>Intrinsische Arbeitsmotivation</a:t>
            </a:r>
          </a:p>
          <a:p>
            <a:pPr algn="ctr" defTabSz="912813">
              <a:spcAft>
                <a:spcPct val="80000"/>
              </a:spcAft>
            </a:pPr>
            <a:r>
              <a:rPr lang="de-DE" sz="1600" dirty="0">
                <a:latin typeface="Arial" charset="0"/>
              </a:rPr>
              <a:t>Zufriedenheit mit den Entfaltungs-</a:t>
            </a:r>
            <a:r>
              <a:rPr lang="de-DE" sz="1600" dirty="0" err="1">
                <a:latin typeface="Arial" charset="0"/>
              </a:rPr>
              <a:t>möglichkeiten</a:t>
            </a:r>
            <a:endParaRPr lang="de-DE" sz="1600" dirty="0">
              <a:latin typeface="Arial" charset="0"/>
            </a:endParaRPr>
          </a:p>
          <a:p>
            <a:pPr algn="ctr" defTabSz="912813">
              <a:spcAft>
                <a:spcPct val="80000"/>
              </a:spcAft>
            </a:pPr>
            <a:r>
              <a:rPr lang="de-DE" sz="1600" dirty="0">
                <a:latin typeface="Arial" charset="0"/>
              </a:rPr>
              <a:t>Absentismus und Fluktuation</a:t>
            </a:r>
          </a:p>
          <a:p>
            <a:pPr algn="ctr" defTabSz="912813">
              <a:spcAft>
                <a:spcPct val="80000"/>
              </a:spcAft>
            </a:pPr>
            <a:r>
              <a:rPr lang="de-DE" sz="1600" dirty="0">
                <a:latin typeface="Arial" charset="0"/>
              </a:rPr>
              <a:t>Qualität der Arbeitsleistung</a:t>
            </a:r>
          </a:p>
        </p:txBody>
      </p:sp>
      <p:sp>
        <p:nvSpPr>
          <p:cNvPr id="10252" name="Oval 1036"/>
          <p:cNvSpPr>
            <a:spLocks noChangeArrowheads="1"/>
          </p:cNvSpPr>
          <p:nvPr/>
        </p:nvSpPr>
        <p:spPr bwMode="blackWhite">
          <a:xfrm>
            <a:off x="2819400" y="3962400"/>
            <a:ext cx="2333625" cy="776288"/>
          </a:xfrm>
          <a:prstGeom prst="ellipse">
            <a:avLst/>
          </a:prstGeom>
          <a:solidFill>
            <a:schemeClr val="bg1"/>
          </a:solidFill>
          <a:ln w="12700">
            <a:solidFill>
              <a:schemeClr val="tx1"/>
            </a:solidFill>
            <a:round/>
            <a:headEnd/>
            <a:tailEnd/>
          </a:ln>
        </p:spPr>
        <p:txBody>
          <a:bodyPr wrap="none" anchor="ctr"/>
          <a:lstStyle/>
          <a:p>
            <a:endParaRPr lang="de-DE"/>
          </a:p>
        </p:txBody>
      </p:sp>
      <p:sp>
        <p:nvSpPr>
          <p:cNvPr id="10253" name="Text Box 1037"/>
          <p:cNvSpPr txBox="1">
            <a:spLocks noChangeArrowheads="1"/>
          </p:cNvSpPr>
          <p:nvPr/>
        </p:nvSpPr>
        <p:spPr bwMode="blackWhite">
          <a:xfrm>
            <a:off x="2798763" y="4121150"/>
            <a:ext cx="2411412" cy="581025"/>
          </a:xfrm>
          <a:prstGeom prst="rect">
            <a:avLst/>
          </a:prstGeom>
          <a:noFill/>
          <a:ln w="12700">
            <a:noFill/>
            <a:miter lim="800000"/>
            <a:headEnd/>
            <a:tailEnd/>
          </a:ln>
        </p:spPr>
        <p:txBody>
          <a:bodyPr lIns="93296" tIns="46648" rIns="93296" bIns="46648">
            <a:spAutoFit/>
          </a:bodyPr>
          <a:lstStyle/>
          <a:p>
            <a:pPr algn="ctr" defTabSz="933450">
              <a:spcBef>
                <a:spcPct val="50000"/>
              </a:spcBef>
            </a:pPr>
            <a:r>
              <a:rPr lang="de-DE" sz="1600">
                <a:latin typeface="Arial" charset="0"/>
              </a:rPr>
              <a:t>Verantwortlichkeit für die Arbeit</a:t>
            </a:r>
          </a:p>
        </p:txBody>
      </p:sp>
      <p:sp>
        <p:nvSpPr>
          <p:cNvPr id="10254" name="Oval 1038"/>
          <p:cNvSpPr>
            <a:spLocks noChangeArrowheads="1"/>
          </p:cNvSpPr>
          <p:nvPr/>
        </p:nvSpPr>
        <p:spPr bwMode="blackWhite">
          <a:xfrm>
            <a:off x="2819400" y="4876800"/>
            <a:ext cx="2333625" cy="777875"/>
          </a:xfrm>
          <a:prstGeom prst="ellipse">
            <a:avLst/>
          </a:prstGeom>
          <a:solidFill>
            <a:schemeClr val="bg1"/>
          </a:solidFill>
          <a:ln w="12700">
            <a:solidFill>
              <a:schemeClr val="tx1"/>
            </a:solidFill>
            <a:round/>
            <a:headEnd/>
            <a:tailEnd/>
          </a:ln>
        </p:spPr>
        <p:txBody>
          <a:bodyPr wrap="none" anchor="ctr"/>
          <a:lstStyle/>
          <a:p>
            <a:endParaRPr lang="de-DE"/>
          </a:p>
        </p:txBody>
      </p:sp>
      <p:sp>
        <p:nvSpPr>
          <p:cNvPr id="10255" name="Text Box 1039"/>
          <p:cNvSpPr txBox="1">
            <a:spLocks noChangeArrowheads="1"/>
          </p:cNvSpPr>
          <p:nvPr/>
        </p:nvSpPr>
        <p:spPr bwMode="blackWhite">
          <a:xfrm>
            <a:off x="2876550" y="4975225"/>
            <a:ext cx="2409825" cy="581025"/>
          </a:xfrm>
          <a:prstGeom prst="rect">
            <a:avLst/>
          </a:prstGeom>
          <a:noFill/>
          <a:ln w="12700">
            <a:noFill/>
            <a:miter lim="800000"/>
            <a:headEnd/>
            <a:tailEnd/>
          </a:ln>
        </p:spPr>
        <p:txBody>
          <a:bodyPr lIns="93296" tIns="46648" rIns="93296" bIns="46648">
            <a:spAutoFit/>
          </a:bodyPr>
          <a:lstStyle/>
          <a:p>
            <a:pPr algn="ctr" defTabSz="933450"/>
            <a:r>
              <a:rPr lang="de-DE" sz="1600">
                <a:latin typeface="Arial" charset="0"/>
              </a:rPr>
              <a:t>Wissen und </a:t>
            </a:r>
          </a:p>
          <a:p>
            <a:pPr algn="ctr" defTabSz="933450"/>
            <a:r>
              <a:rPr lang="de-DE" sz="1600">
                <a:latin typeface="Arial" charset="0"/>
              </a:rPr>
              <a:t>Erfahrung</a:t>
            </a:r>
            <a:endParaRPr lang="de-DE" sz="1600"/>
          </a:p>
        </p:txBody>
      </p:sp>
      <p:sp>
        <p:nvSpPr>
          <p:cNvPr id="10256" name="Oval 1040"/>
          <p:cNvSpPr>
            <a:spLocks noChangeArrowheads="1"/>
          </p:cNvSpPr>
          <p:nvPr/>
        </p:nvSpPr>
        <p:spPr bwMode="blackWhite">
          <a:xfrm>
            <a:off x="2819400" y="2362200"/>
            <a:ext cx="2333625" cy="777875"/>
          </a:xfrm>
          <a:prstGeom prst="ellipse">
            <a:avLst/>
          </a:prstGeom>
          <a:solidFill>
            <a:schemeClr val="bg1"/>
          </a:solidFill>
          <a:ln w="12700">
            <a:solidFill>
              <a:schemeClr val="tx1"/>
            </a:solidFill>
            <a:round/>
            <a:headEnd/>
            <a:tailEnd/>
          </a:ln>
        </p:spPr>
        <p:txBody>
          <a:bodyPr wrap="none" anchor="ctr"/>
          <a:lstStyle/>
          <a:p>
            <a:endParaRPr lang="de-DE"/>
          </a:p>
        </p:txBody>
      </p:sp>
      <p:sp>
        <p:nvSpPr>
          <p:cNvPr id="10257" name="Text Box 1041"/>
          <p:cNvSpPr txBox="1">
            <a:spLocks noChangeArrowheads="1"/>
          </p:cNvSpPr>
          <p:nvPr/>
        </p:nvSpPr>
        <p:spPr bwMode="blackWhite">
          <a:xfrm>
            <a:off x="2798763" y="2533650"/>
            <a:ext cx="2411412" cy="336550"/>
          </a:xfrm>
          <a:prstGeom prst="rect">
            <a:avLst/>
          </a:prstGeom>
          <a:noFill/>
          <a:ln w="12700">
            <a:noFill/>
            <a:miter lim="800000"/>
            <a:headEnd/>
            <a:tailEnd/>
          </a:ln>
        </p:spPr>
        <p:txBody>
          <a:bodyPr lIns="93296" tIns="46648" rIns="93296" bIns="46648">
            <a:spAutoFit/>
          </a:bodyPr>
          <a:lstStyle/>
          <a:p>
            <a:pPr algn="ctr" defTabSz="933450">
              <a:spcBef>
                <a:spcPct val="50000"/>
              </a:spcBef>
            </a:pPr>
            <a:r>
              <a:rPr lang="de-DE" sz="1600">
                <a:latin typeface="Arial" charset="0"/>
              </a:rPr>
              <a:t>Bedeutsamkeit</a:t>
            </a:r>
          </a:p>
        </p:txBody>
      </p:sp>
      <p:sp>
        <p:nvSpPr>
          <p:cNvPr id="10258" name="AutoShape 1042"/>
          <p:cNvSpPr>
            <a:spLocks noChangeArrowheads="1"/>
          </p:cNvSpPr>
          <p:nvPr/>
        </p:nvSpPr>
        <p:spPr bwMode="blackWhite">
          <a:xfrm>
            <a:off x="2098675" y="2565400"/>
            <a:ext cx="700088" cy="311150"/>
          </a:xfrm>
          <a:prstGeom prst="rightArrow">
            <a:avLst>
              <a:gd name="adj1" fmla="val 50000"/>
              <a:gd name="adj2" fmla="val 56250"/>
            </a:avLst>
          </a:prstGeom>
          <a:solidFill>
            <a:schemeClr val="folHlink"/>
          </a:solidFill>
          <a:ln w="12700">
            <a:solidFill>
              <a:schemeClr val="tx1"/>
            </a:solidFill>
            <a:miter lim="800000"/>
            <a:headEnd/>
            <a:tailEnd/>
          </a:ln>
        </p:spPr>
        <p:txBody>
          <a:bodyPr wrap="none" anchor="ctr"/>
          <a:lstStyle/>
          <a:p>
            <a:endParaRPr lang="de-DE"/>
          </a:p>
        </p:txBody>
      </p:sp>
      <p:sp>
        <p:nvSpPr>
          <p:cNvPr id="10259" name="AutoShape 1043"/>
          <p:cNvSpPr>
            <a:spLocks noChangeArrowheads="1"/>
          </p:cNvSpPr>
          <p:nvPr/>
        </p:nvSpPr>
        <p:spPr bwMode="blackWhite">
          <a:xfrm>
            <a:off x="2098675" y="4198938"/>
            <a:ext cx="700088" cy="311150"/>
          </a:xfrm>
          <a:prstGeom prst="rightArrow">
            <a:avLst>
              <a:gd name="adj1" fmla="val 50000"/>
              <a:gd name="adj2" fmla="val 56250"/>
            </a:avLst>
          </a:prstGeom>
          <a:solidFill>
            <a:schemeClr val="folHlink"/>
          </a:solidFill>
          <a:ln w="12700">
            <a:solidFill>
              <a:schemeClr val="tx1"/>
            </a:solidFill>
            <a:miter lim="800000"/>
            <a:headEnd/>
            <a:tailEnd/>
          </a:ln>
        </p:spPr>
        <p:txBody>
          <a:bodyPr wrap="none" anchor="ctr"/>
          <a:lstStyle/>
          <a:p>
            <a:endParaRPr lang="de-DE"/>
          </a:p>
        </p:txBody>
      </p:sp>
      <p:sp>
        <p:nvSpPr>
          <p:cNvPr id="10260" name="AutoShape 1044"/>
          <p:cNvSpPr>
            <a:spLocks noChangeArrowheads="1"/>
          </p:cNvSpPr>
          <p:nvPr/>
        </p:nvSpPr>
        <p:spPr bwMode="blackWhite">
          <a:xfrm>
            <a:off x="2098675" y="5130800"/>
            <a:ext cx="700088" cy="311150"/>
          </a:xfrm>
          <a:prstGeom prst="rightArrow">
            <a:avLst>
              <a:gd name="adj1" fmla="val 50000"/>
              <a:gd name="adj2" fmla="val 56250"/>
            </a:avLst>
          </a:prstGeom>
          <a:solidFill>
            <a:schemeClr val="folHlink"/>
          </a:solidFill>
          <a:ln w="12700">
            <a:solidFill>
              <a:schemeClr val="tx1"/>
            </a:solidFill>
            <a:miter lim="800000"/>
            <a:headEnd/>
            <a:tailEnd/>
          </a:ln>
        </p:spPr>
        <p:txBody>
          <a:bodyPr wrap="none" anchor="ctr"/>
          <a:lstStyle/>
          <a:p>
            <a:endParaRPr lang="de-DE"/>
          </a:p>
        </p:txBody>
      </p:sp>
      <p:sp>
        <p:nvSpPr>
          <p:cNvPr id="10261" name="Line 1045"/>
          <p:cNvSpPr>
            <a:spLocks noChangeShapeType="1"/>
          </p:cNvSpPr>
          <p:nvPr/>
        </p:nvSpPr>
        <p:spPr bwMode="blackWhite">
          <a:xfrm>
            <a:off x="5364163" y="2798763"/>
            <a:ext cx="0" cy="2487612"/>
          </a:xfrm>
          <a:prstGeom prst="line">
            <a:avLst/>
          </a:prstGeom>
          <a:noFill/>
          <a:ln w="28575">
            <a:solidFill>
              <a:schemeClr val="tx1"/>
            </a:solidFill>
            <a:round/>
            <a:headEnd/>
            <a:tailEnd/>
          </a:ln>
        </p:spPr>
        <p:txBody>
          <a:bodyPr anchor="ctr"/>
          <a:lstStyle/>
          <a:p>
            <a:endParaRPr lang="de-DE"/>
          </a:p>
        </p:txBody>
      </p:sp>
      <p:sp>
        <p:nvSpPr>
          <p:cNvPr id="10262" name="Line 1046"/>
          <p:cNvSpPr>
            <a:spLocks noChangeShapeType="1"/>
          </p:cNvSpPr>
          <p:nvPr/>
        </p:nvSpPr>
        <p:spPr bwMode="blackWhite">
          <a:xfrm flipH="1">
            <a:off x="5286375" y="5286375"/>
            <a:ext cx="77788" cy="0"/>
          </a:xfrm>
          <a:prstGeom prst="line">
            <a:avLst/>
          </a:prstGeom>
          <a:noFill/>
          <a:ln w="28575">
            <a:solidFill>
              <a:schemeClr val="tx1"/>
            </a:solidFill>
            <a:round/>
            <a:headEnd/>
            <a:tailEnd/>
          </a:ln>
        </p:spPr>
        <p:txBody>
          <a:bodyPr anchor="ctr"/>
          <a:lstStyle/>
          <a:p>
            <a:endParaRPr lang="de-DE"/>
          </a:p>
        </p:txBody>
      </p:sp>
      <p:sp>
        <p:nvSpPr>
          <p:cNvPr id="10263" name="Line 1047"/>
          <p:cNvSpPr>
            <a:spLocks noChangeShapeType="1"/>
          </p:cNvSpPr>
          <p:nvPr/>
        </p:nvSpPr>
        <p:spPr bwMode="blackWhite">
          <a:xfrm>
            <a:off x="5286375" y="4354513"/>
            <a:ext cx="77788" cy="0"/>
          </a:xfrm>
          <a:prstGeom prst="line">
            <a:avLst/>
          </a:prstGeom>
          <a:noFill/>
          <a:ln w="28575">
            <a:solidFill>
              <a:schemeClr val="tx1"/>
            </a:solidFill>
            <a:round/>
            <a:headEnd/>
            <a:tailEnd/>
          </a:ln>
        </p:spPr>
        <p:txBody>
          <a:bodyPr anchor="ctr"/>
          <a:lstStyle/>
          <a:p>
            <a:endParaRPr lang="de-DE"/>
          </a:p>
        </p:txBody>
      </p:sp>
      <p:sp>
        <p:nvSpPr>
          <p:cNvPr id="10264" name="Line 1048"/>
          <p:cNvSpPr>
            <a:spLocks noChangeShapeType="1"/>
          </p:cNvSpPr>
          <p:nvPr/>
        </p:nvSpPr>
        <p:spPr bwMode="blackWhite">
          <a:xfrm>
            <a:off x="5286375" y="2798763"/>
            <a:ext cx="77788" cy="0"/>
          </a:xfrm>
          <a:prstGeom prst="line">
            <a:avLst/>
          </a:prstGeom>
          <a:noFill/>
          <a:ln w="28575">
            <a:solidFill>
              <a:schemeClr val="tx1"/>
            </a:solidFill>
            <a:round/>
            <a:headEnd/>
            <a:tailEnd/>
          </a:ln>
        </p:spPr>
        <p:txBody>
          <a:bodyPr anchor="ctr"/>
          <a:lstStyle/>
          <a:p>
            <a:endParaRPr lang="de-DE"/>
          </a:p>
        </p:txBody>
      </p:sp>
      <p:sp>
        <p:nvSpPr>
          <p:cNvPr id="10265" name="AutoShape 1049"/>
          <p:cNvSpPr>
            <a:spLocks noChangeArrowheads="1"/>
          </p:cNvSpPr>
          <p:nvPr/>
        </p:nvSpPr>
        <p:spPr bwMode="blackWhite">
          <a:xfrm>
            <a:off x="5364163" y="3887788"/>
            <a:ext cx="700087" cy="311150"/>
          </a:xfrm>
          <a:prstGeom prst="rightArrow">
            <a:avLst>
              <a:gd name="adj1" fmla="val 50000"/>
              <a:gd name="adj2" fmla="val 56250"/>
            </a:avLst>
          </a:prstGeom>
          <a:solidFill>
            <a:schemeClr val="folHlink"/>
          </a:solidFill>
          <a:ln w="12700">
            <a:solidFill>
              <a:schemeClr val="tx1"/>
            </a:solidFill>
            <a:miter lim="800000"/>
            <a:headEnd/>
            <a:tailEnd/>
          </a:ln>
        </p:spPr>
        <p:txBody>
          <a:bodyPr wrap="none" anchor="ctr"/>
          <a:lstStyle/>
          <a:p>
            <a:endParaRPr lang="de-DE"/>
          </a:p>
        </p:txBody>
      </p:sp>
      <p:sp>
        <p:nvSpPr>
          <p:cNvPr id="10266" name="Rectangle 1050"/>
          <p:cNvSpPr>
            <a:spLocks noChangeArrowheads="1"/>
          </p:cNvSpPr>
          <p:nvPr/>
        </p:nvSpPr>
        <p:spPr bwMode="auto">
          <a:xfrm>
            <a:off x="2020888" y="5908675"/>
            <a:ext cx="3965575" cy="777875"/>
          </a:xfrm>
          <a:prstGeom prst="rect">
            <a:avLst/>
          </a:prstGeom>
          <a:noFill/>
          <a:ln w="28575">
            <a:solidFill>
              <a:schemeClr val="folHlink"/>
            </a:solidFill>
            <a:miter lim="800000"/>
            <a:headEnd/>
            <a:tailEnd/>
          </a:ln>
        </p:spPr>
        <p:txBody>
          <a:bodyPr lIns="36731" tIns="36731" rIns="36731" bIns="36731" anchor="ctr" anchorCtr="1"/>
          <a:lstStyle/>
          <a:p>
            <a:pPr algn="ctr" defTabSz="912813"/>
            <a:r>
              <a:rPr lang="de-DE" sz="1600">
                <a:latin typeface="Arial" charset="0"/>
              </a:rPr>
              <a:t>Wissen und Fähigkeiten</a:t>
            </a:r>
          </a:p>
          <a:p>
            <a:pPr algn="ctr" defTabSz="912813"/>
            <a:r>
              <a:rPr lang="de-DE" sz="1600">
                <a:latin typeface="Arial" charset="0"/>
              </a:rPr>
              <a:t>Bedürfnis nach persönlicher Leistung</a:t>
            </a:r>
          </a:p>
          <a:p>
            <a:pPr algn="ctr" defTabSz="912813"/>
            <a:r>
              <a:rPr lang="de-DE" sz="1600">
                <a:latin typeface="Arial" charset="0"/>
              </a:rPr>
              <a:t>Leistungsmotivation</a:t>
            </a:r>
            <a:endParaRPr lang="de-DE" sz="1600"/>
          </a:p>
        </p:txBody>
      </p:sp>
      <p:sp>
        <p:nvSpPr>
          <p:cNvPr id="10267" name="Line 1051"/>
          <p:cNvSpPr>
            <a:spLocks noChangeShapeType="1"/>
          </p:cNvSpPr>
          <p:nvPr/>
        </p:nvSpPr>
        <p:spPr bwMode="blackWhite">
          <a:xfrm flipV="1">
            <a:off x="2409825" y="5441950"/>
            <a:ext cx="0" cy="466725"/>
          </a:xfrm>
          <a:prstGeom prst="line">
            <a:avLst/>
          </a:prstGeom>
          <a:noFill/>
          <a:ln w="28575">
            <a:solidFill>
              <a:schemeClr val="tx1"/>
            </a:solidFill>
            <a:round/>
            <a:headEnd/>
            <a:tailEnd type="triangle" w="med" len="med"/>
          </a:ln>
        </p:spPr>
        <p:txBody>
          <a:bodyPr anchor="ctr"/>
          <a:lstStyle/>
          <a:p>
            <a:endParaRPr lang="de-DE"/>
          </a:p>
        </p:txBody>
      </p:sp>
      <p:sp>
        <p:nvSpPr>
          <p:cNvPr id="10268" name="Line 1052"/>
          <p:cNvSpPr>
            <a:spLocks noChangeShapeType="1"/>
          </p:cNvSpPr>
          <p:nvPr/>
        </p:nvSpPr>
        <p:spPr bwMode="blackWhite">
          <a:xfrm flipV="1">
            <a:off x="5753100" y="5441950"/>
            <a:ext cx="0" cy="466725"/>
          </a:xfrm>
          <a:prstGeom prst="line">
            <a:avLst/>
          </a:prstGeom>
          <a:noFill/>
          <a:ln w="28575">
            <a:solidFill>
              <a:schemeClr val="tx1"/>
            </a:solidFill>
            <a:round/>
            <a:headEnd/>
            <a:tailEnd type="triangle" w="med" len="med"/>
          </a:ln>
        </p:spPr>
        <p:txBody>
          <a:bodyPr anchor="ctr"/>
          <a:lstStyle/>
          <a:p>
            <a:endParaRPr lang="de-DE"/>
          </a:p>
        </p:txBody>
      </p:sp>
      <p:sp>
        <p:nvSpPr>
          <p:cNvPr id="10269" name="Rectangle 1053"/>
          <p:cNvSpPr>
            <a:spLocks noGrp="1" noChangeArrowheads="1"/>
          </p:cNvSpPr>
          <p:nvPr>
            <p:ph type="title"/>
          </p:nvPr>
        </p:nvSpPr>
        <p:spPr>
          <a:xfrm>
            <a:off x="152400" y="152400"/>
            <a:ext cx="7772400" cy="381000"/>
          </a:xfrm>
          <a:noFill/>
        </p:spPr>
        <p:txBody>
          <a:bodyPr lIns="93296" tIns="46648" rIns="93296" bIns="46648" anchor="t"/>
          <a:lstStyle/>
          <a:p>
            <a:pPr algn="l"/>
            <a:r>
              <a:rPr lang="de-DE" b="1" dirty="0" smtClean="0"/>
              <a:t>Motivation und Aufgabengestaltung</a:t>
            </a:r>
            <a:endParaRPr lang="de-DE" dirty="0" smtClean="0"/>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9740" y="5399657"/>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231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228600" y="304800"/>
            <a:ext cx="7772400" cy="381000"/>
          </a:xfrm>
          <a:noFill/>
        </p:spPr>
        <p:txBody>
          <a:bodyPr lIns="93296" tIns="46648" rIns="93296" bIns="46648" anchor="t"/>
          <a:lstStyle/>
          <a:p>
            <a:pPr algn="l"/>
            <a:r>
              <a:rPr lang="de-DE" sz="2400" b="1" smtClean="0">
                <a:latin typeface="Arial" charset="0"/>
              </a:rPr>
              <a:t>TOTE-Modell (Miller, Galanter und Pribram)</a:t>
            </a:r>
          </a:p>
        </p:txBody>
      </p:sp>
      <p:sp>
        <p:nvSpPr>
          <p:cNvPr id="7171" name="Rectangle 5"/>
          <p:cNvSpPr>
            <a:spLocks noChangeArrowheads="1"/>
          </p:cNvSpPr>
          <p:nvPr/>
        </p:nvSpPr>
        <p:spPr bwMode="auto">
          <a:xfrm>
            <a:off x="179388" y="1125538"/>
            <a:ext cx="3816350" cy="5543550"/>
          </a:xfrm>
          <a:prstGeom prst="rect">
            <a:avLst/>
          </a:prstGeom>
          <a:noFill/>
          <a:ln w="9525">
            <a:noFill/>
            <a:miter lim="800000"/>
            <a:headEnd/>
            <a:tailEnd/>
          </a:ln>
        </p:spPr>
        <p:txBody>
          <a:bodyPr anchor="ctr"/>
          <a:lstStyle/>
          <a:p>
            <a:r>
              <a:rPr lang="en-US" sz="1800" b="1">
                <a:latin typeface="Arial" charset="0"/>
              </a:rPr>
              <a:t>Test</a:t>
            </a:r>
            <a:r>
              <a:rPr lang="en-US" sz="1800">
                <a:latin typeface="Arial" charset="0"/>
              </a:rPr>
              <a:t>: Feststellen einer Inkongruenz zwischen dem aktuellen Zustand und dem (gewünschten) Referenzzustand (es ist kein Nagel in der Wand)</a:t>
            </a:r>
          </a:p>
          <a:p>
            <a:r>
              <a:rPr lang="en-US" sz="1800" b="1">
                <a:latin typeface="Arial" charset="0"/>
              </a:rPr>
              <a:t>Operate</a:t>
            </a:r>
            <a:r>
              <a:rPr lang="en-US" sz="1800">
                <a:latin typeface="Arial" charset="0"/>
              </a:rPr>
              <a:t>: Durch eine „Operation“ wird eine Aktivität zur Veränderung des Zustandes gesetzt (Nagel in die Wand hämmern)</a:t>
            </a:r>
          </a:p>
          <a:p>
            <a:r>
              <a:rPr lang="en-US" sz="1800" b="1">
                <a:latin typeface="Arial" charset="0"/>
              </a:rPr>
              <a:t>Test</a:t>
            </a:r>
            <a:r>
              <a:rPr lang="en-US" sz="1800">
                <a:latin typeface="Arial" charset="0"/>
              </a:rPr>
              <a:t>: Test auf Inkongruenz, ist sie weiter vorhanden, wird durch eine Schleife ein neuer Operationsprozess initiiert (</a:t>
            </a:r>
            <a:r>
              <a:rPr lang="de-DE" sz="1800">
                <a:latin typeface="Arial" charset="0"/>
              </a:rPr>
              <a:t>Überprüfung der Eindringtiefe des Nagels, ggf. Wiederholung)</a:t>
            </a:r>
            <a:endParaRPr lang="en-US" sz="1800">
              <a:latin typeface="Arial" charset="0"/>
            </a:endParaRPr>
          </a:p>
          <a:p>
            <a:r>
              <a:rPr lang="en-US" sz="1800" b="1">
                <a:latin typeface="Arial" charset="0"/>
              </a:rPr>
              <a:t>Exit</a:t>
            </a:r>
            <a:r>
              <a:rPr lang="en-US" sz="1800">
                <a:latin typeface="Arial" charset="0"/>
              </a:rPr>
              <a:t>: Nach Herstellen von Übereinstimmung zwischen Referenzzustand und aktuellem Zustand wird die Verhaltenssequenz beendet. </a:t>
            </a:r>
          </a:p>
        </p:txBody>
      </p:sp>
      <p:pic>
        <p:nvPicPr>
          <p:cNvPr id="7172" name="Picture 6" descr="bild-hommingberger-gepardenforelle"/>
          <p:cNvPicPr>
            <a:picLocks noChangeAspect="1" noChangeArrowheads="1"/>
          </p:cNvPicPr>
          <p:nvPr/>
        </p:nvPicPr>
        <p:blipFill>
          <a:blip r:embed="rId4" cstate="print"/>
          <a:srcRect/>
          <a:stretch>
            <a:fillRect/>
          </a:stretch>
        </p:blipFill>
        <p:spPr bwMode="auto">
          <a:xfrm>
            <a:off x="5000628" y="857232"/>
            <a:ext cx="3233738" cy="2462213"/>
          </a:xfrm>
          <a:prstGeom prst="rect">
            <a:avLst/>
          </a:prstGeom>
          <a:noFill/>
          <a:ln w="9525">
            <a:noFill/>
            <a:miter lim="800000"/>
            <a:headEnd/>
            <a:tailEnd/>
          </a:ln>
        </p:spPr>
      </p:pic>
      <p:sp>
        <p:nvSpPr>
          <p:cNvPr id="7173" name="Line 7"/>
          <p:cNvSpPr>
            <a:spLocks noChangeShapeType="1"/>
          </p:cNvSpPr>
          <p:nvPr/>
        </p:nvSpPr>
        <p:spPr bwMode="auto">
          <a:xfrm flipV="1">
            <a:off x="6516688" y="765175"/>
            <a:ext cx="360362" cy="215900"/>
          </a:xfrm>
          <a:prstGeom prst="line">
            <a:avLst/>
          </a:prstGeom>
          <a:noFill/>
          <a:ln w="57150">
            <a:solidFill>
              <a:schemeClr val="tx1"/>
            </a:solidFill>
            <a:round/>
            <a:headEnd/>
            <a:tailEnd/>
          </a:ln>
        </p:spPr>
        <p:txBody>
          <a:bodyPr/>
          <a:lstStyle/>
          <a:p>
            <a:endParaRPr lang="de-DE"/>
          </a:p>
        </p:txBody>
      </p:sp>
      <p:sp>
        <p:nvSpPr>
          <p:cNvPr id="7174" name="Oval 8"/>
          <p:cNvSpPr>
            <a:spLocks noChangeArrowheads="1"/>
          </p:cNvSpPr>
          <p:nvPr/>
        </p:nvSpPr>
        <p:spPr bwMode="auto">
          <a:xfrm>
            <a:off x="6804025" y="692150"/>
            <a:ext cx="144463" cy="144463"/>
          </a:xfrm>
          <a:prstGeom prst="ellipse">
            <a:avLst/>
          </a:prstGeom>
          <a:solidFill>
            <a:schemeClr val="tx1"/>
          </a:solidFill>
          <a:ln w="9525">
            <a:solidFill>
              <a:schemeClr val="tx1"/>
            </a:solidFill>
            <a:round/>
            <a:headEnd/>
            <a:tailEnd/>
          </a:ln>
        </p:spPr>
        <p:txBody>
          <a:bodyPr wrap="none" anchor="ctr"/>
          <a:lstStyle/>
          <a:p>
            <a:endParaRPr lang="de-DE"/>
          </a:p>
        </p:txBody>
      </p:sp>
      <p:sp>
        <p:nvSpPr>
          <p:cNvPr id="7175" name="Line 9"/>
          <p:cNvSpPr>
            <a:spLocks noChangeShapeType="1"/>
          </p:cNvSpPr>
          <p:nvPr/>
        </p:nvSpPr>
        <p:spPr bwMode="auto">
          <a:xfrm>
            <a:off x="7380288" y="404813"/>
            <a:ext cx="936625" cy="1584325"/>
          </a:xfrm>
          <a:prstGeom prst="line">
            <a:avLst/>
          </a:prstGeom>
          <a:noFill/>
          <a:ln w="76200">
            <a:solidFill>
              <a:schemeClr val="tx1"/>
            </a:solidFill>
            <a:round/>
            <a:headEnd/>
            <a:tailEnd/>
          </a:ln>
        </p:spPr>
        <p:txBody>
          <a:bodyPr/>
          <a:lstStyle/>
          <a:p>
            <a:endParaRPr lang="de-DE"/>
          </a:p>
        </p:txBody>
      </p:sp>
      <p:sp>
        <p:nvSpPr>
          <p:cNvPr id="7176" name="Rectangle 10"/>
          <p:cNvSpPr>
            <a:spLocks noChangeArrowheads="1"/>
          </p:cNvSpPr>
          <p:nvPr/>
        </p:nvSpPr>
        <p:spPr bwMode="auto">
          <a:xfrm rot="-1724775">
            <a:off x="7019925" y="260350"/>
            <a:ext cx="758825" cy="360363"/>
          </a:xfrm>
          <a:prstGeom prst="rect">
            <a:avLst/>
          </a:prstGeom>
          <a:solidFill>
            <a:schemeClr val="tx1"/>
          </a:solidFill>
          <a:ln w="9525">
            <a:solidFill>
              <a:schemeClr val="tx1"/>
            </a:solidFill>
            <a:miter lim="800000"/>
            <a:headEnd/>
            <a:tailEnd/>
          </a:ln>
        </p:spPr>
        <p:txBody>
          <a:bodyPr wrap="none" anchor="ctr"/>
          <a:lstStyle/>
          <a:p>
            <a:endParaRPr lang="de-DE"/>
          </a:p>
        </p:txBody>
      </p:sp>
      <p:sp>
        <p:nvSpPr>
          <p:cNvPr id="7177" name="AutoShape 11"/>
          <p:cNvSpPr>
            <a:spLocks noChangeArrowheads="1"/>
          </p:cNvSpPr>
          <p:nvPr/>
        </p:nvSpPr>
        <p:spPr bwMode="auto">
          <a:xfrm rot="-2552457">
            <a:off x="7600950" y="50800"/>
            <a:ext cx="358775" cy="333375"/>
          </a:xfrm>
          <a:prstGeom prst="triangle">
            <a:avLst>
              <a:gd name="adj" fmla="val 50000"/>
            </a:avLst>
          </a:prstGeom>
          <a:solidFill>
            <a:schemeClr val="tx1"/>
          </a:solidFill>
          <a:ln w="9525">
            <a:solidFill>
              <a:schemeClr val="tx1"/>
            </a:solidFill>
            <a:miter lim="800000"/>
            <a:headEnd/>
            <a:tailEnd/>
          </a:ln>
        </p:spPr>
        <p:txBody>
          <a:bodyPr wrap="none" anchor="ctr"/>
          <a:lstStyle/>
          <a:p>
            <a:endParaRPr lang="de-DE"/>
          </a:p>
        </p:txBody>
      </p:sp>
      <p:sp>
        <p:nvSpPr>
          <p:cNvPr id="7178" name="Oval 12"/>
          <p:cNvSpPr>
            <a:spLocks noChangeArrowheads="1"/>
          </p:cNvSpPr>
          <p:nvPr/>
        </p:nvSpPr>
        <p:spPr bwMode="auto">
          <a:xfrm>
            <a:off x="3851275" y="3754438"/>
            <a:ext cx="1008063" cy="1008062"/>
          </a:xfrm>
          <a:prstGeom prst="ellipse">
            <a:avLst/>
          </a:prstGeom>
          <a:solidFill>
            <a:schemeClr val="bg1"/>
          </a:solidFill>
          <a:ln w="9525">
            <a:solidFill>
              <a:schemeClr val="tx1"/>
            </a:solidFill>
            <a:round/>
            <a:headEnd/>
            <a:tailEnd/>
          </a:ln>
        </p:spPr>
        <p:txBody>
          <a:bodyPr wrap="none" anchor="ctr"/>
          <a:lstStyle/>
          <a:p>
            <a:pPr algn="ctr"/>
            <a:r>
              <a:rPr lang="de-DE"/>
              <a:t>Ein-</a:t>
            </a:r>
            <a:br>
              <a:rPr lang="de-DE"/>
            </a:br>
            <a:r>
              <a:rPr lang="de-DE"/>
              <a:t>gang</a:t>
            </a:r>
          </a:p>
        </p:txBody>
      </p:sp>
      <p:sp>
        <p:nvSpPr>
          <p:cNvPr id="7179" name="Line 14"/>
          <p:cNvSpPr>
            <a:spLocks noChangeShapeType="1"/>
          </p:cNvSpPr>
          <p:nvPr/>
        </p:nvSpPr>
        <p:spPr bwMode="auto">
          <a:xfrm>
            <a:off x="4859338" y="4186238"/>
            <a:ext cx="720725" cy="0"/>
          </a:xfrm>
          <a:prstGeom prst="line">
            <a:avLst/>
          </a:prstGeom>
          <a:noFill/>
          <a:ln w="9525">
            <a:solidFill>
              <a:schemeClr val="tx1"/>
            </a:solidFill>
            <a:round/>
            <a:headEnd/>
            <a:tailEnd type="triangle" w="med" len="med"/>
          </a:ln>
        </p:spPr>
        <p:txBody>
          <a:bodyPr/>
          <a:lstStyle/>
          <a:p>
            <a:endParaRPr lang="de-DE"/>
          </a:p>
        </p:txBody>
      </p:sp>
      <p:sp>
        <p:nvSpPr>
          <p:cNvPr id="7180" name="AutoShape 15"/>
          <p:cNvSpPr>
            <a:spLocks noChangeArrowheads="1"/>
          </p:cNvSpPr>
          <p:nvPr/>
        </p:nvSpPr>
        <p:spPr bwMode="auto">
          <a:xfrm>
            <a:off x="5580063" y="3754438"/>
            <a:ext cx="1223962" cy="936625"/>
          </a:xfrm>
          <a:prstGeom prst="diamond">
            <a:avLst/>
          </a:prstGeom>
          <a:solidFill>
            <a:schemeClr val="bg1"/>
          </a:solidFill>
          <a:ln w="9525">
            <a:solidFill>
              <a:schemeClr val="tx1"/>
            </a:solidFill>
            <a:miter lim="800000"/>
            <a:headEnd/>
            <a:tailEnd/>
          </a:ln>
        </p:spPr>
        <p:txBody>
          <a:bodyPr wrap="none" anchor="ctr"/>
          <a:lstStyle/>
          <a:p>
            <a:pPr algn="ctr"/>
            <a:r>
              <a:rPr lang="de-DE"/>
              <a:t>Test</a:t>
            </a:r>
          </a:p>
        </p:txBody>
      </p:sp>
      <p:sp>
        <p:nvSpPr>
          <p:cNvPr id="7181" name="Oval 17"/>
          <p:cNvSpPr>
            <a:spLocks noChangeArrowheads="1"/>
          </p:cNvSpPr>
          <p:nvPr/>
        </p:nvSpPr>
        <p:spPr bwMode="auto">
          <a:xfrm>
            <a:off x="7523163" y="3825875"/>
            <a:ext cx="792162" cy="792163"/>
          </a:xfrm>
          <a:prstGeom prst="ellipse">
            <a:avLst/>
          </a:prstGeom>
          <a:solidFill>
            <a:schemeClr val="bg1"/>
          </a:solidFill>
          <a:ln w="9525">
            <a:solidFill>
              <a:schemeClr val="tx1"/>
            </a:solidFill>
            <a:round/>
            <a:headEnd/>
            <a:tailEnd/>
          </a:ln>
        </p:spPr>
        <p:txBody>
          <a:bodyPr wrap="none" anchor="ctr"/>
          <a:lstStyle/>
          <a:p>
            <a:pPr algn="ctr"/>
            <a:r>
              <a:rPr lang="de-DE"/>
              <a:t>Exit</a:t>
            </a:r>
          </a:p>
        </p:txBody>
      </p:sp>
      <p:sp>
        <p:nvSpPr>
          <p:cNvPr id="7182" name="Line 18"/>
          <p:cNvSpPr>
            <a:spLocks noChangeShapeType="1"/>
          </p:cNvSpPr>
          <p:nvPr/>
        </p:nvSpPr>
        <p:spPr bwMode="auto">
          <a:xfrm>
            <a:off x="6804025" y="4186238"/>
            <a:ext cx="720725" cy="0"/>
          </a:xfrm>
          <a:prstGeom prst="line">
            <a:avLst/>
          </a:prstGeom>
          <a:noFill/>
          <a:ln w="9525">
            <a:solidFill>
              <a:schemeClr val="tx1"/>
            </a:solidFill>
            <a:round/>
            <a:headEnd/>
            <a:tailEnd type="triangle" w="med" len="med"/>
          </a:ln>
        </p:spPr>
        <p:txBody>
          <a:bodyPr/>
          <a:lstStyle/>
          <a:p>
            <a:endParaRPr lang="de-DE"/>
          </a:p>
        </p:txBody>
      </p:sp>
      <p:sp>
        <p:nvSpPr>
          <p:cNvPr id="7183" name="Text Box 19"/>
          <p:cNvSpPr txBox="1">
            <a:spLocks noChangeArrowheads="1"/>
          </p:cNvSpPr>
          <p:nvPr/>
        </p:nvSpPr>
        <p:spPr bwMode="auto">
          <a:xfrm>
            <a:off x="5291138" y="5338763"/>
            <a:ext cx="1728787" cy="466725"/>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de-DE"/>
              <a:t>Operate</a:t>
            </a:r>
          </a:p>
        </p:txBody>
      </p:sp>
      <p:sp>
        <p:nvSpPr>
          <p:cNvPr id="7184" name="Line 20"/>
          <p:cNvSpPr>
            <a:spLocks noChangeShapeType="1"/>
          </p:cNvSpPr>
          <p:nvPr/>
        </p:nvSpPr>
        <p:spPr bwMode="auto">
          <a:xfrm>
            <a:off x="6156325" y="4724400"/>
            <a:ext cx="0" cy="576263"/>
          </a:xfrm>
          <a:prstGeom prst="line">
            <a:avLst/>
          </a:prstGeom>
          <a:noFill/>
          <a:ln w="9525">
            <a:solidFill>
              <a:schemeClr val="tx1"/>
            </a:solidFill>
            <a:round/>
            <a:headEnd/>
            <a:tailEnd type="triangle" w="med" len="med"/>
          </a:ln>
        </p:spPr>
        <p:txBody>
          <a:bodyPr/>
          <a:lstStyle/>
          <a:p>
            <a:endParaRPr lang="de-DE"/>
          </a:p>
        </p:txBody>
      </p:sp>
      <p:cxnSp>
        <p:nvCxnSpPr>
          <p:cNvPr id="7185" name="AutoShape 21"/>
          <p:cNvCxnSpPr>
            <a:cxnSpLocks noChangeShapeType="1"/>
            <a:stCxn id="7183" idx="1"/>
          </p:cNvCxnSpPr>
          <p:nvPr/>
        </p:nvCxnSpPr>
        <p:spPr bwMode="auto">
          <a:xfrm rot="10800000">
            <a:off x="5076825" y="4292600"/>
            <a:ext cx="214313" cy="1279525"/>
          </a:xfrm>
          <a:prstGeom prst="bentConnector2">
            <a:avLst/>
          </a:prstGeom>
          <a:noFill/>
          <a:ln w="9525">
            <a:solidFill>
              <a:schemeClr val="tx1"/>
            </a:solidFill>
            <a:miter lim="800000"/>
            <a:headEnd/>
            <a:tailEnd type="triangle" w="med" len="med"/>
          </a:ln>
        </p:spPr>
      </p:cxnSp>
      <p:sp>
        <p:nvSpPr>
          <p:cNvPr id="7186" name="Text Box 22"/>
          <p:cNvSpPr txBox="1">
            <a:spLocks noChangeArrowheads="1"/>
          </p:cNvSpPr>
          <p:nvPr/>
        </p:nvSpPr>
        <p:spPr bwMode="auto">
          <a:xfrm>
            <a:off x="6804025" y="3716338"/>
            <a:ext cx="431800" cy="457200"/>
          </a:xfrm>
          <a:prstGeom prst="rect">
            <a:avLst/>
          </a:prstGeom>
          <a:noFill/>
          <a:ln w="9525">
            <a:noFill/>
            <a:miter lim="800000"/>
            <a:headEnd/>
            <a:tailEnd/>
          </a:ln>
        </p:spPr>
        <p:txBody>
          <a:bodyPr>
            <a:spAutoFit/>
          </a:bodyPr>
          <a:lstStyle/>
          <a:p>
            <a:pPr>
              <a:spcBef>
                <a:spcPct val="50000"/>
              </a:spcBef>
            </a:pPr>
            <a:r>
              <a:rPr lang="de-DE"/>
              <a:t>+</a:t>
            </a:r>
          </a:p>
        </p:txBody>
      </p:sp>
      <p:sp>
        <p:nvSpPr>
          <p:cNvPr id="7187" name="Text Box 23"/>
          <p:cNvSpPr txBox="1">
            <a:spLocks noChangeArrowheads="1"/>
          </p:cNvSpPr>
          <p:nvPr/>
        </p:nvSpPr>
        <p:spPr bwMode="auto">
          <a:xfrm>
            <a:off x="6227763" y="4508500"/>
            <a:ext cx="431800" cy="457200"/>
          </a:xfrm>
          <a:prstGeom prst="rect">
            <a:avLst/>
          </a:prstGeom>
          <a:noFill/>
          <a:ln w="9525">
            <a:noFill/>
            <a:miter lim="800000"/>
            <a:headEnd/>
            <a:tailEnd/>
          </a:ln>
        </p:spPr>
        <p:txBody>
          <a:bodyPr>
            <a:spAutoFit/>
          </a:bodyPr>
          <a:lstStyle/>
          <a:p>
            <a:pPr>
              <a:spcBef>
                <a:spcPct val="50000"/>
              </a:spcBef>
            </a:pPr>
            <a:r>
              <a:rPr lang="de-DE"/>
              <a:t>_</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589461" y="5753735"/>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799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304800" y="304800"/>
            <a:ext cx="4953000" cy="492443"/>
          </a:xfrm>
          <a:prstGeom prst="rect">
            <a:avLst/>
          </a:prstGeom>
          <a:noFill/>
          <a:ln w="9525">
            <a:noFill/>
            <a:miter lim="800000"/>
            <a:headEnd/>
            <a:tailEnd/>
          </a:ln>
        </p:spPr>
        <p:txBody>
          <a:bodyPr>
            <a:spAutoFit/>
          </a:bodyPr>
          <a:lstStyle/>
          <a:p>
            <a:pPr>
              <a:spcBef>
                <a:spcPct val="50000"/>
              </a:spcBef>
            </a:pPr>
            <a:r>
              <a:rPr lang="de-DE" sz="2600" b="1" dirty="0">
                <a:latin typeface="Arial" charset="0"/>
              </a:rPr>
              <a:t>Job Rotation</a:t>
            </a:r>
          </a:p>
        </p:txBody>
      </p:sp>
      <p:graphicFrame>
        <p:nvGraphicFramePr>
          <p:cNvPr id="3074" name="Object 4"/>
          <p:cNvGraphicFramePr>
            <a:graphicFrameLocks noChangeAspect="1"/>
          </p:cNvGraphicFramePr>
          <p:nvPr/>
        </p:nvGraphicFramePr>
        <p:xfrm>
          <a:off x="457200" y="1143000"/>
          <a:ext cx="8115328" cy="5715000"/>
        </p:xfrm>
        <a:graphic>
          <a:graphicData uri="http://schemas.openxmlformats.org/presentationml/2006/ole">
            <mc:AlternateContent xmlns:mc="http://schemas.openxmlformats.org/markup-compatibility/2006">
              <mc:Choice xmlns:v="urn:schemas-microsoft-com:vml" Requires="v">
                <p:oleObj spid="_x0000_s41997" name="Dokument" r:id="rId5" imgW="7131600" imgH="4800600" progId="Word.Document.8">
                  <p:embed/>
                </p:oleObj>
              </mc:Choice>
              <mc:Fallback>
                <p:oleObj name="Dokument" r:id="rId5" imgW="7131600" imgH="4800600" progId="Word.Documen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143000"/>
                        <a:ext cx="8115328"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 name="Sound aufgezeichnet">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860925" y="551723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726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304800" y="304800"/>
            <a:ext cx="4953000" cy="492443"/>
          </a:xfrm>
          <a:prstGeom prst="rect">
            <a:avLst/>
          </a:prstGeom>
          <a:noFill/>
          <a:ln w="9525">
            <a:noFill/>
            <a:miter lim="800000"/>
            <a:headEnd/>
            <a:tailEnd/>
          </a:ln>
        </p:spPr>
        <p:txBody>
          <a:bodyPr>
            <a:spAutoFit/>
          </a:bodyPr>
          <a:lstStyle/>
          <a:p>
            <a:pPr>
              <a:spcBef>
                <a:spcPct val="50000"/>
              </a:spcBef>
            </a:pPr>
            <a:r>
              <a:rPr lang="en-GB" sz="2600" b="1" dirty="0">
                <a:solidFill>
                  <a:srgbClr val="000000"/>
                </a:solidFill>
                <a:latin typeface="Arial" charset="0"/>
              </a:rPr>
              <a:t>Job enlargement (McGregor)</a:t>
            </a:r>
            <a:endParaRPr lang="de-DE" sz="2600" b="1" dirty="0">
              <a:solidFill>
                <a:srgbClr val="000000"/>
              </a:solidFill>
              <a:latin typeface="Arial" charset="0"/>
            </a:endParaRPr>
          </a:p>
        </p:txBody>
      </p:sp>
      <p:graphicFrame>
        <p:nvGraphicFramePr>
          <p:cNvPr id="4098" name="Object 4"/>
          <p:cNvGraphicFramePr>
            <a:graphicFrameLocks noChangeAspect="1"/>
          </p:cNvGraphicFramePr>
          <p:nvPr/>
        </p:nvGraphicFramePr>
        <p:xfrm>
          <a:off x="685800" y="1219199"/>
          <a:ext cx="7886728" cy="5332453"/>
        </p:xfrm>
        <a:graphic>
          <a:graphicData uri="http://schemas.openxmlformats.org/presentationml/2006/ole">
            <mc:AlternateContent xmlns:mc="http://schemas.openxmlformats.org/markup-compatibility/2006">
              <mc:Choice xmlns:v="urn:schemas-microsoft-com:vml" Requires="v">
                <p:oleObj spid="_x0000_s43021" name="Dokument" r:id="rId5" imgW="6999120" imgH="4737240" progId="Word.Document.8">
                  <p:embed/>
                </p:oleObj>
              </mc:Choice>
              <mc:Fallback>
                <p:oleObj name="Dokument" r:id="rId5" imgW="6999120" imgH="4737240" progId="Word.Documen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219199"/>
                        <a:ext cx="7886728" cy="5332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 name="Sound aufgezeichnet">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770437" y="515719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100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304800" y="304800"/>
            <a:ext cx="4953000" cy="492443"/>
          </a:xfrm>
          <a:prstGeom prst="rect">
            <a:avLst/>
          </a:prstGeom>
          <a:noFill/>
          <a:ln w="9525">
            <a:noFill/>
            <a:miter lim="800000"/>
            <a:headEnd/>
            <a:tailEnd/>
          </a:ln>
        </p:spPr>
        <p:txBody>
          <a:bodyPr>
            <a:spAutoFit/>
          </a:bodyPr>
          <a:lstStyle/>
          <a:p>
            <a:r>
              <a:rPr lang="de-DE" sz="2600" b="1" dirty="0">
                <a:solidFill>
                  <a:srgbClr val="000000"/>
                </a:solidFill>
                <a:latin typeface="Arial" charset="0"/>
              </a:rPr>
              <a:t>Job </a:t>
            </a:r>
            <a:r>
              <a:rPr lang="de-DE" sz="2600" b="1" dirty="0" err="1">
                <a:solidFill>
                  <a:srgbClr val="000000"/>
                </a:solidFill>
                <a:latin typeface="Arial" charset="0"/>
              </a:rPr>
              <a:t>enrichment</a:t>
            </a:r>
            <a:r>
              <a:rPr lang="de-DE" sz="2600" b="1" dirty="0">
                <a:solidFill>
                  <a:srgbClr val="000000"/>
                </a:solidFill>
                <a:latin typeface="Arial" charset="0"/>
              </a:rPr>
              <a:t> (Herzberg)</a:t>
            </a:r>
            <a:endParaRPr lang="de-DE" sz="2600" b="1" dirty="0">
              <a:solidFill>
                <a:srgbClr val="000000"/>
              </a:solidFill>
            </a:endParaRPr>
          </a:p>
        </p:txBody>
      </p:sp>
      <p:graphicFrame>
        <p:nvGraphicFramePr>
          <p:cNvPr id="5122" name="Object 4"/>
          <p:cNvGraphicFramePr>
            <a:graphicFrameLocks noChangeAspect="1"/>
          </p:cNvGraphicFramePr>
          <p:nvPr/>
        </p:nvGraphicFramePr>
        <p:xfrm>
          <a:off x="351497" y="1657328"/>
          <a:ext cx="8792503" cy="5200672"/>
        </p:xfrm>
        <a:graphic>
          <a:graphicData uri="http://schemas.openxmlformats.org/presentationml/2006/ole">
            <mc:AlternateContent xmlns:mc="http://schemas.openxmlformats.org/markup-compatibility/2006">
              <mc:Choice xmlns:v="urn:schemas-microsoft-com:vml" Requires="v">
                <p:oleObj spid="_x0000_s44045" name="Dokument" r:id="rId5" imgW="7082640" imgH="4193280" progId="Word.Document.8">
                  <p:embed/>
                </p:oleObj>
              </mc:Choice>
              <mc:Fallback>
                <p:oleObj name="Dokument" r:id="rId5" imgW="7082640" imgH="4193280" progId="Word.Documen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1497" y="1657328"/>
                        <a:ext cx="8792503" cy="5200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 name="Sound aufgezeichnet">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728316" y="5661248"/>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670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611188" y="1412875"/>
            <a:ext cx="7772400" cy="4114800"/>
          </a:xfrm>
        </p:spPr>
        <p:txBody>
          <a:bodyPr/>
          <a:lstStyle/>
          <a:p>
            <a:pPr>
              <a:buFontTx/>
              <a:buNone/>
            </a:pPr>
            <a:r>
              <a:rPr lang="de-DE" sz="2800" b="1" smtClean="0"/>
              <a:t>Gestaltungsmerkmal </a:t>
            </a:r>
          </a:p>
          <a:p>
            <a:r>
              <a:rPr lang="de-DE" sz="2800" smtClean="0"/>
              <a:t>Ganzheitlichkeit</a:t>
            </a:r>
          </a:p>
          <a:p>
            <a:r>
              <a:rPr lang="de-DE" sz="2800" smtClean="0"/>
              <a:t>Anforderungsvielfalt</a:t>
            </a:r>
          </a:p>
          <a:p>
            <a:r>
              <a:rPr lang="de-DE" sz="2800" smtClean="0"/>
              <a:t>Möglichkeiten zur sozialen Interaktion</a:t>
            </a:r>
          </a:p>
          <a:p>
            <a:r>
              <a:rPr lang="de-DE" sz="2800" smtClean="0"/>
              <a:t>Autonomie</a:t>
            </a:r>
          </a:p>
          <a:p>
            <a:r>
              <a:rPr lang="de-DE" sz="2800" smtClean="0"/>
              <a:t>Lern- und Entwicklungsmöglichkeiten</a:t>
            </a:r>
          </a:p>
          <a:p>
            <a:r>
              <a:rPr lang="de-DE" sz="2800" smtClean="0"/>
              <a:t>Zeitelastizität und stressfreie Regulierbarkeit</a:t>
            </a:r>
          </a:p>
          <a:p>
            <a:r>
              <a:rPr lang="de-DE" sz="2800" smtClean="0"/>
              <a:t>Sinnhaftigkeit</a:t>
            </a:r>
          </a:p>
        </p:txBody>
      </p:sp>
      <p:sp>
        <p:nvSpPr>
          <p:cNvPr id="12291" name="Rectangle 4"/>
          <p:cNvSpPr>
            <a:spLocks noChangeArrowheads="1"/>
          </p:cNvSpPr>
          <p:nvPr/>
        </p:nvSpPr>
        <p:spPr bwMode="auto">
          <a:xfrm>
            <a:off x="323850" y="0"/>
            <a:ext cx="7772400" cy="1143000"/>
          </a:xfrm>
          <a:prstGeom prst="rect">
            <a:avLst/>
          </a:prstGeom>
          <a:noFill/>
          <a:ln w="9525">
            <a:noFill/>
            <a:miter lim="800000"/>
            <a:headEnd/>
            <a:tailEnd/>
          </a:ln>
        </p:spPr>
        <p:txBody>
          <a:bodyPr anchor="ctr"/>
          <a:lstStyle/>
          <a:p>
            <a:r>
              <a:rPr lang="de-DE" sz="2000" b="1" dirty="0">
                <a:solidFill>
                  <a:schemeClr val="tx2"/>
                </a:solidFill>
                <a:latin typeface="Arial" charset="0"/>
              </a:rPr>
              <a:t>7 Merkmale der Aufgabengestaltung, die Aufgaben-</a:t>
            </a:r>
            <a:r>
              <a:rPr lang="de-DE" sz="2000" b="1" dirty="0" err="1">
                <a:solidFill>
                  <a:schemeClr val="tx2"/>
                </a:solidFill>
                <a:latin typeface="Arial" charset="0"/>
              </a:rPr>
              <a:t>orientierung</a:t>
            </a:r>
            <a:r>
              <a:rPr lang="de-DE" sz="2000" b="1" dirty="0">
                <a:solidFill>
                  <a:schemeClr val="tx2"/>
                </a:solidFill>
                <a:latin typeface="Arial" charset="0"/>
              </a:rPr>
              <a:t> und intrinsische Motivation auslösen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497388" y="5633403"/>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235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179388" y="-100013"/>
            <a:ext cx="7772400" cy="1143001"/>
          </a:xfrm>
        </p:spPr>
        <p:txBody>
          <a:bodyPr/>
          <a:lstStyle/>
          <a:p>
            <a:pPr algn="l"/>
            <a:r>
              <a:rPr lang="de-DE" sz="2000" b="1" dirty="0" smtClean="0">
                <a:latin typeface="Arial" charset="0"/>
              </a:rPr>
              <a:t>Merkmale </a:t>
            </a:r>
            <a:r>
              <a:rPr lang="de-DE" sz="2000" b="1" dirty="0" smtClean="0">
                <a:latin typeface="Arial" charset="0"/>
              </a:rPr>
              <a:t>der Aufgabengestaltung, die Aufgaben-orientierung und intrinsische Motivation auslösen</a:t>
            </a:r>
          </a:p>
        </p:txBody>
      </p:sp>
      <p:graphicFrame>
        <p:nvGraphicFramePr>
          <p:cNvPr id="7170" name="Object 2"/>
          <p:cNvGraphicFramePr>
            <a:graphicFrameLocks noGrp="1" noChangeAspect="1"/>
          </p:cNvGraphicFramePr>
          <p:nvPr>
            <p:ph idx="1"/>
          </p:nvPr>
        </p:nvGraphicFramePr>
        <p:xfrm>
          <a:off x="292135" y="1214422"/>
          <a:ext cx="9280525" cy="5721350"/>
        </p:xfrm>
        <a:graphic>
          <a:graphicData uri="http://schemas.openxmlformats.org/presentationml/2006/ole">
            <mc:AlternateContent xmlns:mc="http://schemas.openxmlformats.org/markup-compatibility/2006">
              <mc:Choice xmlns:v="urn:schemas-microsoft-com:vml" Requires="v">
                <p:oleObj spid="_x0000_s45069" name="Dokument" r:id="rId5" imgW="9214203" imgH="5679854" progId="Word.Document.8">
                  <p:embed/>
                </p:oleObj>
              </mc:Choice>
              <mc:Fallback>
                <p:oleObj name="Dokument" r:id="rId5" imgW="9214203" imgH="5679854" progId="Word.Document.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135" y="1214422"/>
                        <a:ext cx="9280525" cy="572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 name="Sound aufgezeichnet">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445034" y="587727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76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04800" y="304800"/>
            <a:ext cx="8229600" cy="492443"/>
          </a:xfrm>
          <a:prstGeom prst="rect">
            <a:avLst/>
          </a:prstGeom>
          <a:noFill/>
          <a:ln w="9525">
            <a:noFill/>
            <a:miter lim="800000"/>
            <a:headEnd/>
            <a:tailEnd/>
          </a:ln>
        </p:spPr>
        <p:txBody>
          <a:bodyPr>
            <a:spAutoFit/>
          </a:bodyPr>
          <a:lstStyle/>
          <a:p>
            <a:r>
              <a:rPr lang="de-DE" sz="2600" b="1" dirty="0">
                <a:solidFill>
                  <a:srgbClr val="000000"/>
                </a:solidFill>
                <a:latin typeface="Arial" charset="0"/>
              </a:rPr>
              <a:t>Prinzipien der Arbeitsgestaltung</a:t>
            </a:r>
          </a:p>
        </p:txBody>
      </p:sp>
      <p:sp>
        <p:nvSpPr>
          <p:cNvPr id="11267" name="Text Box 3"/>
          <p:cNvSpPr txBox="1">
            <a:spLocks noChangeArrowheads="1"/>
          </p:cNvSpPr>
          <p:nvPr/>
        </p:nvSpPr>
        <p:spPr bwMode="auto">
          <a:xfrm>
            <a:off x="914400" y="1219200"/>
            <a:ext cx="8015318" cy="5262979"/>
          </a:xfrm>
          <a:prstGeom prst="rect">
            <a:avLst/>
          </a:prstGeom>
          <a:noFill/>
          <a:ln w="9525">
            <a:noFill/>
            <a:miter lim="800000"/>
            <a:headEnd/>
            <a:tailEnd/>
          </a:ln>
        </p:spPr>
        <p:txBody>
          <a:bodyPr wrap="square">
            <a:spAutoFit/>
          </a:bodyPr>
          <a:lstStyle/>
          <a:p>
            <a:pPr>
              <a:spcBef>
                <a:spcPct val="50000"/>
              </a:spcBef>
            </a:pPr>
            <a:r>
              <a:rPr lang="de-DE" sz="2800" dirty="0">
                <a:latin typeface="Arial" charset="0"/>
              </a:rPr>
              <a:t>Motivation über </a:t>
            </a:r>
            <a:r>
              <a:rPr lang="de-DE" sz="2800" dirty="0" smtClean="0">
                <a:latin typeface="Arial" charset="0"/>
              </a:rPr>
              <a:t>Eigenverantwortung</a:t>
            </a:r>
          </a:p>
          <a:p>
            <a:pPr>
              <a:spcBef>
                <a:spcPct val="50000"/>
              </a:spcBef>
            </a:pPr>
            <a:endParaRPr lang="de-DE" sz="1400" dirty="0">
              <a:latin typeface="Arial" charset="0"/>
            </a:endParaRPr>
          </a:p>
          <a:p>
            <a:pPr>
              <a:spcBef>
                <a:spcPct val="50000"/>
              </a:spcBef>
            </a:pPr>
            <a:r>
              <a:rPr lang="de-DE" sz="2800" dirty="0">
                <a:latin typeface="Arial" charset="0"/>
              </a:rPr>
              <a:t>Kontinuierliche Verbesserung über Mitarbeiter - </a:t>
            </a:r>
            <a:r>
              <a:rPr lang="de-DE" sz="2800" dirty="0" err="1">
                <a:latin typeface="Arial" charset="0"/>
              </a:rPr>
              <a:t>Know-How</a:t>
            </a:r>
            <a:endParaRPr lang="de-DE" sz="2800" dirty="0">
              <a:latin typeface="Arial" charset="0"/>
            </a:endParaRPr>
          </a:p>
          <a:p>
            <a:pPr>
              <a:spcBef>
                <a:spcPct val="50000"/>
              </a:spcBef>
            </a:pPr>
            <a:endParaRPr lang="de-DE" sz="1400" dirty="0" smtClean="0">
              <a:latin typeface="Arial" charset="0"/>
            </a:endParaRPr>
          </a:p>
          <a:p>
            <a:pPr>
              <a:spcBef>
                <a:spcPct val="50000"/>
              </a:spcBef>
            </a:pPr>
            <a:r>
              <a:rPr lang="de-DE" sz="2800" dirty="0" err="1" smtClean="0">
                <a:latin typeface="Arial" charset="0"/>
              </a:rPr>
              <a:t>Arbeits</a:t>
            </a:r>
            <a:r>
              <a:rPr lang="de-DE" sz="2800" dirty="0" smtClean="0">
                <a:latin typeface="Arial" charset="0"/>
              </a:rPr>
              <a:t> </a:t>
            </a:r>
            <a:r>
              <a:rPr lang="de-DE" sz="2800" dirty="0">
                <a:latin typeface="Arial" charset="0"/>
              </a:rPr>
              <a:t>- Verkehrs - </a:t>
            </a:r>
            <a:r>
              <a:rPr lang="de-DE" sz="2800" dirty="0" err="1">
                <a:latin typeface="Arial" charset="0"/>
              </a:rPr>
              <a:t>Gesundheits</a:t>
            </a:r>
            <a:r>
              <a:rPr lang="de-DE" sz="2800" dirty="0">
                <a:latin typeface="Arial" charset="0"/>
              </a:rPr>
              <a:t> - und Umweltschutz als </a:t>
            </a:r>
            <a:r>
              <a:rPr lang="de-DE" sz="2800" dirty="0" smtClean="0">
                <a:latin typeface="Arial" charset="0"/>
              </a:rPr>
              <a:t>Einheit</a:t>
            </a:r>
          </a:p>
          <a:p>
            <a:pPr>
              <a:spcBef>
                <a:spcPct val="50000"/>
              </a:spcBef>
            </a:pPr>
            <a:endParaRPr lang="de-DE" sz="1400" dirty="0">
              <a:latin typeface="Arial" charset="0"/>
            </a:endParaRPr>
          </a:p>
          <a:p>
            <a:pPr>
              <a:spcBef>
                <a:spcPct val="50000"/>
              </a:spcBef>
            </a:pPr>
            <a:r>
              <a:rPr lang="de-DE" sz="2800" dirty="0" err="1" smtClean="0">
                <a:latin typeface="Arial" charset="0"/>
              </a:rPr>
              <a:t>Arbeits</a:t>
            </a:r>
            <a:r>
              <a:rPr lang="de-DE" sz="2800" dirty="0" smtClean="0">
                <a:latin typeface="Arial" charset="0"/>
              </a:rPr>
              <a:t> </a:t>
            </a:r>
            <a:r>
              <a:rPr lang="de-DE" sz="2800" dirty="0">
                <a:latin typeface="Arial" charset="0"/>
              </a:rPr>
              <a:t>- Freizeit - Verkehrsverhalten als </a:t>
            </a:r>
            <a:r>
              <a:rPr lang="de-DE" sz="2800" dirty="0" smtClean="0">
                <a:latin typeface="Arial" charset="0"/>
              </a:rPr>
              <a:t>Einheit</a:t>
            </a:r>
          </a:p>
          <a:p>
            <a:pPr>
              <a:spcBef>
                <a:spcPct val="50000"/>
              </a:spcBef>
            </a:pPr>
            <a:endParaRPr lang="de-DE" sz="1400" dirty="0" smtClean="0">
              <a:latin typeface="Arial" charset="0"/>
            </a:endParaRPr>
          </a:p>
          <a:p>
            <a:pPr>
              <a:spcBef>
                <a:spcPct val="50000"/>
              </a:spcBef>
            </a:pPr>
            <a:r>
              <a:rPr lang="de-DE" sz="2800" dirty="0" smtClean="0">
                <a:latin typeface="Arial" charset="0"/>
              </a:rPr>
              <a:t>Produktivität-Qualität-Gesundheit als Einheit</a:t>
            </a:r>
            <a:endParaRPr lang="de-DE" sz="2800" dirty="0">
              <a:latin typeface="Arial" charset="0"/>
            </a:endParaRPr>
          </a:p>
        </p:txBody>
      </p:sp>
      <p:sp>
        <p:nvSpPr>
          <p:cNvPr id="11269" name="AutoShape 5"/>
          <p:cNvSpPr>
            <a:spLocks noChangeArrowheads="1"/>
          </p:cNvSpPr>
          <p:nvPr/>
        </p:nvSpPr>
        <p:spPr bwMode="auto">
          <a:xfrm rot="5400000">
            <a:off x="419100" y="1333500"/>
            <a:ext cx="228600" cy="152400"/>
          </a:xfrm>
          <a:prstGeom prst="triangle">
            <a:avLst>
              <a:gd name="adj" fmla="val 50000"/>
            </a:avLst>
          </a:prstGeom>
          <a:solidFill>
            <a:schemeClr val="accent2"/>
          </a:solidFill>
          <a:ln w="9525">
            <a:solidFill>
              <a:schemeClr val="tx1"/>
            </a:solidFill>
            <a:miter lim="800000"/>
            <a:headEnd/>
            <a:tailEnd/>
          </a:ln>
        </p:spPr>
        <p:txBody>
          <a:bodyPr wrap="none" anchor="ctr"/>
          <a:lstStyle/>
          <a:p>
            <a:endParaRPr lang="de-DE"/>
          </a:p>
        </p:txBody>
      </p:sp>
      <p:sp>
        <p:nvSpPr>
          <p:cNvPr id="11270" name="AutoShape 6"/>
          <p:cNvSpPr>
            <a:spLocks noChangeArrowheads="1"/>
          </p:cNvSpPr>
          <p:nvPr/>
        </p:nvSpPr>
        <p:spPr bwMode="auto">
          <a:xfrm rot="5400000">
            <a:off x="390496" y="2609844"/>
            <a:ext cx="228600" cy="152400"/>
          </a:xfrm>
          <a:prstGeom prst="triangle">
            <a:avLst>
              <a:gd name="adj" fmla="val 50000"/>
            </a:avLst>
          </a:prstGeom>
          <a:solidFill>
            <a:schemeClr val="accent2"/>
          </a:solidFill>
          <a:ln w="9525">
            <a:solidFill>
              <a:schemeClr val="tx1"/>
            </a:solidFill>
            <a:miter lim="800000"/>
            <a:headEnd/>
            <a:tailEnd/>
          </a:ln>
        </p:spPr>
        <p:txBody>
          <a:bodyPr wrap="none" anchor="ctr"/>
          <a:lstStyle/>
          <a:p>
            <a:endParaRPr lang="de-DE"/>
          </a:p>
        </p:txBody>
      </p:sp>
      <p:sp>
        <p:nvSpPr>
          <p:cNvPr id="11271" name="AutoShape 7"/>
          <p:cNvSpPr>
            <a:spLocks noChangeArrowheads="1"/>
          </p:cNvSpPr>
          <p:nvPr/>
        </p:nvSpPr>
        <p:spPr bwMode="auto">
          <a:xfrm rot="5400000">
            <a:off x="390496" y="3967166"/>
            <a:ext cx="228600" cy="152400"/>
          </a:xfrm>
          <a:prstGeom prst="triangle">
            <a:avLst>
              <a:gd name="adj" fmla="val 50000"/>
            </a:avLst>
          </a:prstGeom>
          <a:solidFill>
            <a:schemeClr val="accent2"/>
          </a:solidFill>
          <a:ln w="9525">
            <a:solidFill>
              <a:schemeClr val="tx1"/>
            </a:solidFill>
            <a:miter lim="800000"/>
            <a:headEnd/>
            <a:tailEnd/>
          </a:ln>
        </p:spPr>
        <p:txBody>
          <a:bodyPr wrap="none" anchor="ctr"/>
          <a:lstStyle/>
          <a:p>
            <a:endParaRPr lang="de-DE"/>
          </a:p>
        </p:txBody>
      </p:sp>
      <p:sp>
        <p:nvSpPr>
          <p:cNvPr id="11272" name="AutoShape 8"/>
          <p:cNvSpPr>
            <a:spLocks noChangeArrowheads="1"/>
          </p:cNvSpPr>
          <p:nvPr/>
        </p:nvSpPr>
        <p:spPr bwMode="auto">
          <a:xfrm rot="5400000">
            <a:off x="461934" y="5181612"/>
            <a:ext cx="228600" cy="152400"/>
          </a:xfrm>
          <a:prstGeom prst="triangle">
            <a:avLst>
              <a:gd name="adj" fmla="val 50000"/>
            </a:avLst>
          </a:prstGeom>
          <a:solidFill>
            <a:schemeClr val="accent2"/>
          </a:solidFill>
          <a:ln w="9525">
            <a:solidFill>
              <a:schemeClr val="tx1"/>
            </a:solidFill>
            <a:miter lim="800000"/>
            <a:headEnd/>
            <a:tailEnd/>
          </a:ln>
        </p:spPr>
        <p:txBody>
          <a:bodyPr wrap="none" anchor="ctr"/>
          <a:lstStyle/>
          <a:p>
            <a:endParaRPr lang="de-DE"/>
          </a:p>
        </p:txBody>
      </p:sp>
      <p:sp>
        <p:nvSpPr>
          <p:cNvPr id="9" name="AutoShape 8"/>
          <p:cNvSpPr>
            <a:spLocks noChangeArrowheads="1"/>
          </p:cNvSpPr>
          <p:nvPr/>
        </p:nvSpPr>
        <p:spPr bwMode="auto">
          <a:xfrm rot="5400000">
            <a:off x="390496" y="6110306"/>
            <a:ext cx="228600" cy="152400"/>
          </a:xfrm>
          <a:prstGeom prst="triangle">
            <a:avLst>
              <a:gd name="adj" fmla="val 50000"/>
            </a:avLst>
          </a:prstGeom>
          <a:solidFill>
            <a:schemeClr val="accent2"/>
          </a:solidFill>
          <a:ln w="9525">
            <a:solidFill>
              <a:schemeClr val="tx1"/>
            </a:solidFill>
            <a:miter lim="800000"/>
            <a:headEnd/>
            <a:tailEnd/>
          </a:ln>
        </p:spPr>
        <p:txBody>
          <a:bodyPr wrap="none" anchor="ctr"/>
          <a:lstStyle/>
          <a:p>
            <a:endParaRPr lang="de-DE"/>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678377" y="5257812"/>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2029"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Gruppen und Arbeitsgestaltung</a:t>
            </a:r>
            <a:endParaRPr lang="de-DE" dirty="0"/>
          </a:p>
        </p:txBody>
      </p:sp>
      <p:sp>
        <p:nvSpPr>
          <p:cNvPr id="6" name="Textplatzhalter 5"/>
          <p:cNvSpPr>
            <a:spLocks noGrp="1"/>
          </p:cNvSpPr>
          <p:nvPr>
            <p:ph type="body" idx="1"/>
          </p:nvPr>
        </p:nvSpPr>
        <p:spPr/>
        <p:txBody>
          <a:bodyPr/>
          <a:lstStyle/>
          <a:p>
            <a:r>
              <a:rPr lang="de-DE" dirty="0" smtClean="0"/>
              <a:t>Arbeitspsychologie</a:t>
            </a: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26</a:t>
            </a:fld>
            <a:endParaRPr lang="de-DE"/>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608513" y="5445224"/>
            <a:ext cx="487363" cy="487363"/>
          </a:xfrm>
          <a:prstGeom prst="rect">
            <a:avLst/>
          </a:prstGeom>
        </p:spPr>
      </p:pic>
    </p:spTree>
    <p:extLst>
      <p:ext uri="{BB962C8B-B14F-4D97-AF65-F5344CB8AC3E}">
        <p14:creationId xmlns:p14="http://schemas.microsoft.com/office/powerpoint/2010/main" val="37748215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86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7000" y="71414"/>
            <a:ext cx="8483600" cy="909621"/>
          </a:xfrm>
        </p:spPr>
        <p:txBody>
          <a:bodyPr lIns="93296" tIns="46648" rIns="93296" bIns="46648" anchor="t"/>
          <a:lstStyle/>
          <a:p>
            <a:r>
              <a:rPr lang="de-DE" b="1" dirty="0" smtClean="0"/>
              <a:t>Arbeitssystem als soziotechnisches System</a:t>
            </a:r>
            <a:br>
              <a:rPr lang="de-DE" b="1" dirty="0" smtClean="0"/>
            </a:br>
            <a:r>
              <a:rPr lang="de-DE" b="1" dirty="0" smtClean="0"/>
              <a:t>(nach Grote, 1993)</a:t>
            </a:r>
            <a:endParaRPr lang="de-DE" dirty="0" smtClean="0"/>
          </a:p>
        </p:txBody>
      </p:sp>
      <p:sp>
        <p:nvSpPr>
          <p:cNvPr id="9219" name="Oval 3"/>
          <p:cNvSpPr>
            <a:spLocks noChangeArrowheads="1"/>
          </p:cNvSpPr>
          <p:nvPr/>
        </p:nvSpPr>
        <p:spPr bwMode="blackWhite">
          <a:xfrm>
            <a:off x="233363" y="1400175"/>
            <a:ext cx="7931150" cy="4352925"/>
          </a:xfrm>
          <a:prstGeom prst="ellipse">
            <a:avLst/>
          </a:prstGeom>
          <a:noFill/>
          <a:ln w="38100">
            <a:solidFill>
              <a:schemeClr val="tx1"/>
            </a:solidFill>
            <a:round/>
            <a:headEnd/>
            <a:tailEnd/>
          </a:ln>
        </p:spPr>
        <p:txBody>
          <a:bodyPr wrap="none" anchor="ctr"/>
          <a:lstStyle/>
          <a:p>
            <a:endParaRPr lang="de-DE"/>
          </a:p>
        </p:txBody>
      </p:sp>
      <p:sp>
        <p:nvSpPr>
          <p:cNvPr id="9220" name="Rectangle 4"/>
          <p:cNvSpPr>
            <a:spLocks noGrp="1" noChangeArrowheads="1"/>
          </p:cNvSpPr>
          <p:nvPr>
            <p:ph type="body" idx="1"/>
          </p:nvPr>
        </p:nvSpPr>
        <p:spPr>
          <a:xfrm>
            <a:off x="3276600" y="1524000"/>
            <a:ext cx="1600200" cy="381000"/>
          </a:xfrm>
          <a:noFill/>
        </p:spPr>
        <p:txBody>
          <a:bodyPr lIns="93296" tIns="46648" rIns="93296" bIns="46648"/>
          <a:lstStyle/>
          <a:p>
            <a:pPr algn="ctr">
              <a:buFontTx/>
              <a:buNone/>
            </a:pPr>
            <a:r>
              <a:rPr lang="de-DE" sz="1600" b="1" smtClean="0">
                <a:latin typeface="Arial" pitchFamily="34" charset="0"/>
              </a:rPr>
              <a:t>Arbeitssystem</a:t>
            </a:r>
            <a:endParaRPr lang="de-DE" sz="1600" smtClean="0">
              <a:latin typeface="Arial" pitchFamily="34" charset="0"/>
            </a:endParaRPr>
          </a:p>
        </p:txBody>
      </p:sp>
      <p:sp>
        <p:nvSpPr>
          <p:cNvPr id="9221" name="Line 5"/>
          <p:cNvSpPr>
            <a:spLocks noChangeShapeType="1"/>
          </p:cNvSpPr>
          <p:nvPr/>
        </p:nvSpPr>
        <p:spPr bwMode="blackWhite">
          <a:xfrm>
            <a:off x="2782888" y="1554163"/>
            <a:ext cx="2020887" cy="933450"/>
          </a:xfrm>
          <a:prstGeom prst="line">
            <a:avLst/>
          </a:prstGeom>
          <a:noFill/>
          <a:ln w="25400">
            <a:solidFill>
              <a:schemeClr val="tx1"/>
            </a:solidFill>
            <a:round/>
            <a:headEnd/>
            <a:tailEnd/>
          </a:ln>
        </p:spPr>
        <p:txBody>
          <a:bodyPr anchor="ctr"/>
          <a:lstStyle/>
          <a:p>
            <a:endParaRPr lang="de-DE"/>
          </a:p>
        </p:txBody>
      </p:sp>
      <p:sp>
        <p:nvSpPr>
          <p:cNvPr id="9222" name="Line 6"/>
          <p:cNvSpPr>
            <a:spLocks noChangeShapeType="1"/>
          </p:cNvSpPr>
          <p:nvPr/>
        </p:nvSpPr>
        <p:spPr bwMode="blackWhite">
          <a:xfrm flipH="1">
            <a:off x="3951288" y="2487613"/>
            <a:ext cx="854075" cy="622300"/>
          </a:xfrm>
          <a:prstGeom prst="line">
            <a:avLst/>
          </a:prstGeom>
          <a:noFill/>
          <a:ln w="25400">
            <a:solidFill>
              <a:schemeClr val="tx1"/>
            </a:solidFill>
            <a:round/>
            <a:headEnd/>
            <a:tailEnd/>
          </a:ln>
        </p:spPr>
        <p:txBody>
          <a:bodyPr anchor="ctr"/>
          <a:lstStyle/>
          <a:p>
            <a:endParaRPr lang="de-DE"/>
          </a:p>
        </p:txBody>
      </p:sp>
      <p:sp>
        <p:nvSpPr>
          <p:cNvPr id="9223" name="Line 7"/>
          <p:cNvSpPr>
            <a:spLocks noChangeShapeType="1"/>
          </p:cNvSpPr>
          <p:nvPr/>
        </p:nvSpPr>
        <p:spPr bwMode="blackWhite">
          <a:xfrm>
            <a:off x="3913188" y="3109913"/>
            <a:ext cx="1166812" cy="622300"/>
          </a:xfrm>
          <a:prstGeom prst="line">
            <a:avLst/>
          </a:prstGeom>
          <a:noFill/>
          <a:ln w="25400">
            <a:solidFill>
              <a:schemeClr val="tx1"/>
            </a:solidFill>
            <a:round/>
            <a:headEnd/>
            <a:tailEnd/>
          </a:ln>
        </p:spPr>
        <p:txBody>
          <a:bodyPr anchor="ctr"/>
          <a:lstStyle/>
          <a:p>
            <a:endParaRPr lang="de-DE"/>
          </a:p>
        </p:txBody>
      </p:sp>
      <p:sp>
        <p:nvSpPr>
          <p:cNvPr id="9224" name="Line 8"/>
          <p:cNvSpPr>
            <a:spLocks noChangeShapeType="1"/>
          </p:cNvSpPr>
          <p:nvPr/>
        </p:nvSpPr>
        <p:spPr bwMode="blackWhite">
          <a:xfrm flipH="1">
            <a:off x="3187700" y="3732213"/>
            <a:ext cx="1866900" cy="1243012"/>
          </a:xfrm>
          <a:prstGeom prst="line">
            <a:avLst/>
          </a:prstGeom>
          <a:noFill/>
          <a:ln w="25400">
            <a:solidFill>
              <a:schemeClr val="tx1"/>
            </a:solidFill>
            <a:round/>
            <a:headEnd/>
            <a:tailEnd/>
          </a:ln>
        </p:spPr>
        <p:txBody>
          <a:bodyPr anchor="ctr"/>
          <a:lstStyle/>
          <a:p>
            <a:endParaRPr lang="de-DE"/>
          </a:p>
        </p:txBody>
      </p:sp>
      <p:sp>
        <p:nvSpPr>
          <p:cNvPr id="9225" name="Line 9"/>
          <p:cNvSpPr>
            <a:spLocks noChangeShapeType="1"/>
          </p:cNvSpPr>
          <p:nvPr/>
        </p:nvSpPr>
        <p:spPr bwMode="blackWhite">
          <a:xfrm>
            <a:off x="3187700" y="4975225"/>
            <a:ext cx="2565400" cy="622300"/>
          </a:xfrm>
          <a:prstGeom prst="line">
            <a:avLst/>
          </a:prstGeom>
          <a:noFill/>
          <a:ln w="25400">
            <a:solidFill>
              <a:schemeClr val="tx1"/>
            </a:solidFill>
            <a:round/>
            <a:headEnd/>
            <a:tailEnd/>
          </a:ln>
        </p:spPr>
        <p:txBody>
          <a:bodyPr anchor="ctr"/>
          <a:lstStyle/>
          <a:p>
            <a:endParaRPr lang="de-DE"/>
          </a:p>
        </p:txBody>
      </p:sp>
      <p:sp>
        <p:nvSpPr>
          <p:cNvPr id="9226" name="Rectangle 10"/>
          <p:cNvSpPr>
            <a:spLocks noChangeArrowheads="1"/>
          </p:cNvSpPr>
          <p:nvPr/>
        </p:nvSpPr>
        <p:spPr bwMode="auto">
          <a:xfrm>
            <a:off x="3429000" y="3429000"/>
            <a:ext cx="1711325" cy="365125"/>
          </a:xfrm>
          <a:prstGeom prst="rect">
            <a:avLst/>
          </a:prstGeom>
          <a:solidFill>
            <a:schemeClr val="bg1"/>
          </a:solidFill>
          <a:ln w="9525">
            <a:noFill/>
            <a:miter lim="800000"/>
            <a:headEnd/>
            <a:tailEnd/>
          </a:ln>
        </p:spPr>
        <p:txBody>
          <a:bodyPr lIns="0" tIns="0" rIns="0" bIns="0">
            <a:spAutoFit/>
          </a:bodyPr>
          <a:lstStyle/>
          <a:p>
            <a:pPr algn="ctr" defTabSz="912813"/>
            <a:r>
              <a:rPr lang="de-DE" b="1">
                <a:latin typeface="Arial" pitchFamily="34" charset="0"/>
              </a:rPr>
              <a:t>AUFGABE</a:t>
            </a:r>
          </a:p>
        </p:txBody>
      </p:sp>
      <p:sp>
        <p:nvSpPr>
          <p:cNvPr id="9227" name="Rectangle 11"/>
          <p:cNvSpPr>
            <a:spLocks noChangeArrowheads="1"/>
          </p:cNvSpPr>
          <p:nvPr/>
        </p:nvSpPr>
        <p:spPr bwMode="auto">
          <a:xfrm>
            <a:off x="933450" y="2409825"/>
            <a:ext cx="2565400" cy="2395538"/>
          </a:xfrm>
          <a:prstGeom prst="rect">
            <a:avLst/>
          </a:prstGeom>
          <a:noFill/>
          <a:ln w="9525">
            <a:noFill/>
            <a:miter lim="800000"/>
            <a:headEnd/>
            <a:tailEnd/>
          </a:ln>
        </p:spPr>
        <p:txBody>
          <a:bodyPr lIns="0" tIns="0" rIns="0" bIns="0">
            <a:spAutoFit/>
          </a:bodyPr>
          <a:lstStyle/>
          <a:p>
            <a:pPr defTabSz="912813">
              <a:spcAft>
                <a:spcPct val="80000"/>
              </a:spcAft>
            </a:pPr>
            <a:r>
              <a:rPr lang="de-DE" sz="1600" b="1">
                <a:latin typeface="Arial" pitchFamily="34" charset="0"/>
              </a:rPr>
              <a:t>Technisches Teilsystem</a:t>
            </a:r>
          </a:p>
          <a:p>
            <a:pPr defTabSz="912813">
              <a:spcAft>
                <a:spcPct val="50000"/>
              </a:spcAft>
            </a:pPr>
            <a:r>
              <a:rPr lang="de-DE" sz="1600">
                <a:latin typeface="Arial" pitchFamily="34" charset="0"/>
              </a:rPr>
              <a:t>Technische Anlagen</a:t>
            </a:r>
          </a:p>
          <a:p>
            <a:pPr defTabSz="912813">
              <a:spcAft>
                <a:spcPct val="50000"/>
              </a:spcAft>
            </a:pPr>
            <a:r>
              <a:rPr lang="de-DE" sz="1600">
                <a:latin typeface="Arial" pitchFamily="34" charset="0"/>
              </a:rPr>
              <a:t>Produktionsmaterialien</a:t>
            </a:r>
          </a:p>
          <a:p>
            <a:pPr defTabSz="912813">
              <a:spcAft>
                <a:spcPct val="50000"/>
              </a:spcAft>
            </a:pPr>
            <a:r>
              <a:rPr lang="de-DE" sz="1600">
                <a:latin typeface="Arial" pitchFamily="34" charset="0"/>
              </a:rPr>
              <a:t>Technische Bedingungen der Transformations-prozesse</a:t>
            </a:r>
          </a:p>
          <a:p>
            <a:pPr defTabSz="912813">
              <a:spcAft>
                <a:spcPct val="50000"/>
              </a:spcAft>
            </a:pPr>
            <a:r>
              <a:rPr lang="de-DE" sz="1600">
                <a:latin typeface="Arial" pitchFamily="34" charset="0"/>
              </a:rPr>
              <a:t>Räumliche Gegebenheiten</a:t>
            </a:r>
            <a:endParaRPr lang="de-DE" sz="1600"/>
          </a:p>
        </p:txBody>
      </p:sp>
      <p:sp>
        <p:nvSpPr>
          <p:cNvPr id="9228" name="Rectangle 12"/>
          <p:cNvSpPr>
            <a:spLocks noChangeArrowheads="1"/>
          </p:cNvSpPr>
          <p:nvPr/>
        </p:nvSpPr>
        <p:spPr bwMode="auto">
          <a:xfrm>
            <a:off x="5286375" y="2254250"/>
            <a:ext cx="2489200" cy="2640013"/>
          </a:xfrm>
          <a:prstGeom prst="rect">
            <a:avLst/>
          </a:prstGeom>
          <a:noFill/>
          <a:ln w="9525">
            <a:noFill/>
            <a:miter lim="800000"/>
            <a:headEnd/>
            <a:tailEnd/>
          </a:ln>
        </p:spPr>
        <p:txBody>
          <a:bodyPr lIns="0" tIns="0" rIns="0" bIns="0">
            <a:spAutoFit/>
          </a:bodyPr>
          <a:lstStyle/>
          <a:p>
            <a:pPr defTabSz="912813">
              <a:spcAft>
                <a:spcPct val="80000"/>
              </a:spcAft>
            </a:pPr>
            <a:r>
              <a:rPr lang="de-DE" sz="1600" b="1">
                <a:latin typeface="Arial" pitchFamily="34" charset="0"/>
              </a:rPr>
              <a:t>Soziales Teilsystem</a:t>
            </a:r>
          </a:p>
          <a:p>
            <a:pPr defTabSz="912813">
              <a:spcAft>
                <a:spcPct val="50000"/>
              </a:spcAft>
            </a:pPr>
            <a:r>
              <a:rPr lang="de-DE" sz="1600">
                <a:latin typeface="Arial" pitchFamily="34" charset="0"/>
              </a:rPr>
              <a:t>Organisationsmitglieder mit individuellen und grup-penspezifischen Fähig-keiten und Bedürfnissen</a:t>
            </a:r>
          </a:p>
          <a:p>
            <a:pPr defTabSz="912813">
              <a:spcAft>
                <a:spcPct val="50000"/>
              </a:spcAft>
            </a:pPr>
            <a:r>
              <a:rPr lang="de-DE" sz="1600">
                <a:latin typeface="Arial" pitchFamily="34" charset="0"/>
              </a:rPr>
              <a:t>Formelle und informelle Beziehungen zwischen Individuen und Arbeitsgruppen</a:t>
            </a:r>
            <a:endParaRPr lang="de-DE" sz="1600"/>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547805" y="5634290"/>
            <a:ext cx="487363" cy="487363"/>
          </a:xfrm>
          <a:prstGeom prst="rect">
            <a:avLst/>
          </a:prstGeom>
        </p:spPr>
      </p:pic>
    </p:spTree>
    <p:extLst>
      <p:ext uri="{BB962C8B-B14F-4D97-AF65-F5344CB8AC3E}">
        <p14:creationId xmlns:p14="http://schemas.microsoft.com/office/powerpoint/2010/main" val="31819399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7099"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Primär- und Sekundäraufgaben in sozio-technischen Systemen</a:t>
            </a:r>
            <a:endParaRPr lang="de-DE" dirty="0"/>
          </a:p>
        </p:txBody>
      </p:sp>
      <p:pic>
        <p:nvPicPr>
          <p:cNvPr id="5" name="Inhaltsplatzhalter 4" descr="System.bmp"/>
          <p:cNvPicPr>
            <a:picLocks noGrp="1" noChangeAspect="1"/>
          </p:cNvPicPr>
          <p:nvPr>
            <p:ph idx="1"/>
          </p:nvPr>
        </p:nvPicPr>
        <p:blipFill>
          <a:blip r:embed="rId4" cstate="print"/>
          <a:stretch>
            <a:fillRect/>
          </a:stretch>
        </p:blipFill>
        <p:spPr>
          <a:xfrm>
            <a:off x="59222" y="1428736"/>
            <a:ext cx="8941934" cy="4786346"/>
          </a:xfrm>
        </p:spPr>
      </p:pic>
      <p:sp>
        <p:nvSpPr>
          <p:cNvPr id="4" name="Foliennummernplatzhalter 3"/>
          <p:cNvSpPr>
            <a:spLocks noGrp="1"/>
          </p:cNvSpPr>
          <p:nvPr>
            <p:ph type="sldNum" sz="quarter" idx="12"/>
          </p:nvPr>
        </p:nvSpPr>
        <p:spPr/>
        <p:txBody>
          <a:bodyPr/>
          <a:lstStyle/>
          <a:p>
            <a:pPr>
              <a:defRPr/>
            </a:pPr>
            <a:fld id="{55F4A3DC-3743-4B83-BA67-F3857D97E100}" type="slidenum">
              <a:rPr lang="de-DE" smtClean="0"/>
              <a:pPr>
                <a:defRPr/>
              </a:pPr>
              <a:t>28</a:t>
            </a:fld>
            <a:endParaRPr lang="de-DE"/>
          </a:p>
        </p:txBody>
      </p:sp>
      <p:pic>
        <p:nvPicPr>
          <p:cNvPr id="3"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716016" y="5013176"/>
            <a:ext cx="487363" cy="487363"/>
          </a:xfrm>
          <a:prstGeom prst="rect">
            <a:avLst/>
          </a:prstGeom>
        </p:spPr>
      </p:pic>
    </p:spTree>
    <p:extLst>
      <p:ext uri="{BB962C8B-B14F-4D97-AF65-F5344CB8AC3E}">
        <p14:creationId xmlns:p14="http://schemas.microsoft.com/office/powerpoint/2010/main" val="322617609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954"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88913"/>
            <a:ext cx="7772400" cy="1143000"/>
          </a:xfrm>
        </p:spPr>
        <p:txBody>
          <a:bodyPr/>
          <a:lstStyle/>
          <a:p>
            <a:pPr algn="l"/>
            <a:r>
              <a:rPr lang="de-DE" b="1" dirty="0" err="1" smtClean="0"/>
              <a:t>Partizipative</a:t>
            </a:r>
            <a:r>
              <a:rPr lang="de-DE" b="1" dirty="0" smtClean="0"/>
              <a:t> Ansätze</a:t>
            </a:r>
            <a:br>
              <a:rPr lang="de-DE" b="1" dirty="0" smtClean="0"/>
            </a:br>
            <a:endParaRPr lang="de-DE" b="1" dirty="0" smtClean="0"/>
          </a:p>
        </p:txBody>
      </p:sp>
      <p:sp>
        <p:nvSpPr>
          <p:cNvPr id="18435" name="Rectangle 3"/>
          <p:cNvSpPr>
            <a:spLocks noGrp="1" noChangeArrowheads="1"/>
          </p:cNvSpPr>
          <p:nvPr>
            <p:ph type="body" idx="1"/>
          </p:nvPr>
        </p:nvSpPr>
        <p:spPr/>
        <p:txBody>
          <a:bodyPr/>
          <a:lstStyle/>
          <a:p>
            <a:endParaRPr lang="de-DE" dirty="0" smtClean="0">
              <a:latin typeface="Arial" pitchFamily="34" charset="0"/>
            </a:endParaRPr>
          </a:p>
          <a:p>
            <a:r>
              <a:rPr lang="de-DE" dirty="0" smtClean="0">
                <a:latin typeface="Arial" pitchFamily="34" charset="0"/>
              </a:rPr>
              <a:t>Kooperative Arbeitsformen</a:t>
            </a:r>
          </a:p>
          <a:p>
            <a:r>
              <a:rPr lang="de-DE" dirty="0" smtClean="0">
                <a:latin typeface="Arial" pitchFamily="34" charset="0"/>
              </a:rPr>
              <a:t>Teilautonome Gruppenarbeit</a:t>
            </a:r>
          </a:p>
          <a:p>
            <a:r>
              <a:rPr lang="de-DE" dirty="0" smtClean="0">
                <a:latin typeface="Arial" pitchFamily="34" charset="0"/>
              </a:rPr>
              <a:t>Zirkelarbeit</a:t>
            </a:r>
          </a:p>
          <a:p>
            <a:r>
              <a:rPr lang="de-DE" dirty="0" smtClean="0">
                <a:latin typeface="Arial" pitchFamily="34" charset="0"/>
              </a:rPr>
              <a:t>Partizipation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572000" y="5445224"/>
            <a:ext cx="487363" cy="487363"/>
          </a:xfrm>
          <a:prstGeom prst="rect">
            <a:avLst/>
          </a:prstGeom>
        </p:spPr>
      </p:pic>
    </p:spTree>
    <p:extLst>
      <p:ext uri="{BB962C8B-B14F-4D97-AF65-F5344CB8AC3E}">
        <p14:creationId xmlns:p14="http://schemas.microsoft.com/office/powerpoint/2010/main" val="25074991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407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4" name="AutoShape 44"/>
          <p:cNvSpPr>
            <a:spLocks noChangeArrowheads="1"/>
          </p:cNvSpPr>
          <p:nvPr/>
        </p:nvSpPr>
        <p:spPr bwMode="blackWhite">
          <a:xfrm rot="2580000">
            <a:off x="457200" y="2819400"/>
            <a:ext cx="1143000" cy="777875"/>
          </a:xfrm>
          <a:prstGeom prst="rightArrow">
            <a:avLst>
              <a:gd name="adj1" fmla="val 50000"/>
              <a:gd name="adj2" fmla="val 36735"/>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42" name="Rectangle 2"/>
          <p:cNvSpPr>
            <a:spLocks noGrp="1" noChangeArrowheads="1"/>
          </p:cNvSpPr>
          <p:nvPr>
            <p:ph type="title"/>
          </p:nvPr>
        </p:nvSpPr>
        <p:spPr>
          <a:xfrm>
            <a:off x="127000" y="233363"/>
            <a:ext cx="8712200" cy="452437"/>
          </a:xfrm>
        </p:spPr>
        <p:txBody>
          <a:bodyPr lIns="93296" tIns="46648" rIns="93296" bIns="46648" anchor="t"/>
          <a:lstStyle/>
          <a:p>
            <a:pPr algn="l"/>
            <a:r>
              <a:rPr lang="de-DE" sz="2000" b="1">
                <a:latin typeface="Arial" pitchFamily="34" charset="0"/>
              </a:rPr>
              <a:t>Absichten, Handlungen und Folgen</a:t>
            </a:r>
            <a:endParaRPr lang="de-DE"/>
          </a:p>
        </p:txBody>
      </p:sp>
      <p:sp>
        <p:nvSpPr>
          <p:cNvPr id="10249" name="AutoShape 9"/>
          <p:cNvSpPr>
            <a:spLocks noChangeArrowheads="1"/>
          </p:cNvSpPr>
          <p:nvPr/>
        </p:nvSpPr>
        <p:spPr bwMode="blackWhite">
          <a:xfrm rot="21590546">
            <a:off x="3429000" y="3413125"/>
            <a:ext cx="2286000" cy="777875"/>
          </a:xfrm>
          <a:prstGeom prst="rightArrow">
            <a:avLst>
              <a:gd name="adj1" fmla="val 50000"/>
              <a:gd name="adj2" fmla="val 73469"/>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60" name="AutoShape 20"/>
          <p:cNvSpPr>
            <a:spLocks noChangeArrowheads="1"/>
          </p:cNvSpPr>
          <p:nvPr/>
        </p:nvSpPr>
        <p:spPr bwMode="auto">
          <a:xfrm>
            <a:off x="5715000" y="5638800"/>
            <a:ext cx="2438400"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erfolgreiche Handlung</a:t>
            </a:r>
          </a:p>
        </p:txBody>
      </p:sp>
      <p:sp>
        <p:nvSpPr>
          <p:cNvPr id="10262" name="AutoShape 22"/>
          <p:cNvSpPr>
            <a:spLocks noChangeArrowheads="1"/>
          </p:cNvSpPr>
          <p:nvPr/>
        </p:nvSpPr>
        <p:spPr bwMode="auto">
          <a:xfrm>
            <a:off x="5715000" y="1143000"/>
            <a:ext cx="2438400"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unfreiwillige oder nicht-</a:t>
            </a:r>
          </a:p>
          <a:p>
            <a:pPr algn="ctr"/>
            <a:r>
              <a:rPr lang="de-DE" sz="1600">
                <a:latin typeface="Arial" pitchFamily="34" charset="0"/>
              </a:rPr>
              <a:t>intentionale Handlung</a:t>
            </a:r>
          </a:p>
        </p:txBody>
      </p:sp>
      <p:sp>
        <p:nvSpPr>
          <p:cNvPr id="10263" name="AutoShape 23"/>
          <p:cNvSpPr>
            <a:spLocks noChangeArrowheads="1"/>
          </p:cNvSpPr>
          <p:nvPr/>
        </p:nvSpPr>
        <p:spPr bwMode="auto">
          <a:xfrm>
            <a:off x="5715000" y="2209800"/>
            <a:ext cx="2438400"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spontane oder unter-</a:t>
            </a:r>
          </a:p>
          <a:p>
            <a:pPr algn="ctr"/>
            <a:r>
              <a:rPr lang="de-DE" sz="1600">
                <a:latin typeface="Arial" pitchFamily="34" charset="0"/>
              </a:rPr>
              <a:t>geordnete Handlung</a:t>
            </a:r>
          </a:p>
        </p:txBody>
      </p:sp>
      <p:sp>
        <p:nvSpPr>
          <p:cNvPr id="10264" name="AutoShape 24"/>
          <p:cNvSpPr>
            <a:spLocks noChangeArrowheads="1"/>
          </p:cNvSpPr>
          <p:nvPr/>
        </p:nvSpPr>
        <p:spPr bwMode="auto">
          <a:xfrm>
            <a:off x="5715000" y="3352800"/>
            <a:ext cx="2438400"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unbeabsichtigte Hand-</a:t>
            </a:r>
          </a:p>
          <a:p>
            <a:pPr algn="ctr"/>
            <a:r>
              <a:rPr lang="de-DE" sz="1600">
                <a:latin typeface="Arial" pitchFamily="34" charset="0"/>
              </a:rPr>
              <a:t>lung (Patzer, Schnitzer)</a:t>
            </a:r>
          </a:p>
        </p:txBody>
      </p:sp>
      <p:sp>
        <p:nvSpPr>
          <p:cNvPr id="10265" name="AutoShape 25"/>
          <p:cNvSpPr>
            <a:spLocks noChangeArrowheads="1"/>
          </p:cNvSpPr>
          <p:nvPr/>
        </p:nvSpPr>
        <p:spPr bwMode="auto">
          <a:xfrm>
            <a:off x="5715000" y="4495800"/>
            <a:ext cx="2438400"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beabsichtigte aber</a:t>
            </a:r>
          </a:p>
          <a:p>
            <a:pPr algn="ctr"/>
            <a:r>
              <a:rPr lang="de-DE" sz="1600">
                <a:latin typeface="Arial" pitchFamily="34" charset="0"/>
              </a:rPr>
              <a:t>falsche Handlung</a:t>
            </a:r>
          </a:p>
        </p:txBody>
      </p:sp>
      <p:sp>
        <p:nvSpPr>
          <p:cNvPr id="10267" name="AutoShape 27"/>
          <p:cNvSpPr>
            <a:spLocks noChangeArrowheads="1"/>
          </p:cNvSpPr>
          <p:nvPr/>
        </p:nvSpPr>
        <p:spPr bwMode="blackWhite">
          <a:xfrm rot="21240000">
            <a:off x="4343400" y="1219200"/>
            <a:ext cx="1371600" cy="777875"/>
          </a:xfrm>
          <a:prstGeom prst="rightArrow">
            <a:avLst>
              <a:gd name="adj1" fmla="val 50000"/>
              <a:gd name="adj2" fmla="val 44082"/>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68" name="AutoShape 28"/>
          <p:cNvSpPr>
            <a:spLocks noChangeArrowheads="1"/>
          </p:cNvSpPr>
          <p:nvPr/>
        </p:nvSpPr>
        <p:spPr bwMode="blackWhite">
          <a:xfrm rot="1254554">
            <a:off x="3732213" y="1905000"/>
            <a:ext cx="1982787" cy="706438"/>
          </a:xfrm>
          <a:prstGeom prst="rightArrow">
            <a:avLst>
              <a:gd name="adj1" fmla="val 50000"/>
              <a:gd name="adj2" fmla="val 70168"/>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69" name="AutoShape 29"/>
          <p:cNvSpPr>
            <a:spLocks noChangeArrowheads="1"/>
          </p:cNvSpPr>
          <p:nvPr/>
        </p:nvSpPr>
        <p:spPr bwMode="blackWhite">
          <a:xfrm>
            <a:off x="4267200" y="4495800"/>
            <a:ext cx="1447800" cy="777875"/>
          </a:xfrm>
          <a:prstGeom prst="rightArrow">
            <a:avLst>
              <a:gd name="adj1" fmla="val 50000"/>
              <a:gd name="adj2" fmla="val 46531"/>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70" name="AutoShape 30"/>
          <p:cNvSpPr>
            <a:spLocks noChangeArrowheads="1"/>
          </p:cNvSpPr>
          <p:nvPr/>
        </p:nvSpPr>
        <p:spPr bwMode="blackWhite">
          <a:xfrm rot="1920000">
            <a:off x="3886200" y="5181600"/>
            <a:ext cx="1963738" cy="777875"/>
          </a:xfrm>
          <a:prstGeom prst="rightArrow">
            <a:avLst>
              <a:gd name="adj1" fmla="val 50000"/>
              <a:gd name="adj2" fmla="val 63112"/>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59" name="AutoShape 19"/>
          <p:cNvSpPr>
            <a:spLocks noChangeArrowheads="1"/>
          </p:cNvSpPr>
          <p:nvPr/>
        </p:nvSpPr>
        <p:spPr bwMode="auto">
          <a:xfrm>
            <a:off x="2667000" y="4495800"/>
            <a:ext cx="2286000"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Führten die Handlungen</a:t>
            </a:r>
          </a:p>
          <a:p>
            <a:pPr algn="ctr"/>
            <a:r>
              <a:rPr lang="de-DE" sz="1600">
                <a:latin typeface="Arial" pitchFamily="34" charset="0"/>
              </a:rPr>
              <a:t>zum erwünschten Ziel?</a:t>
            </a:r>
            <a:endParaRPr lang="de-DE" sz="1400">
              <a:latin typeface="Arial" pitchFamily="34" charset="0"/>
            </a:endParaRPr>
          </a:p>
        </p:txBody>
      </p:sp>
      <p:sp>
        <p:nvSpPr>
          <p:cNvPr id="10272" name="AutoShape 32"/>
          <p:cNvSpPr>
            <a:spLocks noChangeArrowheads="1"/>
          </p:cNvSpPr>
          <p:nvPr/>
        </p:nvSpPr>
        <p:spPr bwMode="blackWhite">
          <a:xfrm rot="20700000">
            <a:off x="381000" y="1752600"/>
            <a:ext cx="2112963" cy="777875"/>
          </a:xfrm>
          <a:prstGeom prst="rightArrow">
            <a:avLst>
              <a:gd name="adj1" fmla="val 50000"/>
              <a:gd name="adj2" fmla="val 67908"/>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74" name="AutoShape 34"/>
          <p:cNvSpPr>
            <a:spLocks noChangeArrowheads="1"/>
          </p:cNvSpPr>
          <p:nvPr/>
        </p:nvSpPr>
        <p:spPr bwMode="blackWhite">
          <a:xfrm rot="2580000">
            <a:off x="1524000" y="3886200"/>
            <a:ext cx="1295400" cy="777875"/>
          </a:xfrm>
          <a:prstGeom prst="rightArrow">
            <a:avLst>
              <a:gd name="adj1" fmla="val 50000"/>
              <a:gd name="adj2" fmla="val 41633"/>
            </a:avLst>
          </a:prstGeom>
          <a:solidFill>
            <a:schemeClr val="bg2">
              <a:alpha val="50000"/>
            </a:schemeClr>
          </a:solidFill>
          <a:ln w="12700">
            <a:noFill/>
            <a:miter lim="800000"/>
            <a:headEnd/>
            <a:tailEnd/>
          </a:ln>
          <a:effectLst/>
        </p:spPr>
        <p:txBody>
          <a:bodyPr wrap="none" anchor="ctr"/>
          <a:lstStyle/>
          <a:p>
            <a:pPr algn="ctr"/>
            <a:endParaRPr lang="de-DE"/>
          </a:p>
        </p:txBody>
      </p:sp>
      <p:sp>
        <p:nvSpPr>
          <p:cNvPr id="10258" name="AutoShape 18"/>
          <p:cNvSpPr>
            <a:spLocks noChangeArrowheads="1"/>
          </p:cNvSpPr>
          <p:nvPr/>
        </p:nvSpPr>
        <p:spPr bwMode="auto">
          <a:xfrm>
            <a:off x="1447800" y="3352800"/>
            <a:ext cx="2138363"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Verlief die Handlung </a:t>
            </a:r>
          </a:p>
          <a:p>
            <a:pPr algn="ctr"/>
            <a:r>
              <a:rPr lang="de-DE" sz="1600">
                <a:latin typeface="Arial" pitchFamily="34" charset="0"/>
              </a:rPr>
              <a:t>wie geplant?</a:t>
            </a:r>
            <a:endParaRPr lang="de-DE" sz="1400">
              <a:latin typeface="Arial" pitchFamily="34" charset="0"/>
            </a:endParaRPr>
          </a:p>
        </p:txBody>
      </p:sp>
      <p:sp>
        <p:nvSpPr>
          <p:cNvPr id="10266" name="AutoShape 26"/>
          <p:cNvSpPr>
            <a:spLocks noChangeArrowheads="1"/>
          </p:cNvSpPr>
          <p:nvPr/>
        </p:nvSpPr>
        <p:spPr bwMode="auto">
          <a:xfrm>
            <a:off x="2286000" y="1371600"/>
            <a:ext cx="2286000"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Lag beim Handeln</a:t>
            </a:r>
          </a:p>
          <a:p>
            <a:pPr algn="ctr"/>
            <a:r>
              <a:rPr lang="de-DE" sz="1600">
                <a:latin typeface="Arial" pitchFamily="34" charset="0"/>
              </a:rPr>
              <a:t> Absicht vor?</a:t>
            </a:r>
            <a:endParaRPr lang="de-DE" sz="1400">
              <a:latin typeface="Arial" pitchFamily="34" charset="0"/>
            </a:endParaRPr>
          </a:p>
        </p:txBody>
      </p:sp>
      <p:sp>
        <p:nvSpPr>
          <p:cNvPr id="10275" name="Text Box 35"/>
          <p:cNvSpPr txBox="1">
            <a:spLocks noChangeArrowheads="1"/>
          </p:cNvSpPr>
          <p:nvPr/>
        </p:nvSpPr>
        <p:spPr bwMode="auto">
          <a:xfrm>
            <a:off x="5181600" y="2286000"/>
            <a:ext cx="838200" cy="366713"/>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ja</a:t>
            </a:r>
          </a:p>
        </p:txBody>
      </p:sp>
      <p:sp>
        <p:nvSpPr>
          <p:cNvPr id="10278" name="Text Box 38"/>
          <p:cNvSpPr txBox="1">
            <a:spLocks noChangeArrowheads="1"/>
          </p:cNvSpPr>
          <p:nvPr/>
        </p:nvSpPr>
        <p:spPr bwMode="auto">
          <a:xfrm>
            <a:off x="2209800" y="4281488"/>
            <a:ext cx="838200" cy="366712"/>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ja</a:t>
            </a:r>
          </a:p>
        </p:txBody>
      </p:sp>
      <p:sp>
        <p:nvSpPr>
          <p:cNvPr id="10279" name="Text Box 39"/>
          <p:cNvSpPr txBox="1">
            <a:spLocks noChangeArrowheads="1"/>
          </p:cNvSpPr>
          <p:nvPr/>
        </p:nvSpPr>
        <p:spPr bwMode="auto">
          <a:xfrm>
            <a:off x="5257800" y="5715000"/>
            <a:ext cx="838200" cy="366713"/>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ja</a:t>
            </a:r>
          </a:p>
        </p:txBody>
      </p:sp>
      <p:sp>
        <p:nvSpPr>
          <p:cNvPr id="10280" name="Text Box 40"/>
          <p:cNvSpPr txBox="1">
            <a:spLocks noChangeArrowheads="1"/>
          </p:cNvSpPr>
          <p:nvPr/>
        </p:nvSpPr>
        <p:spPr bwMode="auto">
          <a:xfrm>
            <a:off x="1600200" y="1828800"/>
            <a:ext cx="838200" cy="366713"/>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nein</a:t>
            </a:r>
          </a:p>
        </p:txBody>
      </p:sp>
      <p:sp>
        <p:nvSpPr>
          <p:cNvPr id="10281" name="Text Box 41"/>
          <p:cNvSpPr txBox="1">
            <a:spLocks noChangeArrowheads="1"/>
          </p:cNvSpPr>
          <p:nvPr/>
        </p:nvSpPr>
        <p:spPr bwMode="auto">
          <a:xfrm>
            <a:off x="5029200" y="3595688"/>
            <a:ext cx="685800" cy="366712"/>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nein</a:t>
            </a:r>
          </a:p>
        </p:txBody>
      </p:sp>
      <p:sp>
        <p:nvSpPr>
          <p:cNvPr id="10282" name="Text Box 42"/>
          <p:cNvSpPr txBox="1">
            <a:spLocks noChangeArrowheads="1"/>
          </p:cNvSpPr>
          <p:nvPr/>
        </p:nvSpPr>
        <p:spPr bwMode="auto">
          <a:xfrm>
            <a:off x="5029200" y="1371600"/>
            <a:ext cx="838200" cy="366713"/>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nein</a:t>
            </a:r>
          </a:p>
        </p:txBody>
      </p:sp>
      <p:sp>
        <p:nvSpPr>
          <p:cNvPr id="10283" name="Text Box 43"/>
          <p:cNvSpPr txBox="1">
            <a:spLocks noChangeArrowheads="1"/>
          </p:cNvSpPr>
          <p:nvPr/>
        </p:nvSpPr>
        <p:spPr bwMode="auto">
          <a:xfrm>
            <a:off x="5029200" y="4662488"/>
            <a:ext cx="838200" cy="366712"/>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nein</a:t>
            </a:r>
          </a:p>
        </p:txBody>
      </p:sp>
      <p:sp>
        <p:nvSpPr>
          <p:cNvPr id="10277" name="Text Box 37"/>
          <p:cNvSpPr txBox="1">
            <a:spLocks noChangeArrowheads="1"/>
          </p:cNvSpPr>
          <p:nvPr/>
        </p:nvSpPr>
        <p:spPr bwMode="auto">
          <a:xfrm>
            <a:off x="1066800" y="3200400"/>
            <a:ext cx="838200" cy="366713"/>
          </a:xfrm>
          <a:prstGeom prst="rect">
            <a:avLst/>
          </a:prstGeom>
          <a:noFill/>
          <a:ln w="9525">
            <a:noFill/>
            <a:miter lim="800000"/>
            <a:headEnd/>
            <a:tailEnd/>
          </a:ln>
          <a:effectLst/>
        </p:spPr>
        <p:txBody>
          <a:bodyPr>
            <a:spAutoFit/>
          </a:bodyPr>
          <a:lstStyle/>
          <a:p>
            <a:pPr>
              <a:spcBef>
                <a:spcPct val="50000"/>
              </a:spcBef>
            </a:pPr>
            <a:r>
              <a:rPr lang="de-DE" sz="1800">
                <a:latin typeface="Arial" pitchFamily="34" charset="0"/>
              </a:rPr>
              <a:t>ja</a:t>
            </a:r>
          </a:p>
        </p:txBody>
      </p:sp>
      <p:sp>
        <p:nvSpPr>
          <p:cNvPr id="10257" name="AutoShape 17"/>
          <p:cNvSpPr>
            <a:spLocks noChangeArrowheads="1"/>
          </p:cNvSpPr>
          <p:nvPr/>
        </p:nvSpPr>
        <p:spPr bwMode="auto">
          <a:xfrm>
            <a:off x="152400" y="2209800"/>
            <a:ext cx="2030413" cy="838200"/>
          </a:xfrm>
          <a:prstGeom prst="roundRect">
            <a:avLst>
              <a:gd name="adj" fmla="val 16667"/>
            </a:avLst>
          </a:prstGeom>
          <a:solidFill>
            <a:schemeClr val="bg1"/>
          </a:solidFill>
          <a:ln w="9525">
            <a:solidFill>
              <a:schemeClr val="tx1"/>
            </a:solidFill>
            <a:round/>
            <a:headEnd/>
            <a:tailEnd/>
          </a:ln>
          <a:effectLst/>
        </p:spPr>
        <p:txBody>
          <a:bodyPr wrap="none" anchor="ctr"/>
          <a:lstStyle/>
          <a:p>
            <a:pPr algn="ctr"/>
            <a:r>
              <a:rPr lang="de-DE" sz="1600">
                <a:latin typeface="Arial" pitchFamily="34" charset="0"/>
              </a:rPr>
              <a:t>Bestand zuvor die </a:t>
            </a:r>
          </a:p>
          <a:p>
            <a:pPr algn="ctr"/>
            <a:r>
              <a:rPr lang="de-DE" sz="1600">
                <a:latin typeface="Arial" pitchFamily="34" charset="0"/>
              </a:rPr>
              <a:t>Absicht zu Handeln?</a:t>
            </a:r>
            <a:endParaRPr lang="de-DE" sz="1400">
              <a:latin typeface="Arial" pitchFamily="34" charset="0"/>
            </a:endParaRP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327525" y="3184525"/>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690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ChangeArrowheads="1"/>
          </p:cNvSpPr>
          <p:nvPr/>
        </p:nvSpPr>
        <p:spPr bwMode="auto">
          <a:xfrm>
            <a:off x="323850" y="476250"/>
            <a:ext cx="3527425" cy="1008063"/>
          </a:xfrm>
          <a:prstGeom prst="rect">
            <a:avLst/>
          </a:prstGeom>
          <a:solidFill>
            <a:schemeClr val="bg1"/>
          </a:solidFill>
          <a:ln w="9525">
            <a:solidFill>
              <a:schemeClr val="bg1"/>
            </a:solidFill>
            <a:miter lim="800000"/>
            <a:headEnd/>
            <a:tailEnd/>
          </a:ln>
        </p:spPr>
        <p:txBody>
          <a:bodyPr wrap="none" anchor="ctr"/>
          <a:lstStyle/>
          <a:p>
            <a:endParaRPr lang="de-DE"/>
          </a:p>
        </p:txBody>
      </p:sp>
      <p:pic>
        <p:nvPicPr>
          <p:cNvPr id="21507" name="Picture 4"/>
          <p:cNvPicPr>
            <a:picLocks noChangeAspect="1" noChangeArrowheads="1"/>
          </p:cNvPicPr>
          <p:nvPr/>
        </p:nvPicPr>
        <p:blipFill>
          <a:blip r:embed="rId4" cstate="print"/>
          <a:srcRect/>
          <a:stretch>
            <a:fillRect/>
          </a:stretch>
        </p:blipFill>
        <p:spPr bwMode="auto">
          <a:xfrm>
            <a:off x="1331913" y="460375"/>
            <a:ext cx="6838950" cy="6397625"/>
          </a:xfrm>
          <a:prstGeom prst="rect">
            <a:avLst/>
          </a:prstGeom>
          <a:noFill/>
          <a:ln w="9525">
            <a:noFill/>
            <a:miter lim="800000"/>
            <a:headEnd/>
            <a:tailEnd/>
          </a:ln>
        </p:spPr>
      </p:pic>
      <p:sp>
        <p:nvSpPr>
          <p:cNvPr id="21508" name="Text Box 5"/>
          <p:cNvSpPr txBox="1">
            <a:spLocks noChangeArrowheads="1"/>
          </p:cNvSpPr>
          <p:nvPr/>
        </p:nvSpPr>
        <p:spPr bwMode="auto">
          <a:xfrm>
            <a:off x="142844" y="71414"/>
            <a:ext cx="3436937" cy="892552"/>
          </a:xfrm>
          <a:prstGeom prst="rect">
            <a:avLst/>
          </a:prstGeom>
          <a:noFill/>
          <a:ln w="9525">
            <a:noFill/>
            <a:miter lim="800000"/>
            <a:headEnd/>
            <a:tailEnd/>
          </a:ln>
        </p:spPr>
        <p:txBody>
          <a:bodyPr>
            <a:spAutoFit/>
          </a:bodyPr>
          <a:lstStyle/>
          <a:p>
            <a:r>
              <a:rPr lang="de-DE" sz="2600" b="1" dirty="0">
                <a:latin typeface="Arial" charset="0"/>
              </a:rPr>
              <a:t>Autonomie von Gruppen</a:t>
            </a:r>
          </a:p>
        </p:txBody>
      </p:sp>
      <p:sp>
        <p:nvSpPr>
          <p:cNvPr id="21509" name="Text Box 7"/>
          <p:cNvSpPr txBox="1">
            <a:spLocks noChangeArrowheads="1"/>
          </p:cNvSpPr>
          <p:nvPr/>
        </p:nvSpPr>
        <p:spPr bwMode="auto">
          <a:xfrm>
            <a:off x="179388" y="6583363"/>
            <a:ext cx="3959225" cy="274637"/>
          </a:xfrm>
          <a:prstGeom prst="rect">
            <a:avLst/>
          </a:prstGeom>
          <a:noFill/>
          <a:ln w="9525">
            <a:noFill/>
            <a:miter lim="800000"/>
            <a:headEnd/>
            <a:tailEnd/>
          </a:ln>
        </p:spPr>
        <p:txBody>
          <a:bodyPr>
            <a:spAutoFit/>
          </a:bodyPr>
          <a:lstStyle/>
          <a:p>
            <a:pPr>
              <a:spcBef>
                <a:spcPct val="50000"/>
              </a:spcBef>
            </a:pPr>
            <a:r>
              <a:rPr lang="de-DE" sz="1200">
                <a:latin typeface="Arial" charset="0"/>
              </a:rPr>
              <a:t>Entnommen Ulich, 2005</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751388" y="5733256"/>
            <a:ext cx="487363" cy="487363"/>
          </a:xfrm>
          <a:prstGeom prst="rect">
            <a:avLst/>
          </a:prstGeom>
        </p:spPr>
      </p:pic>
    </p:spTree>
    <p:extLst>
      <p:ext uri="{BB962C8B-B14F-4D97-AF65-F5344CB8AC3E}">
        <p14:creationId xmlns:p14="http://schemas.microsoft.com/office/powerpoint/2010/main" val="40667514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522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88913"/>
            <a:ext cx="7772400" cy="1143000"/>
          </a:xfrm>
        </p:spPr>
        <p:txBody>
          <a:bodyPr/>
          <a:lstStyle/>
          <a:p>
            <a:pPr algn="l"/>
            <a:r>
              <a:rPr lang="de-DE" b="1" dirty="0" smtClean="0"/>
              <a:t>Kooperative Arbeitsformen</a:t>
            </a:r>
            <a:br>
              <a:rPr lang="de-DE" b="1" dirty="0" smtClean="0"/>
            </a:br>
            <a:endParaRPr lang="de-DE" b="1" dirty="0" smtClean="0"/>
          </a:p>
        </p:txBody>
      </p:sp>
      <p:pic>
        <p:nvPicPr>
          <p:cNvPr id="20483" name="Picture 4"/>
          <p:cNvPicPr>
            <a:picLocks noGrp="1" noChangeAspect="1" noChangeArrowheads="1"/>
          </p:cNvPicPr>
          <p:nvPr>
            <p:ph type="body" idx="1"/>
          </p:nvPr>
        </p:nvPicPr>
        <p:blipFill>
          <a:blip r:embed="rId4" cstate="print"/>
          <a:srcRect/>
          <a:stretch>
            <a:fillRect/>
          </a:stretch>
        </p:blipFill>
        <p:spPr>
          <a:xfrm>
            <a:off x="263597" y="1052513"/>
            <a:ext cx="8578396" cy="5805487"/>
          </a:xfrm>
        </p:spPr>
      </p:pic>
      <p:sp>
        <p:nvSpPr>
          <p:cNvPr id="20484" name="Text Box 5"/>
          <p:cNvSpPr txBox="1">
            <a:spLocks noChangeArrowheads="1"/>
          </p:cNvSpPr>
          <p:nvPr/>
        </p:nvSpPr>
        <p:spPr bwMode="auto">
          <a:xfrm>
            <a:off x="571472" y="6357958"/>
            <a:ext cx="3959225" cy="274638"/>
          </a:xfrm>
          <a:prstGeom prst="rect">
            <a:avLst/>
          </a:prstGeom>
          <a:noFill/>
          <a:ln w="9525">
            <a:noFill/>
            <a:miter lim="800000"/>
            <a:headEnd/>
            <a:tailEnd/>
          </a:ln>
        </p:spPr>
        <p:txBody>
          <a:bodyPr>
            <a:spAutoFit/>
          </a:bodyPr>
          <a:lstStyle/>
          <a:p>
            <a:pPr>
              <a:spcBef>
                <a:spcPct val="50000"/>
              </a:spcBef>
            </a:pPr>
            <a:r>
              <a:rPr lang="de-DE" sz="1200" dirty="0">
                <a:latin typeface="Arial" pitchFamily="34" charset="0"/>
              </a:rPr>
              <a:t>Entnommen </a:t>
            </a:r>
            <a:r>
              <a:rPr lang="de-DE" sz="1200" dirty="0" err="1">
                <a:latin typeface="Arial" pitchFamily="34" charset="0"/>
              </a:rPr>
              <a:t>Ulich</a:t>
            </a:r>
            <a:r>
              <a:rPr lang="de-DE" sz="1200" dirty="0">
                <a:latin typeface="Arial" pitchFamily="34" charset="0"/>
              </a:rPr>
              <a:t>, 2005</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860032" y="5589240"/>
            <a:ext cx="487363" cy="487363"/>
          </a:xfrm>
          <a:prstGeom prst="rect">
            <a:avLst/>
          </a:prstGeom>
        </p:spPr>
      </p:pic>
    </p:spTree>
    <p:extLst>
      <p:ext uri="{BB962C8B-B14F-4D97-AF65-F5344CB8AC3E}">
        <p14:creationId xmlns:p14="http://schemas.microsoft.com/office/powerpoint/2010/main" val="18827803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662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58794"/>
            <a:ext cx="7772400" cy="1143000"/>
          </a:xfrm>
        </p:spPr>
        <p:txBody>
          <a:bodyPr/>
          <a:lstStyle/>
          <a:p>
            <a:pPr algn="l"/>
            <a:r>
              <a:rPr lang="de-DE" b="1" dirty="0" smtClean="0"/>
              <a:t>Partizipation</a:t>
            </a:r>
            <a:br>
              <a:rPr lang="de-DE" b="1" dirty="0" smtClean="0"/>
            </a:br>
            <a:endParaRPr lang="de-DE" b="1" dirty="0" smtClean="0"/>
          </a:p>
        </p:txBody>
      </p:sp>
      <p:sp>
        <p:nvSpPr>
          <p:cNvPr id="23555" name="Text Box 5"/>
          <p:cNvSpPr txBox="1">
            <a:spLocks noChangeArrowheads="1"/>
          </p:cNvSpPr>
          <p:nvPr/>
        </p:nvSpPr>
        <p:spPr bwMode="auto">
          <a:xfrm>
            <a:off x="1" y="1295419"/>
            <a:ext cx="4211638" cy="4708981"/>
          </a:xfrm>
          <a:prstGeom prst="rect">
            <a:avLst/>
          </a:prstGeom>
          <a:solidFill>
            <a:schemeClr val="bg1"/>
          </a:solidFill>
          <a:ln w="9525">
            <a:solidFill>
              <a:schemeClr val="tx1"/>
            </a:solidFill>
            <a:miter lim="800000"/>
            <a:headEnd/>
            <a:tailEnd/>
          </a:ln>
        </p:spPr>
        <p:txBody>
          <a:bodyPr wrap="square">
            <a:spAutoFit/>
          </a:bodyPr>
          <a:lstStyle/>
          <a:p>
            <a:r>
              <a:rPr lang="de-DE" sz="2400" b="1" dirty="0">
                <a:latin typeface="Arial" pitchFamily="34" charset="0"/>
              </a:rPr>
              <a:t>Abstufungen </a:t>
            </a:r>
          </a:p>
          <a:p>
            <a:endParaRPr lang="de-DE" sz="2400" dirty="0">
              <a:latin typeface="Arial" pitchFamily="34" charset="0"/>
            </a:endParaRPr>
          </a:p>
          <a:p>
            <a:endParaRPr lang="de-DE" sz="2400" dirty="0">
              <a:latin typeface="Arial" pitchFamily="34" charset="0"/>
            </a:endParaRPr>
          </a:p>
          <a:p>
            <a:pPr>
              <a:buFontTx/>
              <a:buChar char="•"/>
            </a:pPr>
            <a:r>
              <a:rPr lang="de-DE" sz="2400" dirty="0">
                <a:latin typeface="Arial" pitchFamily="34" charset="0"/>
              </a:rPr>
              <a:t> Keine Mitsprache-</a:t>
            </a:r>
            <a:br>
              <a:rPr lang="de-DE" sz="2400" dirty="0">
                <a:latin typeface="Arial" pitchFamily="34" charset="0"/>
              </a:rPr>
            </a:br>
            <a:r>
              <a:rPr lang="de-DE" sz="2400" dirty="0">
                <a:latin typeface="Arial" pitchFamily="34" charset="0"/>
              </a:rPr>
              <a:t>  </a:t>
            </a:r>
            <a:r>
              <a:rPr lang="de-DE" sz="2400" dirty="0" err="1">
                <a:latin typeface="Arial" pitchFamily="34" charset="0"/>
              </a:rPr>
              <a:t>möglichkeiten</a:t>
            </a:r>
            <a:endParaRPr lang="de-DE" sz="2400" dirty="0">
              <a:latin typeface="Arial" pitchFamily="34" charset="0"/>
            </a:endParaRPr>
          </a:p>
          <a:p>
            <a:pPr>
              <a:buFontTx/>
              <a:buChar char="•"/>
            </a:pPr>
            <a:r>
              <a:rPr lang="de-DE" sz="2400" dirty="0">
                <a:latin typeface="Arial" pitchFamily="34" charset="0"/>
              </a:rPr>
              <a:t> Informationsrechte</a:t>
            </a:r>
          </a:p>
          <a:p>
            <a:pPr>
              <a:buFontTx/>
              <a:buChar char="•"/>
            </a:pPr>
            <a:r>
              <a:rPr lang="de-DE" sz="2400" dirty="0">
                <a:latin typeface="Arial" pitchFamily="34" charset="0"/>
              </a:rPr>
              <a:t> Vorschlagsrechte</a:t>
            </a:r>
          </a:p>
          <a:p>
            <a:pPr>
              <a:buFontTx/>
              <a:buChar char="•"/>
            </a:pPr>
            <a:r>
              <a:rPr lang="de-DE" sz="2400" dirty="0">
                <a:latin typeface="Arial" pitchFamily="34" charset="0"/>
              </a:rPr>
              <a:t> Mitbestimmungsrechte</a:t>
            </a:r>
          </a:p>
          <a:p>
            <a:pPr>
              <a:buFontTx/>
              <a:buChar char="•"/>
            </a:pPr>
            <a:r>
              <a:rPr lang="de-DE" sz="2400" dirty="0">
                <a:latin typeface="Arial" pitchFamily="34" charset="0"/>
              </a:rPr>
              <a:t> </a:t>
            </a:r>
            <a:r>
              <a:rPr lang="de-DE" sz="2400" dirty="0" err="1">
                <a:latin typeface="Arial" pitchFamily="34" charset="0"/>
              </a:rPr>
              <a:t>Vetorrechte</a:t>
            </a:r>
            <a:endParaRPr lang="de-DE" sz="2400" dirty="0">
              <a:latin typeface="Arial" pitchFamily="34" charset="0"/>
            </a:endParaRPr>
          </a:p>
          <a:p>
            <a:pPr>
              <a:buFontTx/>
              <a:buChar char="•"/>
            </a:pPr>
            <a:r>
              <a:rPr lang="de-DE" sz="2400" dirty="0">
                <a:latin typeface="Arial" pitchFamily="34" charset="0"/>
              </a:rPr>
              <a:t> Völlige Autonomie</a:t>
            </a:r>
          </a:p>
          <a:p>
            <a:pPr>
              <a:buFontTx/>
              <a:buChar char="•"/>
            </a:pPr>
            <a:endParaRPr lang="de-DE" sz="2400" dirty="0">
              <a:latin typeface="Arial" pitchFamily="34" charset="0"/>
            </a:endParaRPr>
          </a:p>
          <a:p>
            <a:pPr>
              <a:buFontTx/>
              <a:buChar char="•"/>
            </a:pPr>
            <a:endParaRPr lang="de-DE" dirty="0">
              <a:latin typeface="Arial" pitchFamily="34" charset="0"/>
            </a:endParaRPr>
          </a:p>
          <a:p>
            <a:endParaRPr lang="de-DE" dirty="0">
              <a:latin typeface="Arial" pitchFamily="34" charset="0"/>
            </a:endParaRPr>
          </a:p>
        </p:txBody>
      </p:sp>
      <p:sp>
        <p:nvSpPr>
          <p:cNvPr id="23556" name="Text Box 6"/>
          <p:cNvSpPr txBox="1">
            <a:spLocks noChangeArrowheads="1"/>
          </p:cNvSpPr>
          <p:nvPr/>
        </p:nvSpPr>
        <p:spPr bwMode="auto">
          <a:xfrm>
            <a:off x="4500562" y="1295419"/>
            <a:ext cx="4143403" cy="4339650"/>
          </a:xfrm>
          <a:prstGeom prst="rect">
            <a:avLst/>
          </a:prstGeom>
          <a:solidFill>
            <a:schemeClr val="bg1"/>
          </a:solidFill>
          <a:ln w="9525">
            <a:solidFill>
              <a:schemeClr val="tx1"/>
            </a:solidFill>
            <a:miter lim="800000"/>
            <a:headEnd/>
            <a:tailEnd/>
          </a:ln>
        </p:spPr>
        <p:txBody>
          <a:bodyPr wrap="square">
            <a:spAutoFit/>
          </a:bodyPr>
          <a:lstStyle/>
          <a:p>
            <a:r>
              <a:rPr lang="de-DE" sz="2400" b="1" dirty="0">
                <a:latin typeface="Arial" pitchFamily="34" charset="0"/>
              </a:rPr>
              <a:t>Inhaltliche Differenzierung</a:t>
            </a:r>
          </a:p>
          <a:p>
            <a:endParaRPr lang="de-DE" sz="2400" dirty="0">
              <a:latin typeface="Arial" pitchFamily="34" charset="0"/>
            </a:endParaRPr>
          </a:p>
          <a:p>
            <a:pPr>
              <a:buFontTx/>
              <a:buChar char="•"/>
            </a:pPr>
            <a:r>
              <a:rPr lang="de-DE" sz="2400" dirty="0">
                <a:latin typeface="Arial" pitchFamily="34" charset="0"/>
              </a:rPr>
              <a:t> Personengruppen</a:t>
            </a:r>
          </a:p>
          <a:p>
            <a:pPr>
              <a:buFontTx/>
              <a:buChar char="•"/>
            </a:pPr>
            <a:r>
              <a:rPr lang="de-DE" sz="2400" dirty="0">
                <a:latin typeface="Arial" pitchFamily="34" charset="0"/>
              </a:rPr>
              <a:t> Gegenstand der </a:t>
            </a:r>
            <a:br>
              <a:rPr lang="de-DE" sz="2400" dirty="0">
                <a:latin typeface="Arial" pitchFamily="34" charset="0"/>
              </a:rPr>
            </a:br>
            <a:r>
              <a:rPr lang="de-DE" sz="2400" dirty="0">
                <a:latin typeface="Arial" pitchFamily="34" charset="0"/>
              </a:rPr>
              <a:t>  Beteiligung</a:t>
            </a:r>
          </a:p>
          <a:p>
            <a:pPr>
              <a:buFontTx/>
              <a:buChar char="•"/>
            </a:pPr>
            <a:r>
              <a:rPr lang="de-DE" sz="2400" dirty="0">
                <a:latin typeface="Arial" pitchFamily="34" charset="0"/>
              </a:rPr>
              <a:t> Partizipationsgrad/</a:t>
            </a:r>
            <a:br>
              <a:rPr lang="de-DE" sz="2400" dirty="0">
                <a:latin typeface="Arial" pitchFamily="34" charset="0"/>
              </a:rPr>
            </a:br>
            <a:r>
              <a:rPr lang="de-DE" sz="2400" dirty="0">
                <a:latin typeface="Arial" pitchFamily="34" charset="0"/>
              </a:rPr>
              <a:t>  Delegationsgrad</a:t>
            </a:r>
          </a:p>
          <a:p>
            <a:pPr>
              <a:buFontTx/>
              <a:buChar char="•"/>
            </a:pPr>
            <a:r>
              <a:rPr lang="de-DE" sz="2400" dirty="0">
                <a:latin typeface="Arial" pitchFamily="34" charset="0"/>
              </a:rPr>
              <a:t> Form (Ombudsmänner, </a:t>
            </a:r>
            <a:br>
              <a:rPr lang="de-DE" sz="2400" dirty="0">
                <a:latin typeface="Arial" pitchFamily="34" charset="0"/>
              </a:rPr>
            </a:br>
            <a:r>
              <a:rPr lang="de-DE" sz="2400" dirty="0">
                <a:latin typeface="Arial" pitchFamily="34" charset="0"/>
              </a:rPr>
              <a:t>  direkte Interaktion)</a:t>
            </a:r>
          </a:p>
          <a:p>
            <a:pPr>
              <a:buFontTx/>
              <a:buChar char="•"/>
            </a:pPr>
            <a:r>
              <a:rPr lang="de-DE" sz="2400" dirty="0">
                <a:latin typeface="Arial" pitchFamily="34" charset="0"/>
              </a:rPr>
              <a:t> gesetzliche Grundlagen</a:t>
            </a:r>
          </a:p>
          <a:p>
            <a:pPr>
              <a:buFontTx/>
              <a:buChar char="•"/>
            </a:pPr>
            <a:endParaRPr lang="de-DE" dirty="0">
              <a:latin typeface="Arial" pitchFamily="34" charset="0"/>
            </a:endParaRPr>
          </a:p>
          <a:p>
            <a:endParaRPr lang="de-DE" dirty="0">
              <a:latin typeface="Arial" pitchFamily="34" charset="0"/>
            </a:endParaRP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11639" y="5517037"/>
            <a:ext cx="487363" cy="487363"/>
          </a:xfrm>
          <a:prstGeom prst="rect">
            <a:avLst/>
          </a:prstGeom>
        </p:spPr>
      </p:pic>
    </p:spTree>
    <p:extLst>
      <p:ext uri="{BB962C8B-B14F-4D97-AF65-F5344CB8AC3E}">
        <p14:creationId xmlns:p14="http://schemas.microsoft.com/office/powerpoint/2010/main" val="89754175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423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15888"/>
            <a:ext cx="7772400" cy="1143000"/>
          </a:xfrm>
        </p:spPr>
        <p:txBody>
          <a:bodyPr/>
          <a:lstStyle/>
          <a:p>
            <a:pPr algn="l"/>
            <a:r>
              <a:rPr lang="de-DE" sz="3200" b="1" smtClean="0">
                <a:latin typeface="Arial" pitchFamily="34" charset="0"/>
              </a:rPr>
              <a:t>Gruppen</a:t>
            </a:r>
            <a:br>
              <a:rPr lang="de-DE" sz="3200" b="1" smtClean="0">
                <a:latin typeface="Arial" pitchFamily="34" charset="0"/>
              </a:rPr>
            </a:br>
            <a:endParaRPr lang="de-DE" sz="3200" b="1" smtClean="0">
              <a:latin typeface="Arial" pitchFamily="34" charset="0"/>
            </a:endParaRPr>
          </a:p>
        </p:txBody>
      </p:sp>
      <p:sp>
        <p:nvSpPr>
          <p:cNvPr id="19459" name="Rectangle 3"/>
          <p:cNvSpPr>
            <a:spLocks noGrp="1" noChangeArrowheads="1"/>
          </p:cNvSpPr>
          <p:nvPr>
            <p:ph type="body" idx="1"/>
          </p:nvPr>
        </p:nvSpPr>
        <p:spPr>
          <a:xfrm>
            <a:off x="0" y="1171597"/>
            <a:ext cx="8929717" cy="5400675"/>
          </a:xfrm>
        </p:spPr>
        <p:txBody>
          <a:bodyPr/>
          <a:lstStyle/>
          <a:p>
            <a:pPr>
              <a:buFontTx/>
              <a:buNone/>
            </a:pPr>
            <a:r>
              <a:rPr lang="de-DE" sz="2000" dirty="0" smtClean="0">
                <a:latin typeface="Arial" pitchFamily="34" charset="0"/>
              </a:rPr>
              <a:t>Gruppe</a:t>
            </a:r>
          </a:p>
          <a:p>
            <a:r>
              <a:rPr lang="de-DE" sz="2000" dirty="0" smtClean="0">
                <a:latin typeface="Arial" pitchFamily="34" charset="0"/>
              </a:rPr>
              <a:t>Mehrzahl von Personen in</a:t>
            </a:r>
          </a:p>
          <a:p>
            <a:r>
              <a:rPr lang="de-DE" sz="2000" dirty="0" smtClean="0">
                <a:latin typeface="Arial" pitchFamily="34" charset="0"/>
              </a:rPr>
              <a:t>direkter Interaktion über </a:t>
            </a:r>
          </a:p>
          <a:p>
            <a:r>
              <a:rPr lang="de-DE" sz="2000" dirty="0" smtClean="0">
                <a:latin typeface="Arial" pitchFamily="34" charset="0"/>
              </a:rPr>
              <a:t>eine längere Zeitspanne bei</a:t>
            </a:r>
          </a:p>
          <a:p>
            <a:r>
              <a:rPr lang="de-DE" sz="2000" dirty="0" smtClean="0">
                <a:latin typeface="Arial" pitchFamily="34" charset="0"/>
              </a:rPr>
              <a:t>Rollendifferenzierung und </a:t>
            </a:r>
          </a:p>
          <a:p>
            <a:r>
              <a:rPr lang="de-DE" sz="2000" dirty="0" smtClean="0">
                <a:latin typeface="Arial" pitchFamily="34" charset="0"/>
              </a:rPr>
              <a:t>gemeinsamen Normen verbunden durch ein</a:t>
            </a:r>
          </a:p>
          <a:p>
            <a:r>
              <a:rPr lang="de-DE" sz="2000" dirty="0" smtClean="0">
                <a:latin typeface="Arial" pitchFamily="34" charset="0"/>
              </a:rPr>
              <a:t>Wir-Gefühl </a:t>
            </a:r>
          </a:p>
          <a:p>
            <a:endParaRPr lang="de-DE" sz="2000" dirty="0" smtClean="0">
              <a:latin typeface="Arial" pitchFamily="34" charset="0"/>
            </a:endParaRPr>
          </a:p>
          <a:p>
            <a:pPr>
              <a:buFontTx/>
              <a:buNone/>
            </a:pPr>
            <a:r>
              <a:rPr lang="de-DE" sz="2000" dirty="0" smtClean="0">
                <a:latin typeface="Arial" pitchFamily="34" charset="0"/>
              </a:rPr>
              <a:t>Projektgruppe</a:t>
            </a:r>
          </a:p>
          <a:p>
            <a:r>
              <a:rPr lang="de-DE" sz="2000" dirty="0" smtClean="0">
                <a:latin typeface="Arial" pitchFamily="34" charset="0"/>
              </a:rPr>
              <a:t>eigens zusammengesetzte Gruppe</a:t>
            </a:r>
          </a:p>
          <a:p>
            <a:r>
              <a:rPr lang="de-DE" sz="2000" dirty="0" smtClean="0">
                <a:latin typeface="Arial" pitchFamily="34" charset="0"/>
              </a:rPr>
              <a:t>die gemeinschaftlich an einer (neuartigen/komplexen) Aufgabe</a:t>
            </a:r>
          </a:p>
          <a:p>
            <a:r>
              <a:rPr lang="de-DE" sz="2000" dirty="0" smtClean="0">
                <a:latin typeface="Arial" pitchFamily="34" charset="0"/>
              </a:rPr>
              <a:t>teilweise fachlich oder abteilungsweise übergreifend</a:t>
            </a:r>
          </a:p>
          <a:p>
            <a:r>
              <a:rPr lang="de-DE" sz="2000" dirty="0" smtClean="0">
                <a:latin typeface="Arial" pitchFamily="34" charset="0"/>
              </a:rPr>
              <a:t>Personen verbleiben in ihrer Linienfunktion und werden für das Projekt (teilweise) freigestellt</a:t>
            </a:r>
          </a:p>
          <a:p>
            <a:pPr>
              <a:buFontTx/>
              <a:buNone/>
            </a:pPr>
            <a:endParaRPr lang="de-DE" sz="2000" dirty="0" smtClean="0">
              <a:latin typeface="Arial" pitchFamily="34" charset="0"/>
            </a:endParaRPr>
          </a:p>
          <a:p>
            <a:endParaRPr lang="de-DE" sz="2000" dirty="0" smtClean="0">
              <a:latin typeface="Arial" pitchFamily="34" charset="0"/>
            </a:endParaRP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464858" y="5229200"/>
            <a:ext cx="487363" cy="487363"/>
          </a:xfrm>
          <a:prstGeom prst="rect">
            <a:avLst/>
          </a:prstGeom>
        </p:spPr>
      </p:pic>
    </p:spTree>
    <p:extLst>
      <p:ext uri="{BB962C8B-B14F-4D97-AF65-F5344CB8AC3E}">
        <p14:creationId xmlns:p14="http://schemas.microsoft.com/office/powerpoint/2010/main" val="21736267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830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100013"/>
            <a:ext cx="7772400" cy="1143001"/>
          </a:xfrm>
        </p:spPr>
        <p:txBody>
          <a:bodyPr/>
          <a:lstStyle/>
          <a:p>
            <a:pPr algn="l"/>
            <a:r>
              <a:rPr lang="de-DE" sz="2800" b="1" smtClean="0">
                <a:latin typeface="Arial" pitchFamily="34" charset="0"/>
              </a:rPr>
              <a:t>Kulturunterschiede: Europäische und japanische Gruppenarbeit </a:t>
            </a:r>
          </a:p>
        </p:txBody>
      </p:sp>
      <p:pic>
        <p:nvPicPr>
          <p:cNvPr id="24579" name="Picture 3"/>
          <p:cNvPicPr>
            <a:picLocks noGrp="1" noChangeAspect="1" noChangeArrowheads="1"/>
          </p:cNvPicPr>
          <p:nvPr>
            <p:ph type="body" idx="1"/>
          </p:nvPr>
        </p:nvPicPr>
        <p:blipFill>
          <a:blip r:embed="rId4" cstate="print"/>
          <a:srcRect/>
          <a:stretch>
            <a:fillRect/>
          </a:stretch>
        </p:blipFill>
        <p:spPr>
          <a:xfrm>
            <a:off x="0" y="1101673"/>
            <a:ext cx="9143999" cy="5335868"/>
          </a:xfrm>
        </p:spPr>
      </p:pic>
      <p:sp>
        <p:nvSpPr>
          <p:cNvPr id="24580" name="Text Box 4"/>
          <p:cNvSpPr txBox="1">
            <a:spLocks noChangeArrowheads="1"/>
          </p:cNvSpPr>
          <p:nvPr/>
        </p:nvSpPr>
        <p:spPr bwMode="auto">
          <a:xfrm>
            <a:off x="396875" y="6381750"/>
            <a:ext cx="3959225" cy="274638"/>
          </a:xfrm>
          <a:prstGeom prst="rect">
            <a:avLst/>
          </a:prstGeom>
          <a:noFill/>
          <a:ln w="9525">
            <a:noFill/>
            <a:miter lim="800000"/>
            <a:headEnd/>
            <a:tailEnd/>
          </a:ln>
        </p:spPr>
        <p:txBody>
          <a:bodyPr>
            <a:spAutoFit/>
          </a:bodyPr>
          <a:lstStyle/>
          <a:p>
            <a:pPr>
              <a:spcBef>
                <a:spcPct val="50000"/>
              </a:spcBef>
            </a:pPr>
            <a:r>
              <a:rPr lang="de-DE" sz="1200">
                <a:latin typeface="Arial" pitchFamily="34" charset="0"/>
              </a:rPr>
              <a:t>Entnommen Ulich, 2005</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28317" y="5229200"/>
            <a:ext cx="487363" cy="487363"/>
          </a:xfrm>
          <a:prstGeom prst="rect">
            <a:avLst/>
          </a:prstGeom>
        </p:spPr>
      </p:pic>
    </p:spTree>
    <p:extLst>
      <p:ext uri="{BB962C8B-B14F-4D97-AF65-F5344CB8AC3E}">
        <p14:creationId xmlns:p14="http://schemas.microsoft.com/office/powerpoint/2010/main" val="491070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6389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304800" y="304800"/>
            <a:ext cx="4953000" cy="492443"/>
          </a:xfrm>
          <a:prstGeom prst="rect">
            <a:avLst/>
          </a:prstGeom>
          <a:noFill/>
          <a:ln w="9525">
            <a:noFill/>
            <a:miter lim="800000"/>
            <a:headEnd/>
            <a:tailEnd/>
          </a:ln>
        </p:spPr>
        <p:txBody>
          <a:bodyPr>
            <a:spAutoFit/>
          </a:bodyPr>
          <a:lstStyle/>
          <a:p>
            <a:r>
              <a:rPr lang="de-DE" sz="2600" b="1" dirty="0">
                <a:solidFill>
                  <a:srgbClr val="000000"/>
                </a:solidFill>
                <a:latin typeface="+mj-lt"/>
              </a:rPr>
              <a:t>Teilautonome Arbeitsgruppen</a:t>
            </a:r>
          </a:p>
        </p:txBody>
      </p:sp>
      <p:graphicFrame>
        <p:nvGraphicFramePr>
          <p:cNvPr id="6146" name="Object 4"/>
          <p:cNvGraphicFramePr>
            <a:graphicFrameLocks noChangeAspect="1"/>
          </p:cNvGraphicFramePr>
          <p:nvPr/>
        </p:nvGraphicFramePr>
        <p:xfrm>
          <a:off x="0" y="1280313"/>
          <a:ext cx="9143999" cy="5149084"/>
        </p:xfrm>
        <a:graphic>
          <a:graphicData uri="http://schemas.openxmlformats.org/presentationml/2006/ole">
            <mc:AlternateContent xmlns:mc="http://schemas.openxmlformats.org/markup-compatibility/2006">
              <mc:Choice xmlns:v="urn:schemas-microsoft-com:vml" Requires="v">
                <p:oleObj spid="_x0000_s46092" name="Dokument" r:id="rId5" imgW="6624360" imgH="4341240" progId="Word.Document.8">
                  <p:embed/>
                </p:oleObj>
              </mc:Choice>
              <mc:Fallback>
                <p:oleObj name="Dokument" r:id="rId5" imgW="6624360" imgH="4341240" progId="Word.Document.8">
                  <p:embed/>
                  <p:pic>
                    <p:nvPicPr>
                      <p:cNvPr id="6146"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280313"/>
                        <a:ext cx="9143999" cy="5149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 name="Sound aufgezeichnet">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571364" y="5229200"/>
            <a:ext cx="487363" cy="487363"/>
          </a:xfrm>
          <a:prstGeom prst="rect">
            <a:avLst/>
          </a:prstGeom>
        </p:spPr>
      </p:pic>
    </p:spTree>
    <p:extLst>
      <p:ext uri="{BB962C8B-B14F-4D97-AF65-F5344CB8AC3E}">
        <p14:creationId xmlns:p14="http://schemas.microsoft.com/office/powerpoint/2010/main" val="100244971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231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115888"/>
            <a:ext cx="7772400" cy="1143000"/>
          </a:xfrm>
        </p:spPr>
        <p:txBody>
          <a:bodyPr/>
          <a:lstStyle/>
          <a:p>
            <a:pPr algn="l"/>
            <a:r>
              <a:rPr lang="de-DE" sz="2800" b="1" dirty="0" smtClean="0">
                <a:latin typeface="Arial" pitchFamily="34" charset="0"/>
              </a:rPr>
              <a:t>Fließband versus Gruppenstruktur</a:t>
            </a:r>
          </a:p>
        </p:txBody>
      </p:sp>
      <p:pic>
        <p:nvPicPr>
          <p:cNvPr id="22531" name="Picture 4"/>
          <p:cNvPicPr>
            <a:picLocks noChangeAspect="1" noChangeArrowheads="1"/>
          </p:cNvPicPr>
          <p:nvPr/>
        </p:nvPicPr>
        <p:blipFill>
          <a:blip r:embed="rId4" cstate="print"/>
          <a:srcRect/>
          <a:stretch>
            <a:fillRect/>
          </a:stretch>
        </p:blipFill>
        <p:spPr bwMode="auto">
          <a:xfrm>
            <a:off x="104778" y="1150940"/>
            <a:ext cx="4824412" cy="2635250"/>
          </a:xfrm>
          <a:prstGeom prst="rect">
            <a:avLst/>
          </a:prstGeom>
          <a:noFill/>
          <a:ln w="9525">
            <a:noFill/>
            <a:miter lim="800000"/>
            <a:headEnd/>
            <a:tailEnd/>
          </a:ln>
        </p:spPr>
      </p:pic>
      <p:pic>
        <p:nvPicPr>
          <p:cNvPr id="22532" name="Picture 5"/>
          <p:cNvPicPr>
            <a:picLocks noChangeAspect="1" noChangeArrowheads="1"/>
          </p:cNvPicPr>
          <p:nvPr/>
        </p:nvPicPr>
        <p:blipFill>
          <a:blip r:embed="rId5" cstate="print"/>
          <a:srcRect/>
          <a:stretch>
            <a:fillRect/>
          </a:stretch>
        </p:blipFill>
        <p:spPr bwMode="auto">
          <a:xfrm>
            <a:off x="1643042" y="3716338"/>
            <a:ext cx="6696075" cy="3141662"/>
          </a:xfrm>
          <a:prstGeom prst="rect">
            <a:avLst/>
          </a:prstGeom>
          <a:noFill/>
          <a:ln w="9525">
            <a:noFill/>
            <a:miter lim="800000"/>
            <a:headEnd/>
            <a:tailEnd/>
          </a:ln>
        </p:spPr>
      </p:pic>
      <p:sp>
        <p:nvSpPr>
          <p:cNvPr id="22533" name="Text Box 6"/>
          <p:cNvSpPr txBox="1">
            <a:spLocks noChangeArrowheads="1"/>
          </p:cNvSpPr>
          <p:nvPr/>
        </p:nvSpPr>
        <p:spPr bwMode="auto">
          <a:xfrm>
            <a:off x="179388" y="6583363"/>
            <a:ext cx="3959225" cy="274637"/>
          </a:xfrm>
          <a:prstGeom prst="rect">
            <a:avLst/>
          </a:prstGeom>
          <a:noFill/>
          <a:ln w="9525">
            <a:noFill/>
            <a:miter lim="800000"/>
            <a:headEnd/>
            <a:tailEnd/>
          </a:ln>
        </p:spPr>
        <p:txBody>
          <a:bodyPr>
            <a:spAutoFit/>
          </a:bodyPr>
          <a:lstStyle/>
          <a:p>
            <a:pPr>
              <a:spcBef>
                <a:spcPct val="50000"/>
              </a:spcBef>
            </a:pPr>
            <a:r>
              <a:rPr lang="de-DE" sz="1200">
                <a:latin typeface="Arial" pitchFamily="34" charset="0"/>
              </a:rPr>
              <a:t>Entnommen Ulich, 2005</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463923" y="5138421"/>
            <a:ext cx="487363" cy="487363"/>
          </a:xfrm>
          <a:prstGeom prst="rect">
            <a:avLst/>
          </a:prstGeom>
        </p:spPr>
      </p:pic>
    </p:spTree>
    <p:extLst>
      <p:ext uri="{BB962C8B-B14F-4D97-AF65-F5344CB8AC3E}">
        <p14:creationId xmlns:p14="http://schemas.microsoft.com/office/powerpoint/2010/main" val="143811568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088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xfrm>
            <a:off x="323850" y="1196974"/>
            <a:ext cx="8320116" cy="5375297"/>
          </a:xfrm>
        </p:spPr>
        <p:txBody>
          <a:bodyPr/>
          <a:lstStyle/>
          <a:p>
            <a:pPr>
              <a:lnSpc>
                <a:spcPct val="80000"/>
              </a:lnSpc>
            </a:pPr>
            <a:r>
              <a:rPr lang="de-DE" sz="2200" dirty="0" smtClean="0">
                <a:latin typeface="Arial" pitchFamily="34" charset="0"/>
              </a:rPr>
              <a:t>Schichtarbeit findet sich in der Industrie, Dienstleistungssektor)</a:t>
            </a:r>
          </a:p>
          <a:p>
            <a:pPr>
              <a:lnSpc>
                <a:spcPct val="80000"/>
              </a:lnSpc>
              <a:buNone/>
            </a:pPr>
            <a:endParaRPr lang="de-DE" sz="2200" dirty="0" smtClean="0">
              <a:latin typeface="Arial" pitchFamily="34" charset="0"/>
            </a:endParaRPr>
          </a:p>
          <a:p>
            <a:pPr>
              <a:lnSpc>
                <a:spcPct val="80000"/>
              </a:lnSpc>
            </a:pPr>
            <a:r>
              <a:rPr lang="de-DE" sz="2200" dirty="0" smtClean="0">
                <a:latin typeface="Arial" pitchFamily="34" charset="0"/>
              </a:rPr>
              <a:t>Schichtarbeit umfasst i.d.R. Früh- und Spätschichten, je nach Arbeitsbereich auch Nachtschichten</a:t>
            </a:r>
          </a:p>
          <a:p>
            <a:pPr>
              <a:lnSpc>
                <a:spcPct val="80000"/>
              </a:lnSpc>
            </a:pPr>
            <a:endParaRPr lang="de-DE" sz="2200" dirty="0" smtClean="0">
              <a:latin typeface="Arial" pitchFamily="34" charset="0"/>
            </a:endParaRPr>
          </a:p>
          <a:p>
            <a:pPr>
              <a:lnSpc>
                <a:spcPct val="80000"/>
              </a:lnSpc>
              <a:buFontTx/>
              <a:buNone/>
            </a:pPr>
            <a:r>
              <a:rPr lang="de-DE" sz="2200" dirty="0" smtClean="0">
                <a:latin typeface="Arial" pitchFamily="34" charset="0"/>
              </a:rPr>
              <a:t>Unterschieden werden u.a.:</a:t>
            </a:r>
          </a:p>
          <a:p>
            <a:pPr>
              <a:lnSpc>
                <a:spcPct val="80000"/>
              </a:lnSpc>
            </a:pPr>
            <a:r>
              <a:rPr lang="de-DE" sz="2200" dirty="0" smtClean="0">
                <a:latin typeface="Arial" pitchFamily="34" charset="0"/>
              </a:rPr>
              <a:t>Permanente Schichtsysteme</a:t>
            </a:r>
          </a:p>
          <a:p>
            <a:pPr lvl="1">
              <a:lnSpc>
                <a:spcPct val="80000"/>
              </a:lnSpc>
            </a:pPr>
            <a:r>
              <a:rPr lang="de-DE" sz="2200" dirty="0" smtClean="0">
                <a:latin typeface="Arial" pitchFamily="34" charset="0"/>
              </a:rPr>
              <a:t>Dauerfrüh-, Dauerspät-, Dauernachtschicht</a:t>
            </a:r>
          </a:p>
          <a:p>
            <a:pPr>
              <a:lnSpc>
                <a:spcPct val="80000"/>
              </a:lnSpc>
            </a:pPr>
            <a:r>
              <a:rPr lang="de-DE" sz="2200" dirty="0" smtClean="0">
                <a:latin typeface="Arial" pitchFamily="34" charset="0"/>
              </a:rPr>
              <a:t>Wechselschicht (Rotation)</a:t>
            </a:r>
          </a:p>
          <a:p>
            <a:pPr lvl="1">
              <a:lnSpc>
                <a:spcPct val="80000"/>
              </a:lnSpc>
            </a:pPr>
            <a:r>
              <a:rPr lang="de-DE" sz="2200" dirty="0" smtClean="0">
                <a:latin typeface="Arial" pitchFamily="34" charset="0"/>
              </a:rPr>
              <a:t>Ohne Nacharbeit</a:t>
            </a:r>
          </a:p>
          <a:p>
            <a:pPr lvl="2">
              <a:lnSpc>
                <a:spcPct val="80000"/>
              </a:lnSpc>
            </a:pPr>
            <a:r>
              <a:rPr lang="de-DE" sz="2200" dirty="0" smtClean="0">
                <a:latin typeface="Arial" pitchFamily="34" charset="0"/>
              </a:rPr>
              <a:t>zwei Schichten mit Überlappung</a:t>
            </a:r>
          </a:p>
          <a:p>
            <a:pPr lvl="2">
              <a:lnSpc>
                <a:spcPct val="80000"/>
              </a:lnSpc>
            </a:pPr>
            <a:r>
              <a:rPr lang="de-DE" sz="2200" dirty="0" smtClean="0">
                <a:latin typeface="Arial" pitchFamily="34" charset="0"/>
              </a:rPr>
              <a:t>zwei Schichten ohne Überlappung</a:t>
            </a:r>
          </a:p>
          <a:p>
            <a:pPr lvl="1">
              <a:lnSpc>
                <a:spcPct val="80000"/>
              </a:lnSpc>
            </a:pPr>
            <a:r>
              <a:rPr lang="de-DE" sz="2200" dirty="0" smtClean="0">
                <a:latin typeface="Arial" pitchFamily="34" charset="0"/>
              </a:rPr>
              <a:t>Mit Nachtarbeit</a:t>
            </a:r>
          </a:p>
          <a:p>
            <a:pPr lvl="2">
              <a:lnSpc>
                <a:spcPct val="80000"/>
              </a:lnSpc>
            </a:pPr>
            <a:r>
              <a:rPr lang="de-DE" sz="2200" dirty="0" smtClean="0">
                <a:latin typeface="Arial" pitchFamily="34" charset="0"/>
              </a:rPr>
              <a:t>drei Schichten mit drei Schichtbelegschaften</a:t>
            </a:r>
          </a:p>
          <a:p>
            <a:pPr lvl="2">
              <a:lnSpc>
                <a:spcPct val="80000"/>
              </a:lnSpc>
            </a:pPr>
            <a:r>
              <a:rPr lang="de-DE" sz="2200" dirty="0" smtClean="0">
                <a:latin typeface="Arial" pitchFamily="34" charset="0"/>
              </a:rPr>
              <a:t>Drei Schichten mit mehr (4, 5 …) Schichtbelegschaften</a:t>
            </a:r>
          </a:p>
          <a:p>
            <a:pPr lvl="2">
              <a:lnSpc>
                <a:spcPct val="80000"/>
              </a:lnSpc>
            </a:pPr>
            <a:r>
              <a:rPr lang="de-DE" sz="2200" dirty="0" smtClean="0">
                <a:latin typeface="Arial" pitchFamily="34" charset="0"/>
              </a:rPr>
              <a:t>Regelmäßig oder unregelmäßig</a:t>
            </a:r>
          </a:p>
          <a:p>
            <a:pPr>
              <a:lnSpc>
                <a:spcPct val="80000"/>
              </a:lnSpc>
            </a:pPr>
            <a:r>
              <a:rPr lang="de-DE" sz="2200" dirty="0" smtClean="0">
                <a:latin typeface="Arial" pitchFamily="34" charset="0"/>
              </a:rPr>
              <a:t>Mit oder ohne Wochenendarbeit </a:t>
            </a:r>
          </a:p>
        </p:txBody>
      </p:sp>
      <p:sp>
        <p:nvSpPr>
          <p:cNvPr id="13315" name="Rectangle 3"/>
          <p:cNvSpPr>
            <a:spLocks noChangeArrowheads="1"/>
          </p:cNvSpPr>
          <p:nvPr/>
        </p:nvSpPr>
        <p:spPr bwMode="auto">
          <a:xfrm>
            <a:off x="179388" y="-100013"/>
            <a:ext cx="7772400" cy="1143001"/>
          </a:xfrm>
          <a:prstGeom prst="rect">
            <a:avLst/>
          </a:prstGeom>
          <a:noFill/>
          <a:ln w="9525">
            <a:noFill/>
            <a:miter lim="800000"/>
            <a:headEnd/>
            <a:tailEnd/>
          </a:ln>
        </p:spPr>
        <p:txBody>
          <a:bodyPr anchor="ctr"/>
          <a:lstStyle/>
          <a:p>
            <a:r>
              <a:rPr lang="de-DE" sz="2600" b="1" dirty="0">
                <a:solidFill>
                  <a:schemeClr val="tx2"/>
                </a:solidFill>
                <a:latin typeface="+mj-lt"/>
              </a:rPr>
              <a:t>Ein Blick auf Arbeitszeiten – Schichtarbeit</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407073" y="5157192"/>
            <a:ext cx="487363" cy="487363"/>
          </a:xfrm>
          <a:prstGeom prst="rect">
            <a:avLst/>
          </a:prstGeom>
        </p:spPr>
      </p:pic>
    </p:spTree>
    <p:extLst>
      <p:ext uri="{BB962C8B-B14F-4D97-AF65-F5344CB8AC3E}">
        <p14:creationId xmlns:p14="http://schemas.microsoft.com/office/powerpoint/2010/main" val="21288542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8"/>
          <p:cNvPicPr>
            <a:picLocks noChangeAspect="1" noChangeArrowheads="1"/>
          </p:cNvPicPr>
          <p:nvPr/>
        </p:nvPicPr>
        <p:blipFill>
          <a:blip r:embed="rId6" cstate="print"/>
          <a:srcRect/>
          <a:stretch>
            <a:fillRect/>
          </a:stretch>
        </p:blipFill>
        <p:spPr bwMode="auto">
          <a:xfrm>
            <a:off x="5148263" y="3643313"/>
            <a:ext cx="3336925" cy="2522537"/>
          </a:xfrm>
          <a:prstGeom prst="rect">
            <a:avLst/>
          </a:prstGeom>
          <a:noFill/>
          <a:ln w="9525">
            <a:noFill/>
            <a:miter lim="800000"/>
            <a:headEnd/>
            <a:tailEnd/>
          </a:ln>
        </p:spPr>
      </p:pic>
      <p:sp>
        <p:nvSpPr>
          <p:cNvPr id="14339" name="Rectangle 2"/>
          <p:cNvSpPr>
            <a:spLocks noGrp="1" noChangeArrowheads="1"/>
          </p:cNvSpPr>
          <p:nvPr>
            <p:ph type="title"/>
          </p:nvPr>
        </p:nvSpPr>
        <p:spPr>
          <a:xfrm>
            <a:off x="323850" y="188913"/>
            <a:ext cx="7772400" cy="1143000"/>
          </a:xfrm>
        </p:spPr>
        <p:txBody>
          <a:bodyPr/>
          <a:lstStyle/>
          <a:p>
            <a:pPr algn="l"/>
            <a:r>
              <a:rPr lang="de-DE" sz="2400" b="1" smtClean="0">
                <a:latin typeface="Arial" pitchFamily="34" charset="0"/>
              </a:rPr>
              <a:t>Verbesserungswürdige Beispiele für Schichtpläne</a:t>
            </a:r>
            <a:br>
              <a:rPr lang="de-DE" sz="2400" b="1" smtClean="0">
                <a:latin typeface="Arial" pitchFamily="34" charset="0"/>
              </a:rPr>
            </a:br>
            <a:endParaRPr lang="de-DE" sz="2400" b="1" smtClean="0">
              <a:latin typeface="Arial" pitchFamily="34" charset="0"/>
            </a:endParaRPr>
          </a:p>
        </p:txBody>
      </p:sp>
      <p:pic>
        <p:nvPicPr>
          <p:cNvPr id="14340" name="Picture 4"/>
          <p:cNvPicPr>
            <a:picLocks noChangeAspect="1" noChangeArrowheads="1"/>
          </p:cNvPicPr>
          <p:nvPr/>
        </p:nvPicPr>
        <p:blipFill>
          <a:blip r:embed="rId7" cstate="print"/>
          <a:srcRect/>
          <a:stretch>
            <a:fillRect/>
          </a:stretch>
        </p:blipFill>
        <p:spPr bwMode="auto">
          <a:xfrm>
            <a:off x="-34925" y="866774"/>
            <a:ext cx="5399088" cy="2490788"/>
          </a:xfrm>
          <a:prstGeom prst="rect">
            <a:avLst/>
          </a:prstGeom>
          <a:noFill/>
          <a:ln w="9525">
            <a:noFill/>
            <a:miter lim="800000"/>
            <a:headEnd/>
            <a:tailEnd/>
          </a:ln>
        </p:spPr>
      </p:pic>
      <p:sp>
        <p:nvSpPr>
          <p:cNvPr id="14341" name="Text Box 6"/>
          <p:cNvSpPr txBox="1">
            <a:spLocks noChangeArrowheads="1"/>
          </p:cNvSpPr>
          <p:nvPr/>
        </p:nvSpPr>
        <p:spPr bwMode="auto">
          <a:xfrm>
            <a:off x="5722938" y="1276337"/>
            <a:ext cx="2520950" cy="366713"/>
          </a:xfrm>
          <a:prstGeom prst="rect">
            <a:avLst/>
          </a:prstGeom>
          <a:noFill/>
          <a:ln w="9525">
            <a:noFill/>
            <a:miter lim="800000"/>
            <a:headEnd/>
            <a:tailEnd/>
          </a:ln>
        </p:spPr>
        <p:txBody>
          <a:bodyPr>
            <a:spAutoFit/>
          </a:bodyPr>
          <a:lstStyle/>
          <a:p>
            <a:pPr algn="ctr">
              <a:spcBef>
                <a:spcPct val="50000"/>
              </a:spcBef>
            </a:pPr>
            <a:r>
              <a:rPr lang="de-DE" sz="1800" dirty="0">
                <a:latin typeface="Arial" pitchFamily="34" charset="0"/>
              </a:rPr>
              <a:t>Beispiel Produktion</a:t>
            </a:r>
          </a:p>
        </p:txBody>
      </p:sp>
      <p:sp>
        <p:nvSpPr>
          <p:cNvPr id="14342" name="Line 9"/>
          <p:cNvSpPr>
            <a:spLocks noChangeShapeType="1"/>
          </p:cNvSpPr>
          <p:nvPr/>
        </p:nvSpPr>
        <p:spPr bwMode="auto">
          <a:xfrm flipH="1" flipV="1">
            <a:off x="5429256" y="1383017"/>
            <a:ext cx="428628" cy="45719"/>
          </a:xfrm>
          <a:prstGeom prst="line">
            <a:avLst/>
          </a:prstGeom>
          <a:noFill/>
          <a:ln w="38100">
            <a:solidFill>
              <a:schemeClr val="tx1"/>
            </a:solidFill>
            <a:round/>
            <a:headEnd/>
            <a:tailEnd type="triangle" w="med" len="med"/>
          </a:ln>
        </p:spPr>
        <p:txBody>
          <a:bodyPr/>
          <a:lstStyle/>
          <a:p>
            <a:endParaRPr lang="de-DE"/>
          </a:p>
        </p:txBody>
      </p:sp>
      <p:sp>
        <p:nvSpPr>
          <p:cNvPr id="14343" name="Text Box 10"/>
          <p:cNvSpPr txBox="1">
            <a:spLocks noChangeArrowheads="1"/>
          </p:cNvSpPr>
          <p:nvPr/>
        </p:nvSpPr>
        <p:spPr bwMode="auto">
          <a:xfrm>
            <a:off x="5580063" y="3284538"/>
            <a:ext cx="2520950" cy="366712"/>
          </a:xfrm>
          <a:prstGeom prst="rect">
            <a:avLst/>
          </a:prstGeom>
          <a:noFill/>
          <a:ln w="9525">
            <a:noFill/>
            <a:miter lim="800000"/>
            <a:headEnd/>
            <a:tailEnd/>
          </a:ln>
        </p:spPr>
        <p:txBody>
          <a:bodyPr>
            <a:spAutoFit/>
          </a:bodyPr>
          <a:lstStyle/>
          <a:p>
            <a:pPr algn="ctr">
              <a:spcBef>
                <a:spcPct val="50000"/>
              </a:spcBef>
            </a:pPr>
            <a:r>
              <a:rPr lang="de-DE" sz="1800">
                <a:latin typeface="Arial" pitchFamily="34" charset="0"/>
              </a:rPr>
              <a:t>Beispiel Psychiatrie</a:t>
            </a:r>
          </a:p>
        </p:txBody>
      </p:sp>
      <p:pic>
        <p:nvPicPr>
          <p:cNvPr id="14344" name="Picture 11"/>
          <p:cNvPicPr>
            <a:picLocks noChangeAspect="1" noChangeArrowheads="1"/>
          </p:cNvPicPr>
          <p:nvPr/>
        </p:nvPicPr>
        <p:blipFill>
          <a:blip r:embed="rId8" cstate="print"/>
          <a:srcRect t="10559" r="2759"/>
          <a:stretch>
            <a:fillRect/>
          </a:stretch>
        </p:blipFill>
        <p:spPr bwMode="auto">
          <a:xfrm>
            <a:off x="5267325" y="5894388"/>
            <a:ext cx="3221038" cy="774700"/>
          </a:xfrm>
          <a:prstGeom prst="rect">
            <a:avLst/>
          </a:prstGeom>
          <a:noFill/>
          <a:ln w="9525">
            <a:noFill/>
            <a:miter lim="800000"/>
            <a:headEnd/>
            <a:tailEnd/>
          </a:ln>
        </p:spPr>
      </p:pic>
      <p:pic>
        <p:nvPicPr>
          <p:cNvPr id="14345" name="Picture 13"/>
          <p:cNvPicPr>
            <a:picLocks noChangeAspect="1" noChangeArrowheads="1"/>
          </p:cNvPicPr>
          <p:nvPr/>
        </p:nvPicPr>
        <p:blipFill>
          <a:blip r:embed="rId9" cstate="print"/>
          <a:srcRect/>
          <a:stretch>
            <a:fillRect/>
          </a:stretch>
        </p:blipFill>
        <p:spPr bwMode="auto">
          <a:xfrm>
            <a:off x="-36513" y="3284538"/>
            <a:ext cx="5399088" cy="1620837"/>
          </a:xfrm>
          <a:prstGeom prst="rect">
            <a:avLst/>
          </a:prstGeom>
          <a:noFill/>
          <a:ln w="9525">
            <a:noFill/>
            <a:miter lim="800000"/>
            <a:headEnd/>
            <a:tailEnd/>
          </a:ln>
        </p:spPr>
      </p:pic>
      <p:pic>
        <p:nvPicPr>
          <p:cNvPr id="14346" name="Picture 14"/>
          <p:cNvPicPr>
            <a:picLocks noChangeAspect="1" noChangeArrowheads="1"/>
          </p:cNvPicPr>
          <p:nvPr/>
        </p:nvPicPr>
        <p:blipFill>
          <a:blip r:embed="rId10" cstate="print"/>
          <a:srcRect/>
          <a:stretch>
            <a:fillRect/>
          </a:stretch>
        </p:blipFill>
        <p:spPr bwMode="auto">
          <a:xfrm>
            <a:off x="-36513" y="4868863"/>
            <a:ext cx="5399088" cy="1820862"/>
          </a:xfrm>
          <a:prstGeom prst="rect">
            <a:avLst/>
          </a:prstGeom>
          <a:noFill/>
          <a:ln w="9525">
            <a:noFill/>
            <a:miter lim="800000"/>
            <a:headEnd/>
            <a:tailEnd/>
          </a:ln>
        </p:spPr>
      </p:pic>
      <p:sp>
        <p:nvSpPr>
          <p:cNvPr id="14347" name="Text Box 15"/>
          <p:cNvSpPr txBox="1">
            <a:spLocks noChangeArrowheads="1"/>
          </p:cNvSpPr>
          <p:nvPr/>
        </p:nvSpPr>
        <p:spPr bwMode="auto">
          <a:xfrm>
            <a:off x="34925" y="6669088"/>
            <a:ext cx="6408738" cy="214312"/>
          </a:xfrm>
          <a:prstGeom prst="rect">
            <a:avLst/>
          </a:prstGeom>
          <a:noFill/>
          <a:ln w="9525">
            <a:noFill/>
            <a:miter lim="800000"/>
            <a:headEnd/>
            <a:tailEnd/>
          </a:ln>
        </p:spPr>
        <p:txBody>
          <a:bodyPr>
            <a:spAutoFit/>
          </a:bodyPr>
          <a:lstStyle/>
          <a:p>
            <a:pPr>
              <a:spcBef>
                <a:spcPct val="50000"/>
              </a:spcBef>
            </a:pPr>
            <a:r>
              <a:rPr lang="de-DE" sz="800">
                <a:latin typeface="Arial" pitchFamily="34" charset="0"/>
              </a:rPr>
              <a:t>Entnommen Bundesanstalt für AuA; Softwaregestütze Arbeitszeitgestaltung in der Praxis, 2003</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4327525" y="3184525"/>
            <a:ext cx="487363" cy="487363"/>
          </a:xfrm>
          <a:prstGeom prst="rect">
            <a:avLst/>
          </a:prstGeom>
        </p:spPr>
      </p:pic>
      <p:pic>
        <p:nvPicPr>
          <p:cNvPr id="3" name="Sound aufgezeichnet">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1"/>
          <a:stretch>
            <a:fillRect/>
          </a:stretch>
        </p:blipFill>
        <p:spPr>
          <a:xfrm>
            <a:off x="4757866" y="5350604"/>
            <a:ext cx="487363" cy="487363"/>
          </a:xfrm>
          <a:prstGeom prst="rect">
            <a:avLst/>
          </a:prstGeom>
        </p:spPr>
      </p:pic>
    </p:spTree>
    <p:extLst>
      <p:ext uri="{BB962C8B-B14F-4D97-AF65-F5344CB8AC3E}">
        <p14:creationId xmlns:p14="http://schemas.microsoft.com/office/powerpoint/2010/main" val="4181559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88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67006"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395288" y="1341438"/>
            <a:ext cx="7772400" cy="5327650"/>
          </a:xfrm>
        </p:spPr>
        <p:txBody>
          <a:bodyPr/>
          <a:lstStyle/>
          <a:p>
            <a:r>
              <a:rPr lang="de-DE" dirty="0" smtClean="0">
                <a:latin typeface="Arial" pitchFamily="34" charset="0"/>
              </a:rPr>
              <a:t>Fehlleistungen sind abhängig von der Tageszeit (circadiane Rhythmik)</a:t>
            </a:r>
          </a:p>
          <a:p>
            <a:r>
              <a:rPr lang="de-DE" dirty="0" smtClean="0">
                <a:latin typeface="Arial" pitchFamily="34" charset="0"/>
              </a:rPr>
              <a:t>Individuelle Unterschiede der Verträglichkeit</a:t>
            </a:r>
          </a:p>
          <a:p>
            <a:endParaRPr lang="de-DE" dirty="0" smtClean="0">
              <a:latin typeface="Arial" pitchFamily="34" charset="0"/>
            </a:endParaRPr>
          </a:p>
          <a:p>
            <a:pPr>
              <a:buFontTx/>
              <a:buNone/>
            </a:pPr>
            <a:r>
              <a:rPr lang="de-DE" dirty="0" smtClean="0">
                <a:latin typeface="Arial" pitchFamily="34" charset="0"/>
              </a:rPr>
              <a:t>Grundsätzlich:</a:t>
            </a:r>
          </a:p>
          <a:p>
            <a:r>
              <a:rPr lang="de-DE" dirty="0" smtClean="0">
                <a:latin typeface="Arial" pitchFamily="34" charset="0"/>
              </a:rPr>
              <a:t>Nachschicht führt zu vermindertem Schlaf von schlechterer Qualität; Synchronisationsprobleme</a:t>
            </a:r>
          </a:p>
          <a:p>
            <a:pPr lvl="1"/>
            <a:r>
              <a:rPr lang="de-DE" sz="2400" dirty="0" smtClean="0">
                <a:latin typeface="Arial" pitchFamily="34" charset="0"/>
              </a:rPr>
              <a:t>Schlafstörungen</a:t>
            </a:r>
          </a:p>
          <a:p>
            <a:pPr lvl="1"/>
            <a:r>
              <a:rPr lang="de-DE" sz="2400" dirty="0" smtClean="0">
                <a:latin typeface="Arial" pitchFamily="34" charset="0"/>
              </a:rPr>
              <a:t>Befindlichkeitsstörungen: Magen-Darm-Trakt …</a:t>
            </a:r>
          </a:p>
          <a:p>
            <a:r>
              <a:rPr lang="de-DE" dirty="0" smtClean="0">
                <a:latin typeface="Arial" pitchFamily="34" charset="0"/>
              </a:rPr>
              <a:t>Soziale Teilhabe am gesellschaftlichen Leben ist eingeschränkt</a:t>
            </a:r>
          </a:p>
          <a:p>
            <a:pPr lvl="1"/>
            <a:r>
              <a:rPr lang="de-DE" sz="2400" dirty="0" smtClean="0">
                <a:latin typeface="Arial" pitchFamily="34" charset="0"/>
              </a:rPr>
              <a:t>Familie und Freunde </a:t>
            </a:r>
          </a:p>
          <a:p>
            <a:pPr lvl="1"/>
            <a:r>
              <a:rPr lang="de-DE" sz="2400" dirty="0" smtClean="0">
                <a:latin typeface="Arial" pitchFamily="34" charset="0"/>
              </a:rPr>
              <a:t>Sportverein, gesellschaftliches Engagement</a:t>
            </a:r>
          </a:p>
          <a:p>
            <a:endParaRPr lang="de-DE" dirty="0" smtClean="0">
              <a:latin typeface="Arial" pitchFamily="34" charset="0"/>
            </a:endParaRPr>
          </a:p>
          <a:p>
            <a:endParaRPr lang="de-DE" dirty="0" smtClean="0">
              <a:latin typeface="Arial" pitchFamily="34" charset="0"/>
            </a:endParaRPr>
          </a:p>
        </p:txBody>
      </p:sp>
      <p:sp>
        <p:nvSpPr>
          <p:cNvPr id="15363" name="Rectangle 3"/>
          <p:cNvSpPr>
            <a:spLocks noChangeArrowheads="1"/>
          </p:cNvSpPr>
          <p:nvPr/>
        </p:nvSpPr>
        <p:spPr bwMode="auto">
          <a:xfrm>
            <a:off x="179388" y="-100013"/>
            <a:ext cx="7772400" cy="1143001"/>
          </a:xfrm>
          <a:prstGeom prst="rect">
            <a:avLst/>
          </a:prstGeom>
          <a:noFill/>
          <a:ln w="9525">
            <a:noFill/>
            <a:miter lim="800000"/>
            <a:headEnd/>
            <a:tailEnd/>
          </a:ln>
        </p:spPr>
        <p:txBody>
          <a:bodyPr anchor="ctr"/>
          <a:lstStyle/>
          <a:p>
            <a:r>
              <a:rPr lang="de-DE" sz="2600" b="1" dirty="0">
                <a:solidFill>
                  <a:schemeClr val="tx2"/>
                </a:solidFill>
                <a:latin typeface="+mj-lt"/>
              </a:rPr>
              <a:t>Ein Blick auf Arbeitszeiten – Schichtarbeit: Auswirkungen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644008" y="5085184"/>
            <a:ext cx="487363" cy="487363"/>
          </a:xfrm>
          <a:prstGeom prst="rect">
            <a:avLst/>
          </a:prstGeom>
        </p:spPr>
      </p:pic>
    </p:spTree>
    <p:extLst>
      <p:ext uri="{BB962C8B-B14F-4D97-AF65-F5344CB8AC3E}">
        <p14:creationId xmlns:p14="http://schemas.microsoft.com/office/powerpoint/2010/main" val="57081036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339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7000" y="233363"/>
            <a:ext cx="8712200" cy="452437"/>
          </a:xfrm>
        </p:spPr>
        <p:txBody>
          <a:bodyPr lIns="93296" tIns="46648" rIns="93296" bIns="46648" anchor="t"/>
          <a:lstStyle/>
          <a:p>
            <a:pPr algn="l"/>
            <a:r>
              <a:rPr lang="de-DE" b="1" dirty="0" smtClean="0"/>
              <a:t>Stationen der Handlungsorientierung</a:t>
            </a:r>
            <a:endParaRPr lang="de-DE" dirty="0" smtClean="0"/>
          </a:p>
        </p:txBody>
      </p:sp>
      <p:sp>
        <p:nvSpPr>
          <p:cNvPr id="12291" name="AutoShape 3"/>
          <p:cNvSpPr>
            <a:spLocks noChangeArrowheads="1"/>
          </p:cNvSpPr>
          <p:nvPr/>
        </p:nvSpPr>
        <p:spPr bwMode="auto">
          <a:xfrm>
            <a:off x="2743200" y="1219200"/>
            <a:ext cx="1981200" cy="685800"/>
          </a:xfrm>
          <a:prstGeom prst="roundRect">
            <a:avLst>
              <a:gd name="adj" fmla="val 16667"/>
            </a:avLst>
          </a:prstGeom>
          <a:solidFill>
            <a:schemeClr val="bg1"/>
          </a:solidFill>
          <a:ln w="9525">
            <a:solidFill>
              <a:schemeClr val="tx1"/>
            </a:solidFill>
            <a:round/>
            <a:headEnd/>
            <a:tailEnd/>
          </a:ln>
        </p:spPr>
        <p:txBody>
          <a:bodyPr wrap="none" anchor="ctr"/>
          <a:lstStyle/>
          <a:p>
            <a:pPr algn="ctr"/>
            <a:r>
              <a:rPr lang="de-DE" sz="1800">
                <a:latin typeface="Arial" charset="0"/>
              </a:rPr>
              <a:t>Zielausarbeitung</a:t>
            </a:r>
          </a:p>
        </p:txBody>
      </p:sp>
      <p:sp>
        <p:nvSpPr>
          <p:cNvPr id="12292" name="AutoShape 4"/>
          <p:cNvSpPr>
            <a:spLocks noChangeArrowheads="1"/>
          </p:cNvSpPr>
          <p:nvPr/>
        </p:nvSpPr>
        <p:spPr bwMode="auto">
          <a:xfrm>
            <a:off x="1447800" y="2209800"/>
            <a:ext cx="4495800" cy="685800"/>
          </a:xfrm>
          <a:prstGeom prst="roundRect">
            <a:avLst>
              <a:gd name="adj" fmla="val 16667"/>
            </a:avLst>
          </a:prstGeom>
          <a:solidFill>
            <a:schemeClr val="bg1"/>
          </a:solidFill>
          <a:ln w="9525">
            <a:solidFill>
              <a:schemeClr val="tx1"/>
            </a:solidFill>
            <a:round/>
            <a:headEnd/>
            <a:tailEnd/>
          </a:ln>
        </p:spPr>
        <p:txBody>
          <a:bodyPr wrap="none" anchor="ctr"/>
          <a:lstStyle/>
          <a:p>
            <a:pPr algn="ctr"/>
            <a:r>
              <a:rPr lang="de-DE" sz="1800">
                <a:latin typeface="Arial" charset="0"/>
              </a:rPr>
              <a:t>Modellbildung und Informationssammlung</a:t>
            </a:r>
          </a:p>
        </p:txBody>
      </p:sp>
      <p:sp>
        <p:nvSpPr>
          <p:cNvPr id="12293" name="AutoShape 5"/>
          <p:cNvSpPr>
            <a:spLocks noChangeArrowheads="1"/>
          </p:cNvSpPr>
          <p:nvPr/>
        </p:nvSpPr>
        <p:spPr bwMode="auto">
          <a:xfrm>
            <a:off x="2133600" y="3200400"/>
            <a:ext cx="3124200" cy="687388"/>
          </a:xfrm>
          <a:prstGeom prst="roundRect">
            <a:avLst>
              <a:gd name="adj" fmla="val 16667"/>
            </a:avLst>
          </a:prstGeom>
          <a:solidFill>
            <a:schemeClr val="bg1"/>
          </a:solidFill>
          <a:ln w="9525">
            <a:solidFill>
              <a:schemeClr val="tx1"/>
            </a:solidFill>
            <a:round/>
            <a:headEnd/>
            <a:tailEnd/>
          </a:ln>
        </p:spPr>
        <p:txBody>
          <a:bodyPr wrap="none" anchor="ctr"/>
          <a:lstStyle/>
          <a:p>
            <a:pPr algn="ctr"/>
            <a:r>
              <a:rPr lang="de-DE" sz="1800">
                <a:latin typeface="Arial" charset="0"/>
              </a:rPr>
              <a:t>Prognose und Extrapolation</a:t>
            </a:r>
          </a:p>
        </p:txBody>
      </p:sp>
      <p:sp>
        <p:nvSpPr>
          <p:cNvPr id="12294" name="AutoShape 6"/>
          <p:cNvSpPr>
            <a:spLocks noChangeArrowheads="1"/>
          </p:cNvSpPr>
          <p:nvPr/>
        </p:nvSpPr>
        <p:spPr bwMode="auto">
          <a:xfrm>
            <a:off x="762000" y="4191000"/>
            <a:ext cx="5943600" cy="687388"/>
          </a:xfrm>
          <a:prstGeom prst="roundRect">
            <a:avLst>
              <a:gd name="adj" fmla="val 16667"/>
            </a:avLst>
          </a:prstGeom>
          <a:solidFill>
            <a:schemeClr val="bg1"/>
          </a:solidFill>
          <a:ln w="9525">
            <a:solidFill>
              <a:schemeClr val="tx1"/>
            </a:solidFill>
            <a:round/>
            <a:headEnd/>
            <a:tailEnd/>
          </a:ln>
        </p:spPr>
        <p:txBody>
          <a:bodyPr wrap="none" anchor="ctr"/>
          <a:lstStyle/>
          <a:p>
            <a:pPr algn="ctr"/>
            <a:r>
              <a:rPr lang="de-DE" sz="1800">
                <a:latin typeface="Arial" charset="0"/>
              </a:rPr>
              <a:t>Planung, Entscheidung und Durchführung von Aktionen </a:t>
            </a:r>
          </a:p>
        </p:txBody>
      </p:sp>
      <p:sp>
        <p:nvSpPr>
          <p:cNvPr id="12295" name="AutoShape 7"/>
          <p:cNvSpPr>
            <a:spLocks noChangeArrowheads="1"/>
          </p:cNvSpPr>
          <p:nvPr/>
        </p:nvSpPr>
        <p:spPr bwMode="auto">
          <a:xfrm>
            <a:off x="914400" y="5181600"/>
            <a:ext cx="5562600" cy="687388"/>
          </a:xfrm>
          <a:prstGeom prst="roundRect">
            <a:avLst>
              <a:gd name="adj" fmla="val 16667"/>
            </a:avLst>
          </a:prstGeom>
          <a:solidFill>
            <a:schemeClr val="bg1"/>
          </a:solidFill>
          <a:ln w="9525">
            <a:solidFill>
              <a:schemeClr val="tx1"/>
            </a:solidFill>
            <a:round/>
            <a:headEnd/>
            <a:tailEnd/>
          </a:ln>
        </p:spPr>
        <p:txBody>
          <a:bodyPr wrap="none" anchor="ctr"/>
          <a:lstStyle/>
          <a:p>
            <a:pPr algn="ctr"/>
            <a:r>
              <a:rPr lang="de-DE" sz="1800">
                <a:latin typeface="Arial" charset="0"/>
              </a:rPr>
              <a:t>Effektkontrolle und Revision der Handlungsstrategie</a:t>
            </a:r>
          </a:p>
        </p:txBody>
      </p:sp>
      <p:sp>
        <p:nvSpPr>
          <p:cNvPr id="12296" name="Line 8"/>
          <p:cNvSpPr>
            <a:spLocks noChangeShapeType="1"/>
          </p:cNvSpPr>
          <p:nvPr/>
        </p:nvSpPr>
        <p:spPr bwMode="auto">
          <a:xfrm>
            <a:off x="7620000" y="1524000"/>
            <a:ext cx="0" cy="4033838"/>
          </a:xfrm>
          <a:prstGeom prst="line">
            <a:avLst/>
          </a:prstGeom>
          <a:noFill/>
          <a:ln w="47625">
            <a:solidFill>
              <a:schemeClr val="tx1"/>
            </a:solidFill>
            <a:round/>
            <a:headEnd/>
            <a:tailEnd/>
          </a:ln>
        </p:spPr>
        <p:txBody>
          <a:bodyPr wrap="none" anchor="ctr"/>
          <a:lstStyle/>
          <a:p>
            <a:endParaRPr lang="de-DE"/>
          </a:p>
        </p:txBody>
      </p:sp>
      <p:sp>
        <p:nvSpPr>
          <p:cNvPr id="12297" name="Line 9"/>
          <p:cNvSpPr>
            <a:spLocks noChangeShapeType="1"/>
          </p:cNvSpPr>
          <p:nvPr/>
        </p:nvSpPr>
        <p:spPr bwMode="auto">
          <a:xfrm flipV="1">
            <a:off x="6477000" y="5556250"/>
            <a:ext cx="1143000" cy="6350"/>
          </a:xfrm>
          <a:prstGeom prst="line">
            <a:avLst/>
          </a:prstGeom>
          <a:noFill/>
          <a:ln w="47625">
            <a:solidFill>
              <a:schemeClr val="tx1"/>
            </a:solidFill>
            <a:round/>
            <a:headEnd type="triangle" w="med" len="med"/>
            <a:tailEnd/>
          </a:ln>
        </p:spPr>
        <p:txBody>
          <a:bodyPr wrap="none" anchor="ctr"/>
          <a:lstStyle/>
          <a:p>
            <a:endParaRPr lang="de-DE"/>
          </a:p>
        </p:txBody>
      </p:sp>
      <p:sp>
        <p:nvSpPr>
          <p:cNvPr id="12298" name="Line 10"/>
          <p:cNvSpPr>
            <a:spLocks noChangeShapeType="1"/>
          </p:cNvSpPr>
          <p:nvPr/>
        </p:nvSpPr>
        <p:spPr bwMode="auto">
          <a:xfrm rot="240000" flipV="1">
            <a:off x="6705600" y="4495800"/>
            <a:ext cx="914400" cy="76200"/>
          </a:xfrm>
          <a:prstGeom prst="line">
            <a:avLst/>
          </a:prstGeom>
          <a:noFill/>
          <a:ln w="47625">
            <a:solidFill>
              <a:schemeClr val="tx1"/>
            </a:solidFill>
            <a:round/>
            <a:headEnd type="triangle" w="med" len="med"/>
            <a:tailEnd/>
          </a:ln>
        </p:spPr>
        <p:txBody>
          <a:bodyPr wrap="none" anchor="ctr"/>
          <a:lstStyle/>
          <a:p>
            <a:endParaRPr lang="de-DE"/>
          </a:p>
        </p:txBody>
      </p:sp>
      <p:sp>
        <p:nvSpPr>
          <p:cNvPr id="12299" name="Line 11"/>
          <p:cNvSpPr>
            <a:spLocks noChangeShapeType="1"/>
          </p:cNvSpPr>
          <p:nvPr/>
        </p:nvSpPr>
        <p:spPr bwMode="auto">
          <a:xfrm>
            <a:off x="5257800" y="3581400"/>
            <a:ext cx="2362200" cy="0"/>
          </a:xfrm>
          <a:prstGeom prst="line">
            <a:avLst/>
          </a:prstGeom>
          <a:noFill/>
          <a:ln w="47625">
            <a:solidFill>
              <a:schemeClr val="tx1"/>
            </a:solidFill>
            <a:round/>
            <a:headEnd type="triangle" w="med" len="med"/>
            <a:tailEnd/>
          </a:ln>
        </p:spPr>
        <p:txBody>
          <a:bodyPr wrap="none" anchor="ctr"/>
          <a:lstStyle/>
          <a:p>
            <a:endParaRPr lang="de-DE"/>
          </a:p>
        </p:txBody>
      </p:sp>
      <p:sp>
        <p:nvSpPr>
          <p:cNvPr id="12300" name="Line 12"/>
          <p:cNvSpPr>
            <a:spLocks noChangeShapeType="1"/>
          </p:cNvSpPr>
          <p:nvPr/>
        </p:nvSpPr>
        <p:spPr bwMode="auto">
          <a:xfrm rot="-120000">
            <a:off x="5943600" y="2514600"/>
            <a:ext cx="1676400" cy="36513"/>
          </a:xfrm>
          <a:prstGeom prst="line">
            <a:avLst/>
          </a:prstGeom>
          <a:noFill/>
          <a:ln w="47625">
            <a:solidFill>
              <a:schemeClr val="tx1"/>
            </a:solidFill>
            <a:round/>
            <a:headEnd type="triangle" w="med" len="med"/>
            <a:tailEnd/>
          </a:ln>
        </p:spPr>
        <p:txBody>
          <a:bodyPr wrap="none" anchor="ctr"/>
          <a:lstStyle/>
          <a:p>
            <a:endParaRPr lang="de-DE"/>
          </a:p>
        </p:txBody>
      </p:sp>
      <p:sp>
        <p:nvSpPr>
          <p:cNvPr id="12301" name="Line 13"/>
          <p:cNvSpPr>
            <a:spLocks noChangeShapeType="1"/>
          </p:cNvSpPr>
          <p:nvPr/>
        </p:nvSpPr>
        <p:spPr bwMode="auto">
          <a:xfrm>
            <a:off x="4724400" y="1524000"/>
            <a:ext cx="2895600" cy="0"/>
          </a:xfrm>
          <a:prstGeom prst="line">
            <a:avLst/>
          </a:prstGeom>
          <a:noFill/>
          <a:ln w="47625">
            <a:solidFill>
              <a:schemeClr val="tx1"/>
            </a:solidFill>
            <a:round/>
            <a:headEnd type="triangle" w="med" len="med"/>
            <a:tailEnd/>
          </a:ln>
        </p:spPr>
        <p:txBody>
          <a:bodyPr wrap="none" anchor="ctr"/>
          <a:lstStyle/>
          <a:p>
            <a:endParaRPr lang="de-DE"/>
          </a:p>
        </p:txBody>
      </p:sp>
      <p:sp>
        <p:nvSpPr>
          <p:cNvPr id="12302" name="Line 14"/>
          <p:cNvSpPr>
            <a:spLocks noChangeShapeType="1"/>
          </p:cNvSpPr>
          <p:nvPr/>
        </p:nvSpPr>
        <p:spPr bwMode="auto">
          <a:xfrm flipV="1">
            <a:off x="3657600" y="1905000"/>
            <a:ext cx="0" cy="304800"/>
          </a:xfrm>
          <a:prstGeom prst="line">
            <a:avLst/>
          </a:prstGeom>
          <a:noFill/>
          <a:ln w="47625">
            <a:solidFill>
              <a:schemeClr val="tx1"/>
            </a:solidFill>
            <a:round/>
            <a:headEnd type="triangle" w="med" len="med"/>
            <a:tailEnd/>
          </a:ln>
        </p:spPr>
        <p:txBody>
          <a:bodyPr wrap="none" anchor="ctr"/>
          <a:lstStyle/>
          <a:p>
            <a:endParaRPr lang="de-DE"/>
          </a:p>
        </p:txBody>
      </p:sp>
      <p:sp>
        <p:nvSpPr>
          <p:cNvPr id="12303" name="Line 15"/>
          <p:cNvSpPr>
            <a:spLocks noChangeShapeType="1"/>
          </p:cNvSpPr>
          <p:nvPr/>
        </p:nvSpPr>
        <p:spPr bwMode="auto">
          <a:xfrm flipV="1">
            <a:off x="3657600" y="2895600"/>
            <a:ext cx="0" cy="304800"/>
          </a:xfrm>
          <a:prstGeom prst="line">
            <a:avLst/>
          </a:prstGeom>
          <a:noFill/>
          <a:ln w="47625">
            <a:solidFill>
              <a:schemeClr val="tx1"/>
            </a:solidFill>
            <a:round/>
            <a:headEnd type="triangle" w="med" len="med"/>
            <a:tailEnd/>
          </a:ln>
        </p:spPr>
        <p:txBody>
          <a:bodyPr wrap="none" anchor="ctr"/>
          <a:lstStyle/>
          <a:p>
            <a:endParaRPr lang="de-DE"/>
          </a:p>
        </p:txBody>
      </p:sp>
      <p:sp>
        <p:nvSpPr>
          <p:cNvPr id="12304" name="Line 16"/>
          <p:cNvSpPr>
            <a:spLocks noChangeShapeType="1"/>
          </p:cNvSpPr>
          <p:nvPr/>
        </p:nvSpPr>
        <p:spPr bwMode="auto">
          <a:xfrm flipV="1">
            <a:off x="3657600" y="3886200"/>
            <a:ext cx="0" cy="304800"/>
          </a:xfrm>
          <a:prstGeom prst="line">
            <a:avLst/>
          </a:prstGeom>
          <a:noFill/>
          <a:ln w="47625">
            <a:solidFill>
              <a:schemeClr val="tx1"/>
            </a:solidFill>
            <a:round/>
            <a:headEnd type="triangle" w="med" len="med"/>
            <a:tailEnd/>
          </a:ln>
        </p:spPr>
        <p:txBody>
          <a:bodyPr wrap="none" anchor="ctr"/>
          <a:lstStyle/>
          <a:p>
            <a:endParaRPr lang="de-DE"/>
          </a:p>
        </p:txBody>
      </p:sp>
      <p:sp>
        <p:nvSpPr>
          <p:cNvPr id="12305" name="Line 17"/>
          <p:cNvSpPr>
            <a:spLocks noChangeShapeType="1"/>
          </p:cNvSpPr>
          <p:nvPr/>
        </p:nvSpPr>
        <p:spPr bwMode="auto">
          <a:xfrm flipV="1">
            <a:off x="3657600" y="4876800"/>
            <a:ext cx="0" cy="304800"/>
          </a:xfrm>
          <a:prstGeom prst="line">
            <a:avLst/>
          </a:prstGeom>
          <a:noFill/>
          <a:ln w="47625">
            <a:solidFill>
              <a:schemeClr val="tx1"/>
            </a:solidFill>
            <a:round/>
            <a:headEnd type="triangle" w="med" len="med"/>
            <a:tailEnd/>
          </a:ln>
        </p:spPr>
        <p:txBody>
          <a:bodyPr wrap="none" anchor="ctr"/>
          <a:lstStyle/>
          <a:p>
            <a:endParaRPr lang="de-DE"/>
          </a:p>
        </p:txBody>
      </p:sp>
      <p:sp>
        <p:nvSpPr>
          <p:cNvPr id="12306" name="Text Box 18"/>
          <p:cNvSpPr txBox="1">
            <a:spLocks noChangeArrowheads="1"/>
          </p:cNvSpPr>
          <p:nvPr/>
        </p:nvSpPr>
        <p:spPr bwMode="auto">
          <a:xfrm>
            <a:off x="4953000" y="6248400"/>
            <a:ext cx="2743200" cy="304800"/>
          </a:xfrm>
          <a:prstGeom prst="rect">
            <a:avLst/>
          </a:prstGeom>
          <a:noFill/>
          <a:ln w="9525">
            <a:noFill/>
            <a:miter lim="800000"/>
            <a:headEnd/>
            <a:tailEnd/>
          </a:ln>
        </p:spPr>
        <p:txBody>
          <a:bodyPr>
            <a:spAutoFit/>
          </a:bodyPr>
          <a:lstStyle/>
          <a:p>
            <a:pPr>
              <a:spcBef>
                <a:spcPct val="50000"/>
              </a:spcBef>
            </a:pPr>
            <a:r>
              <a:rPr lang="de-DE" sz="1400" i="1">
                <a:latin typeface="Arial" charset="0"/>
              </a:rPr>
              <a:t>(modifiziert nach Dörner, 1989)</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676" y="5487987"/>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391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395288" y="1171598"/>
            <a:ext cx="7772400" cy="5472112"/>
          </a:xfrm>
        </p:spPr>
        <p:txBody>
          <a:bodyPr/>
          <a:lstStyle/>
          <a:p>
            <a:pPr>
              <a:lnSpc>
                <a:spcPct val="80000"/>
              </a:lnSpc>
            </a:pPr>
            <a:r>
              <a:rPr lang="de-DE" sz="2200" dirty="0" smtClean="0">
                <a:latin typeface="Arial" pitchFamily="34" charset="0"/>
              </a:rPr>
              <a:t>Maximale tägliche Arbeitszeit: 10 Stunden</a:t>
            </a:r>
          </a:p>
          <a:p>
            <a:pPr>
              <a:lnSpc>
                <a:spcPct val="80000"/>
              </a:lnSpc>
            </a:pPr>
            <a:r>
              <a:rPr lang="de-DE" sz="2200" dirty="0" smtClean="0">
                <a:latin typeface="Arial" pitchFamily="34" charset="0"/>
              </a:rPr>
              <a:t>Zwischen Schichtwechseln sind 11 Stunden Ruhezeiten Pflicht (ArbZG)</a:t>
            </a:r>
          </a:p>
          <a:p>
            <a:pPr>
              <a:lnSpc>
                <a:spcPct val="80000"/>
              </a:lnSpc>
            </a:pPr>
            <a:r>
              <a:rPr lang="de-DE" sz="2200" dirty="0" smtClean="0">
                <a:latin typeface="Arial" pitchFamily="34" charset="0"/>
              </a:rPr>
              <a:t>Wöchentlich sind 35 Stunden Ruhezeiten am Stück zu planen</a:t>
            </a:r>
          </a:p>
          <a:p>
            <a:pPr>
              <a:lnSpc>
                <a:spcPct val="80000"/>
              </a:lnSpc>
            </a:pPr>
            <a:r>
              <a:rPr lang="de-DE" sz="2200" dirty="0" smtClean="0">
                <a:latin typeface="Arial" pitchFamily="34" charset="0"/>
              </a:rPr>
              <a:t>Schichtbeginn vor 6.00 Uhr ist zu vermeiden</a:t>
            </a:r>
          </a:p>
          <a:p>
            <a:pPr>
              <a:lnSpc>
                <a:spcPct val="80000"/>
              </a:lnSpc>
            </a:pPr>
            <a:r>
              <a:rPr lang="de-DE" sz="2200" dirty="0" smtClean="0">
                <a:latin typeface="Arial" pitchFamily="34" charset="0"/>
              </a:rPr>
              <a:t>Kurze Rotationszyklen sind zu bevorzugen</a:t>
            </a:r>
          </a:p>
          <a:p>
            <a:pPr>
              <a:lnSpc>
                <a:spcPct val="80000"/>
              </a:lnSpc>
            </a:pPr>
            <a:r>
              <a:rPr lang="de-DE" sz="2200" dirty="0" smtClean="0">
                <a:latin typeface="Arial" pitchFamily="34" charset="0"/>
              </a:rPr>
              <a:t>Möglichst wenig </a:t>
            </a:r>
            <a:r>
              <a:rPr lang="de-DE" sz="2200" b="1" dirty="0" smtClean="0">
                <a:latin typeface="Arial" pitchFamily="34" charset="0"/>
              </a:rPr>
              <a:t>Nachschichten in Folge</a:t>
            </a:r>
          </a:p>
          <a:p>
            <a:pPr>
              <a:lnSpc>
                <a:spcPct val="80000"/>
              </a:lnSpc>
            </a:pPr>
            <a:r>
              <a:rPr lang="de-DE" sz="2200" b="1" dirty="0" smtClean="0">
                <a:latin typeface="Arial" pitchFamily="34" charset="0"/>
              </a:rPr>
              <a:t>Ausreichend Ruhe nach der Nachtschicht ist zu gewährleisten</a:t>
            </a:r>
          </a:p>
          <a:p>
            <a:pPr>
              <a:lnSpc>
                <a:spcPct val="80000"/>
              </a:lnSpc>
            </a:pPr>
            <a:r>
              <a:rPr lang="de-DE" sz="2200" dirty="0" smtClean="0">
                <a:latin typeface="Arial" pitchFamily="34" charset="0"/>
              </a:rPr>
              <a:t>Vorwärtsrotation ist zu bevorzugen</a:t>
            </a:r>
          </a:p>
          <a:p>
            <a:pPr>
              <a:lnSpc>
                <a:spcPct val="80000"/>
              </a:lnSpc>
            </a:pPr>
            <a:r>
              <a:rPr lang="de-DE" sz="2200" dirty="0" smtClean="0">
                <a:latin typeface="Arial" pitchFamily="34" charset="0"/>
              </a:rPr>
              <a:t>Anpassung an gesellschaftliche Rhythmen ist wünschenswert (freie Wochenenden)</a:t>
            </a:r>
          </a:p>
          <a:p>
            <a:pPr>
              <a:lnSpc>
                <a:spcPct val="80000"/>
              </a:lnSpc>
            </a:pPr>
            <a:r>
              <a:rPr lang="de-DE" sz="2200" dirty="0" smtClean="0">
                <a:latin typeface="Arial" pitchFamily="34" charset="0"/>
              </a:rPr>
              <a:t>Keine Massierung von Arbeitszeiten  (max. 60 Stunden die Woche)</a:t>
            </a:r>
          </a:p>
          <a:p>
            <a:pPr>
              <a:lnSpc>
                <a:spcPct val="80000"/>
              </a:lnSpc>
            </a:pPr>
            <a:r>
              <a:rPr lang="de-DE" sz="2200" dirty="0" smtClean="0">
                <a:latin typeface="Arial" pitchFamily="34" charset="0"/>
              </a:rPr>
              <a:t>Anpassung der Schichtlänge an die Schwere der Arbeit</a:t>
            </a:r>
          </a:p>
          <a:p>
            <a:pPr>
              <a:lnSpc>
                <a:spcPct val="80000"/>
              </a:lnSpc>
            </a:pPr>
            <a:r>
              <a:rPr lang="de-DE" sz="2200" dirty="0" smtClean="0">
                <a:latin typeface="Arial" pitchFamily="34" charset="0"/>
              </a:rPr>
              <a:t>Möglichst hohe Regelmäßigkeit</a:t>
            </a:r>
          </a:p>
        </p:txBody>
      </p:sp>
      <p:sp>
        <p:nvSpPr>
          <p:cNvPr id="16387" name="Rectangle 4"/>
          <p:cNvSpPr>
            <a:spLocks noChangeArrowheads="1"/>
          </p:cNvSpPr>
          <p:nvPr/>
        </p:nvSpPr>
        <p:spPr bwMode="auto">
          <a:xfrm>
            <a:off x="179388" y="-100013"/>
            <a:ext cx="7772400" cy="1143001"/>
          </a:xfrm>
          <a:prstGeom prst="rect">
            <a:avLst/>
          </a:prstGeom>
          <a:noFill/>
          <a:ln w="9525">
            <a:noFill/>
            <a:miter lim="800000"/>
            <a:headEnd/>
            <a:tailEnd/>
          </a:ln>
        </p:spPr>
        <p:txBody>
          <a:bodyPr anchor="ctr"/>
          <a:lstStyle/>
          <a:p>
            <a:r>
              <a:rPr lang="de-DE" sz="2600" b="1" dirty="0">
                <a:solidFill>
                  <a:schemeClr val="tx2"/>
                </a:solidFill>
                <a:latin typeface="+mj-lt"/>
              </a:rPr>
              <a:t>Ein Blick auf Arbeitszeiten – Schichtarbeit:</a:t>
            </a:r>
            <a:br>
              <a:rPr lang="de-DE" sz="2600" b="1" dirty="0">
                <a:solidFill>
                  <a:schemeClr val="tx2"/>
                </a:solidFill>
                <a:latin typeface="+mj-lt"/>
              </a:rPr>
            </a:br>
            <a:r>
              <a:rPr lang="de-DE" sz="2600" b="1" dirty="0">
                <a:solidFill>
                  <a:schemeClr val="tx2"/>
                </a:solidFill>
                <a:latin typeface="+mj-lt"/>
              </a:rPr>
              <a:t>Empfehlungen und Vorschriften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716016" y="5733256"/>
            <a:ext cx="487363" cy="487363"/>
          </a:xfrm>
          <a:prstGeom prst="rect">
            <a:avLst/>
          </a:prstGeom>
        </p:spPr>
      </p:pic>
    </p:spTree>
    <p:extLst>
      <p:ext uri="{BB962C8B-B14F-4D97-AF65-F5344CB8AC3E}">
        <p14:creationId xmlns:p14="http://schemas.microsoft.com/office/powerpoint/2010/main" val="12674871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051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57158" y="188913"/>
            <a:ext cx="7772400" cy="1143000"/>
          </a:xfrm>
        </p:spPr>
        <p:txBody>
          <a:bodyPr/>
          <a:lstStyle/>
          <a:p>
            <a:pPr algn="l"/>
            <a:r>
              <a:rPr lang="de-DE" b="1" dirty="0" smtClean="0"/>
              <a:t>Zur Berücksichtigung bei Schichtarbeit – </a:t>
            </a:r>
            <a:br>
              <a:rPr lang="de-DE" b="1" dirty="0" smtClean="0"/>
            </a:br>
            <a:r>
              <a:rPr lang="de-DE" b="1" dirty="0" smtClean="0"/>
              <a:t>Auswahl (vgl. </a:t>
            </a:r>
            <a:r>
              <a:rPr lang="de-DE" b="1" dirty="0" err="1" smtClean="0"/>
              <a:t>Ulich</a:t>
            </a:r>
            <a:r>
              <a:rPr lang="de-DE" b="1" dirty="0" smtClean="0"/>
              <a:t>, 2005,2016)</a:t>
            </a:r>
            <a:br>
              <a:rPr lang="de-DE" b="1" dirty="0" smtClean="0"/>
            </a:br>
            <a:endParaRPr lang="de-DE" b="1" dirty="0" smtClean="0"/>
          </a:p>
        </p:txBody>
      </p:sp>
      <p:sp>
        <p:nvSpPr>
          <p:cNvPr id="17411" name="Rectangle 3"/>
          <p:cNvSpPr>
            <a:spLocks noGrp="1" noChangeArrowheads="1"/>
          </p:cNvSpPr>
          <p:nvPr>
            <p:ph type="body" idx="1"/>
          </p:nvPr>
        </p:nvSpPr>
        <p:spPr>
          <a:xfrm>
            <a:off x="0" y="1341438"/>
            <a:ext cx="8929718" cy="4824412"/>
          </a:xfrm>
        </p:spPr>
        <p:txBody>
          <a:bodyPr/>
          <a:lstStyle/>
          <a:p>
            <a:pPr>
              <a:lnSpc>
                <a:spcPct val="80000"/>
              </a:lnSpc>
            </a:pPr>
            <a:r>
              <a:rPr lang="de-DE" sz="2400" dirty="0" smtClean="0">
                <a:latin typeface="Arial" pitchFamily="34" charset="0"/>
              </a:rPr>
              <a:t>Berücksichtigen des Gesundheitszustandes (Vorerkrankungen, ältere Mitarbeiter)</a:t>
            </a:r>
          </a:p>
          <a:p>
            <a:pPr>
              <a:lnSpc>
                <a:spcPct val="80000"/>
              </a:lnSpc>
            </a:pPr>
            <a:r>
              <a:rPr lang="de-DE" sz="2400" dirty="0" smtClean="0">
                <a:latin typeface="Arial" pitchFamily="34" charset="0"/>
              </a:rPr>
              <a:t>Zusatzschichten vermeiden</a:t>
            </a:r>
          </a:p>
          <a:p>
            <a:pPr>
              <a:lnSpc>
                <a:spcPct val="80000"/>
              </a:lnSpc>
            </a:pPr>
            <a:r>
              <a:rPr lang="de-DE" sz="2400" dirty="0" smtClean="0">
                <a:latin typeface="Arial" pitchFamily="34" charset="0"/>
              </a:rPr>
              <a:t>Familie </a:t>
            </a:r>
          </a:p>
          <a:p>
            <a:pPr>
              <a:lnSpc>
                <a:spcPct val="80000"/>
              </a:lnSpc>
            </a:pPr>
            <a:r>
              <a:rPr lang="de-DE" sz="2400" dirty="0" smtClean="0">
                <a:latin typeface="Arial" pitchFamily="34" charset="0"/>
              </a:rPr>
              <a:t>Verpflegung (gerade in der Nachtschicht) </a:t>
            </a:r>
          </a:p>
          <a:p>
            <a:pPr>
              <a:lnSpc>
                <a:spcPct val="80000"/>
              </a:lnSpc>
            </a:pPr>
            <a:r>
              <a:rPr lang="de-DE" sz="2400" dirty="0" smtClean="0">
                <a:latin typeface="Arial" pitchFamily="34" charset="0"/>
              </a:rPr>
              <a:t>Aufklärung über Folgen der Schichtarbeit und Möglichkeiten der Prävention/Linderung der Folgen</a:t>
            </a:r>
          </a:p>
          <a:p>
            <a:pPr>
              <a:lnSpc>
                <a:spcPct val="80000"/>
              </a:lnSpc>
            </a:pPr>
            <a:r>
              <a:rPr lang="de-DE" sz="2400" dirty="0" smtClean="0">
                <a:latin typeface="Arial" pitchFamily="34" charset="0"/>
              </a:rPr>
              <a:t>Betriebssport auch zu unüblichen Zeiten</a:t>
            </a:r>
          </a:p>
          <a:p>
            <a:pPr>
              <a:lnSpc>
                <a:spcPct val="80000"/>
              </a:lnSpc>
            </a:pPr>
            <a:r>
              <a:rPr lang="de-DE" sz="2400" dirty="0" smtClean="0">
                <a:latin typeface="Arial" pitchFamily="34" charset="0"/>
              </a:rPr>
              <a:t>Wohnverhältnisse</a:t>
            </a:r>
          </a:p>
          <a:p>
            <a:pPr>
              <a:lnSpc>
                <a:spcPct val="80000"/>
              </a:lnSpc>
            </a:pPr>
            <a:r>
              <a:rPr lang="de-DE" sz="2400" dirty="0" smtClean="0">
                <a:latin typeface="Arial" pitchFamily="34" charset="0"/>
              </a:rPr>
              <a:t>Arbeitsweg (öffentliche oder betriebliche Verkehrsmittel)</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004048" y="5301208"/>
            <a:ext cx="487363" cy="487363"/>
          </a:xfrm>
          <a:prstGeom prst="rect">
            <a:avLst/>
          </a:prstGeom>
        </p:spPr>
      </p:pic>
    </p:spTree>
    <p:extLst>
      <p:ext uri="{BB962C8B-B14F-4D97-AF65-F5344CB8AC3E}">
        <p14:creationId xmlns:p14="http://schemas.microsoft.com/office/powerpoint/2010/main" val="26313701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624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42</a:t>
            </a:fld>
            <a:endParaRPr lang="de-DE"/>
          </a:p>
        </p:txBody>
      </p:sp>
      <p:pic>
        <p:nvPicPr>
          <p:cNvPr id="5"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36545463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941"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a:xfrm>
            <a:off x="127000" y="231058"/>
            <a:ext cx="8712200" cy="452437"/>
          </a:xfrm>
        </p:spPr>
        <p:txBody>
          <a:bodyPr lIns="93296" tIns="46648" rIns="93296" bIns="46648" anchor="t"/>
          <a:lstStyle/>
          <a:p>
            <a:pPr algn="l"/>
            <a:r>
              <a:rPr lang="de-DE" b="1" dirty="0" smtClean="0">
                <a:latin typeface="Arial" charset="0"/>
              </a:rPr>
              <a:t>Annahmen motorischer Schematheorien</a:t>
            </a:r>
            <a:endParaRPr lang="de-DE" dirty="0" smtClean="0"/>
          </a:p>
        </p:txBody>
      </p:sp>
      <p:sp>
        <p:nvSpPr>
          <p:cNvPr id="3075" name="Text Box 4"/>
          <p:cNvSpPr txBox="1">
            <a:spLocks noChangeArrowheads="1"/>
          </p:cNvSpPr>
          <p:nvPr/>
        </p:nvSpPr>
        <p:spPr bwMode="auto">
          <a:xfrm>
            <a:off x="381000" y="2455127"/>
            <a:ext cx="7620000" cy="830997"/>
          </a:xfrm>
          <a:prstGeom prst="rect">
            <a:avLst/>
          </a:prstGeom>
          <a:noFill/>
          <a:ln w="9525">
            <a:noFill/>
            <a:miter lim="800000"/>
            <a:headEnd/>
            <a:tailEnd/>
          </a:ln>
        </p:spPr>
        <p:txBody>
          <a:bodyPr>
            <a:spAutoFit/>
          </a:bodyPr>
          <a:lstStyle/>
          <a:p>
            <a:pPr marL="381000" indent="-381000">
              <a:spcBef>
                <a:spcPct val="50000"/>
              </a:spcBef>
            </a:pPr>
            <a:r>
              <a:rPr lang="de-DE" sz="2400" dirty="0">
                <a:latin typeface="Arial" charset="0"/>
              </a:rPr>
              <a:t>2.   Schemata werden durch definierte „Auslösebedingungen“ abgerufen.</a:t>
            </a:r>
          </a:p>
        </p:txBody>
      </p:sp>
      <p:sp>
        <p:nvSpPr>
          <p:cNvPr id="3076" name="Text Box 5"/>
          <p:cNvSpPr txBox="1">
            <a:spLocks noChangeArrowheads="1"/>
          </p:cNvSpPr>
          <p:nvPr/>
        </p:nvSpPr>
        <p:spPr bwMode="auto">
          <a:xfrm>
            <a:off x="381000" y="1293095"/>
            <a:ext cx="7924800" cy="1200329"/>
          </a:xfrm>
          <a:prstGeom prst="rect">
            <a:avLst/>
          </a:prstGeom>
          <a:noFill/>
          <a:ln w="9525">
            <a:noFill/>
            <a:miter lim="800000"/>
            <a:headEnd/>
            <a:tailEnd/>
          </a:ln>
        </p:spPr>
        <p:txBody>
          <a:bodyPr>
            <a:spAutoFit/>
          </a:bodyPr>
          <a:lstStyle/>
          <a:p>
            <a:pPr marL="381000" indent="-381000" defTabSz="292100">
              <a:spcBef>
                <a:spcPct val="50000"/>
              </a:spcBef>
            </a:pPr>
            <a:r>
              <a:rPr lang="de-DE" sz="2400" dirty="0">
                <a:latin typeface="Arial" charset="0"/>
              </a:rPr>
              <a:t>1.   Das komplette Bewegungsprogramm, das aus im Gedächtnis </a:t>
            </a:r>
            <a:r>
              <a:rPr lang="de-DE" sz="2400" dirty="0" smtClean="0">
                <a:latin typeface="Arial" charset="0"/>
              </a:rPr>
              <a:t>gespeicherten </a:t>
            </a:r>
            <a:r>
              <a:rPr lang="de-DE" sz="2400" dirty="0">
                <a:latin typeface="Arial" charset="0"/>
              </a:rPr>
              <a:t>Bewegungsschemata besteht, wird vor dem Handlungsbeginn bereitgestellt.</a:t>
            </a:r>
          </a:p>
        </p:txBody>
      </p:sp>
      <p:sp>
        <p:nvSpPr>
          <p:cNvPr id="3077" name="Text Box 6"/>
          <p:cNvSpPr txBox="1">
            <a:spLocks noChangeArrowheads="1"/>
          </p:cNvSpPr>
          <p:nvPr/>
        </p:nvSpPr>
        <p:spPr bwMode="auto">
          <a:xfrm>
            <a:off x="381000" y="5072074"/>
            <a:ext cx="6934200" cy="830997"/>
          </a:xfrm>
          <a:prstGeom prst="rect">
            <a:avLst/>
          </a:prstGeom>
          <a:noFill/>
          <a:ln w="9525">
            <a:noFill/>
            <a:miter lim="800000"/>
            <a:headEnd/>
            <a:tailEnd/>
          </a:ln>
        </p:spPr>
        <p:txBody>
          <a:bodyPr>
            <a:spAutoFit/>
          </a:bodyPr>
          <a:lstStyle/>
          <a:p>
            <a:pPr marL="381000" indent="-381000">
              <a:spcBef>
                <a:spcPct val="50000"/>
              </a:spcBef>
            </a:pPr>
            <a:r>
              <a:rPr lang="de-DE" sz="2400" dirty="0">
                <a:latin typeface="Arial" charset="0"/>
              </a:rPr>
              <a:t>5.   Neue Schemata müssen repetitiv eintrainiert werden.</a:t>
            </a:r>
            <a:endParaRPr lang="de-DE" sz="2400" dirty="0"/>
          </a:p>
        </p:txBody>
      </p:sp>
      <p:sp>
        <p:nvSpPr>
          <p:cNvPr id="3078" name="Text Box 7"/>
          <p:cNvSpPr txBox="1">
            <a:spLocks noChangeArrowheads="1"/>
          </p:cNvSpPr>
          <p:nvPr/>
        </p:nvSpPr>
        <p:spPr bwMode="auto">
          <a:xfrm>
            <a:off x="381000" y="3228803"/>
            <a:ext cx="7696200" cy="1200329"/>
          </a:xfrm>
          <a:prstGeom prst="rect">
            <a:avLst/>
          </a:prstGeom>
          <a:noFill/>
          <a:ln w="9525">
            <a:noFill/>
            <a:miter lim="800000"/>
            <a:headEnd/>
            <a:tailEnd/>
          </a:ln>
        </p:spPr>
        <p:txBody>
          <a:bodyPr>
            <a:spAutoFit/>
          </a:bodyPr>
          <a:lstStyle/>
          <a:p>
            <a:pPr marL="381000" indent="-381000">
              <a:spcBef>
                <a:spcPct val="50000"/>
              </a:spcBef>
            </a:pPr>
            <a:r>
              <a:rPr lang="de-DE" sz="2400" dirty="0">
                <a:latin typeface="Arial" charset="0"/>
              </a:rPr>
              <a:t>3.   Für die Kontrolle der Bewegungsausführung wird keine periphere visuelle oder </a:t>
            </a:r>
            <a:r>
              <a:rPr lang="de-DE" sz="2400" dirty="0" err="1">
                <a:latin typeface="Arial" charset="0"/>
              </a:rPr>
              <a:t>kinästethische</a:t>
            </a:r>
            <a:r>
              <a:rPr lang="de-DE" sz="2400" dirty="0">
                <a:latin typeface="Arial" charset="0"/>
              </a:rPr>
              <a:t> Rückmeldung gebraucht; sie läuft autonom ab.</a:t>
            </a:r>
          </a:p>
        </p:txBody>
      </p:sp>
      <p:sp>
        <p:nvSpPr>
          <p:cNvPr id="3079" name="Text Box 30"/>
          <p:cNvSpPr txBox="1">
            <a:spLocks noChangeArrowheads="1"/>
          </p:cNvSpPr>
          <p:nvPr/>
        </p:nvSpPr>
        <p:spPr bwMode="auto">
          <a:xfrm>
            <a:off x="381000" y="4241077"/>
            <a:ext cx="7696200" cy="830997"/>
          </a:xfrm>
          <a:prstGeom prst="rect">
            <a:avLst/>
          </a:prstGeom>
          <a:noFill/>
          <a:ln w="9525">
            <a:noFill/>
            <a:miter lim="800000"/>
            <a:headEnd/>
            <a:tailEnd/>
          </a:ln>
        </p:spPr>
        <p:txBody>
          <a:bodyPr>
            <a:spAutoFit/>
          </a:bodyPr>
          <a:lstStyle/>
          <a:p>
            <a:pPr marL="381000" indent="-381000">
              <a:spcBef>
                <a:spcPct val="50000"/>
              </a:spcBef>
            </a:pPr>
            <a:r>
              <a:rPr lang="de-DE" sz="2400" dirty="0">
                <a:latin typeface="Arial" charset="0"/>
              </a:rPr>
              <a:t>4.   Zur Auflösung bestehender Schemata und Skripte müssen sie auf Strategieebene gebracht werden.</a:t>
            </a:r>
            <a:endParaRPr lang="de-DE" sz="2400" dirty="0"/>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716016" y="5903071"/>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856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7000" y="233363"/>
            <a:ext cx="8712200" cy="452437"/>
          </a:xfrm>
        </p:spPr>
        <p:txBody>
          <a:bodyPr lIns="93296" tIns="46648" rIns="93296" bIns="46648" anchor="t"/>
          <a:lstStyle/>
          <a:p>
            <a:pPr algn="l"/>
            <a:r>
              <a:rPr lang="de-DE" b="1" dirty="0" smtClean="0">
                <a:latin typeface="Arial" charset="0"/>
              </a:rPr>
              <a:t>Begriffe der Handlungstheorie</a:t>
            </a:r>
            <a:endParaRPr lang="de-DE" dirty="0" smtClean="0"/>
          </a:p>
        </p:txBody>
      </p:sp>
      <p:sp>
        <p:nvSpPr>
          <p:cNvPr id="4099" name="Text Box 3"/>
          <p:cNvSpPr txBox="1">
            <a:spLocks noChangeArrowheads="1"/>
          </p:cNvSpPr>
          <p:nvPr/>
        </p:nvSpPr>
        <p:spPr bwMode="auto">
          <a:xfrm>
            <a:off x="0" y="1214422"/>
            <a:ext cx="9144000" cy="707886"/>
          </a:xfrm>
          <a:prstGeom prst="rect">
            <a:avLst/>
          </a:prstGeom>
          <a:noFill/>
          <a:ln w="9525">
            <a:noFill/>
            <a:miter lim="800000"/>
            <a:headEnd/>
            <a:tailEnd/>
          </a:ln>
        </p:spPr>
        <p:txBody>
          <a:bodyPr wrap="square">
            <a:spAutoFit/>
          </a:bodyPr>
          <a:lstStyle/>
          <a:p>
            <a:pPr>
              <a:spcBef>
                <a:spcPct val="50000"/>
              </a:spcBef>
            </a:pPr>
            <a:r>
              <a:rPr lang="de-DE" sz="2000" dirty="0" smtClean="0">
                <a:latin typeface="Arial" charset="0"/>
              </a:rPr>
              <a:t>Winfried Hacker (1973;2008), TU </a:t>
            </a:r>
            <a:r>
              <a:rPr lang="de-DE" sz="2000" dirty="0" err="1" smtClean="0">
                <a:latin typeface="Arial" charset="0"/>
              </a:rPr>
              <a:t>Desden</a:t>
            </a:r>
            <a:r>
              <a:rPr lang="de-DE" sz="2000" dirty="0" smtClean="0">
                <a:latin typeface="Arial" charset="0"/>
              </a:rPr>
              <a:t>: „</a:t>
            </a:r>
            <a:r>
              <a:rPr lang="de-DE" sz="2000" dirty="0">
                <a:latin typeface="Arial" charset="0"/>
              </a:rPr>
              <a:t>Allgemeine Arbeits- und Ingenieurspsychologie. Psychische Struktur und Regulation von Arbeitsketten“</a:t>
            </a:r>
          </a:p>
        </p:txBody>
      </p:sp>
      <p:sp>
        <p:nvSpPr>
          <p:cNvPr id="4101" name="Text Box 5"/>
          <p:cNvSpPr txBox="1">
            <a:spLocks noChangeArrowheads="1"/>
          </p:cNvSpPr>
          <p:nvPr/>
        </p:nvSpPr>
        <p:spPr bwMode="auto">
          <a:xfrm>
            <a:off x="0" y="4500570"/>
            <a:ext cx="9144000" cy="1015663"/>
          </a:xfrm>
          <a:prstGeom prst="rect">
            <a:avLst/>
          </a:prstGeom>
          <a:noFill/>
          <a:ln w="9525">
            <a:noFill/>
            <a:miter lim="800000"/>
            <a:headEnd/>
            <a:tailEnd/>
          </a:ln>
        </p:spPr>
        <p:txBody>
          <a:bodyPr wrap="square">
            <a:spAutoFit/>
          </a:bodyPr>
          <a:lstStyle/>
          <a:p>
            <a:pPr>
              <a:spcBef>
                <a:spcPct val="50000"/>
              </a:spcBef>
            </a:pPr>
            <a:r>
              <a:rPr lang="de-DE" sz="2000" dirty="0" smtClean="0">
                <a:latin typeface="Arial" charset="0"/>
              </a:rPr>
              <a:t>Größere </a:t>
            </a:r>
            <a:r>
              <a:rPr lang="de-DE" sz="2000" dirty="0">
                <a:latin typeface="Arial" charset="0"/>
              </a:rPr>
              <a:t>zusammenhängende Handlungsgefüge, deren Ziel sehr komplex und nicht immer in seinen verschiedenen Aspekten bewusst ist, kann man als </a:t>
            </a:r>
            <a:r>
              <a:rPr lang="de-DE" sz="2000" b="1" i="1" dirty="0">
                <a:latin typeface="Arial" charset="0"/>
              </a:rPr>
              <a:t>Tätigkeit</a:t>
            </a:r>
            <a:r>
              <a:rPr lang="de-DE" sz="2000" dirty="0">
                <a:latin typeface="Arial" charset="0"/>
              </a:rPr>
              <a:t> bezeichnen. </a:t>
            </a:r>
            <a:r>
              <a:rPr lang="de-DE" sz="2000" i="1" dirty="0">
                <a:latin typeface="Arial" charset="0"/>
              </a:rPr>
              <a:t>(Volpert, 1987, S.6)</a:t>
            </a:r>
            <a:endParaRPr lang="de-DE" sz="2000" dirty="0"/>
          </a:p>
        </p:txBody>
      </p:sp>
      <p:sp>
        <p:nvSpPr>
          <p:cNvPr id="4102" name="Text Box 6"/>
          <p:cNvSpPr txBox="1">
            <a:spLocks noChangeArrowheads="1"/>
          </p:cNvSpPr>
          <p:nvPr/>
        </p:nvSpPr>
        <p:spPr bwMode="auto">
          <a:xfrm>
            <a:off x="0" y="2500306"/>
            <a:ext cx="9144000" cy="1631216"/>
          </a:xfrm>
          <a:prstGeom prst="rect">
            <a:avLst/>
          </a:prstGeom>
          <a:noFill/>
          <a:ln w="9525">
            <a:noFill/>
            <a:miter lim="800000"/>
            <a:headEnd/>
            <a:tailEnd/>
          </a:ln>
        </p:spPr>
        <p:txBody>
          <a:bodyPr wrap="square">
            <a:spAutoFit/>
          </a:bodyPr>
          <a:lstStyle/>
          <a:p>
            <a:pPr>
              <a:spcBef>
                <a:spcPct val="50000"/>
              </a:spcBef>
            </a:pPr>
            <a:r>
              <a:rPr lang="de-DE" sz="2000" dirty="0">
                <a:latin typeface="Arial" charset="0"/>
              </a:rPr>
              <a:t>„</a:t>
            </a:r>
            <a:r>
              <a:rPr lang="de-DE" sz="2000" b="1" i="1" dirty="0">
                <a:latin typeface="Arial" charset="0"/>
              </a:rPr>
              <a:t>Handlungen</a:t>
            </a:r>
            <a:r>
              <a:rPr lang="de-DE" sz="2000" dirty="0">
                <a:latin typeface="Arial" charset="0"/>
              </a:rPr>
              <a:t> bilden die kleinste psychologische Einheit der willensmäßig gesteuerten Tätigkeiten. Die Abgrenzung dieser Handlungen erfolgt durch das bewusste Ziel, das die (....) Vorwegnahme des Ergebnisses der Handlung darstellt. Nur Kraft ihres Ziels sind Handlungen selbständige, abgrenzbare Grundbestandteile oder Einheiten der Tätigkeiten. </a:t>
            </a:r>
            <a:r>
              <a:rPr lang="de-DE" sz="2000" i="1" dirty="0">
                <a:latin typeface="Arial" charset="0"/>
              </a:rPr>
              <a:t>(Hacker, 1986, S.73)</a:t>
            </a:r>
            <a:endParaRPr lang="de-DE" sz="2000" dirty="0">
              <a:latin typeface="Arial" charset="0"/>
            </a:endParaRPr>
          </a:p>
        </p:txBody>
      </p:sp>
      <p:sp>
        <p:nvSpPr>
          <p:cNvPr id="4103" name="Text Box 12"/>
          <p:cNvSpPr txBox="1">
            <a:spLocks noChangeArrowheads="1"/>
          </p:cNvSpPr>
          <p:nvPr/>
        </p:nvSpPr>
        <p:spPr bwMode="auto">
          <a:xfrm>
            <a:off x="0" y="5857892"/>
            <a:ext cx="9144000" cy="707886"/>
          </a:xfrm>
          <a:prstGeom prst="rect">
            <a:avLst/>
          </a:prstGeom>
          <a:noFill/>
          <a:ln w="9525">
            <a:noFill/>
            <a:miter lim="800000"/>
            <a:headEnd/>
            <a:tailEnd/>
          </a:ln>
        </p:spPr>
        <p:txBody>
          <a:bodyPr wrap="square">
            <a:spAutoFit/>
          </a:bodyPr>
          <a:lstStyle/>
          <a:p>
            <a:pPr>
              <a:spcBef>
                <a:spcPct val="50000"/>
              </a:spcBef>
            </a:pPr>
            <a:r>
              <a:rPr lang="de-DE" sz="2000" dirty="0">
                <a:latin typeface="Arial" charset="0"/>
              </a:rPr>
              <a:t>Unselbständige Bestandteile von Handlungen im Sinn von einzelnen </a:t>
            </a:r>
            <a:r>
              <a:rPr lang="de-DE" sz="2000" dirty="0" err="1" smtClean="0">
                <a:latin typeface="Arial" charset="0"/>
              </a:rPr>
              <a:t>Bewegun</a:t>
            </a:r>
            <a:r>
              <a:rPr lang="de-DE" sz="2000" dirty="0" smtClean="0">
                <a:latin typeface="Arial" charset="0"/>
              </a:rPr>
              <a:t>-gen </a:t>
            </a:r>
            <a:r>
              <a:rPr lang="de-DE" sz="2000" dirty="0">
                <a:latin typeface="Arial" charset="0"/>
              </a:rPr>
              <a:t>oder Verrichtungen sind entsprechende </a:t>
            </a:r>
            <a:r>
              <a:rPr lang="de-DE" sz="2000" b="1" i="1" dirty="0">
                <a:latin typeface="Arial" charset="0"/>
              </a:rPr>
              <a:t>Operation</a:t>
            </a:r>
            <a:r>
              <a:rPr lang="de-DE" sz="2000" dirty="0">
                <a:latin typeface="Arial" charset="0"/>
              </a:rPr>
              <a:t>.  </a:t>
            </a:r>
            <a:r>
              <a:rPr lang="de-DE" sz="2000" i="1" dirty="0" smtClean="0">
                <a:latin typeface="Arial" charset="0"/>
              </a:rPr>
              <a:t>Volpert</a:t>
            </a:r>
            <a:r>
              <a:rPr lang="de-DE" sz="2000" i="1" dirty="0">
                <a:latin typeface="Arial" charset="0"/>
              </a:rPr>
              <a:t>, 1987, S.6)</a:t>
            </a:r>
            <a:endParaRPr lang="de-DE" sz="2000" i="1" dirty="0"/>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495165" y="5614210"/>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227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42852"/>
            <a:ext cx="8712200" cy="452437"/>
          </a:xfrm>
        </p:spPr>
        <p:txBody>
          <a:bodyPr lIns="93296" tIns="46648" rIns="93296" bIns="46648" anchor="t"/>
          <a:lstStyle/>
          <a:p>
            <a:pPr algn="l"/>
            <a:r>
              <a:rPr lang="de-DE" b="1" dirty="0" smtClean="0">
                <a:latin typeface="Arial" charset="0"/>
              </a:rPr>
              <a:t>Ebenen der Ausführungs-Regulation </a:t>
            </a:r>
            <a:br>
              <a:rPr lang="de-DE" b="1" dirty="0" smtClean="0">
                <a:latin typeface="Arial" charset="0"/>
              </a:rPr>
            </a:br>
            <a:r>
              <a:rPr lang="de-DE" b="1" dirty="0" smtClean="0">
                <a:latin typeface="Arial" charset="0"/>
              </a:rPr>
              <a:t>(Vereinfachte Darstellung)</a:t>
            </a:r>
            <a:endParaRPr lang="de-DE" dirty="0" smtClean="0"/>
          </a:p>
        </p:txBody>
      </p:sp>
      <p:sp>
        <p:nvSpPr>
          <p:cNvPr id="2051" name="Rectangle 3"/>
          <p:cNvSpPr>
            <a:spLocks noGrp="1" noChangeArrowheads="1"/>
          </p:cNvSpPr>
          <p:nvPr>
            <p:ph type="body" idx="1"/>
          </p:nvPr>
        </p:nvSpPr>
        <p:spPr>
          <a:xfrm>
            <a:off x="228600" y="1827213"/>
            <a:ext cx="2568575" cy="609600"/>
          </a:xfrm>
        </p:spPr>
        <p:txBody>
          <a:bodyPr lIns="93296" tIns="46648" rIns="93296" bIns="46648"/>
          <a:lstStyle/>
          <a:p>
            <a:pPr marL="0" indent="0">
              <a:buFontTx/>
              <a:buNone/>
            </a:pPr>
            <a:r>
              <a:rPr lang="de-DE" sz="1600" b="1" smtClean="0">
                <a:latin typeface="Arial" charset="0"/>
              </a:rPr>
              <a:t>Aktionsvorbereitende  Prozesse</a:t>
            </a:r>
            <a:endParaRPr lang="de-DE" b="1" smtClean="0"/>
          </a:p>
        </p:txBody>
      </p:sp>
      <p:sp>
        <p:nvSpPr>
          <p:cNvPr id="2052" name="Rectangle 4"/>
          <p:cNvSpPr>
            <a:spLocks noChangeArrowheads="1"/>
          </p:cNvSpPr>
          <p:nvPr/>
        </p:nvSpPr>
        <p:spPr bwMode="auto">
          <a:xfrm>
            <a:off x="3887788" y="1895475"/>
            <a:ext cx="2720975" cy="244475"/>
          </a:xfrm>
          <a:prstGeom prst="rect">
            <a:avLst/>
          </a:prstGeom>
          <a:noFill/>
          <a:ln w="9525">
            <a:noFill/>
            <a:miter lim="800000"/>
            <a:headEnd/>
            <a:tailEnd/>
          </a:ln>
        </p:spPr>
        <p:txBody>
          <a:bodyPr lIns="0" tIns="0" rIns="0" bIns="0">
            <a:spAutoFit/>
          </a:bodyPr>
          <a:lstStyle/>
          <a:p>
            <a:pPr defTabSz="912813"/>
            <a:r>
              <a:rPr lang="de-DE" sz="1600" b="1">
                <a:latin typeface="Arial" charset="0"/>
              </a:rPr>
              <a:t>Aktionsprogramme</a:t>
            </a:r>
            <a:endParaRPr lang="de-DE" sz="1600" b="1"/>
          </a:p>
        </p:txBody>
      </p:sp>
      <p:sp>
        <p:nvSpPr>
          <p:cNvPr id="2053" name="Rectangle 5"/>
          <p:cNvSpPr>
            <a:spLocks noChangeArrowheads="1"/>
          </p:cNvSpPr>
          <p:nvPr/>
        </p:nvSpPr>
        <p:spPr bwMode="auto">
          <a:xfrm>
            <a:off x="311150" y="2595563"/>
            <a:ext cx="2127250" cy="4032250"/>
          </a:xfrm>
          <a:prstGeom prst="rect">
            <a:avLst/>
          </a:prstGeom>
          <a:noFill/>
          <a:ln w="9525">
            <a:noFill/>
            <a:miter lim="800000"/>
            <a:headEnd/>
            <a:tailEnd/>
          </a:ln>
        </p:spPr>
        <p:txBody>
          <a:bodyPr lIns="0" tIns="0" rIns="0" bIns="0">
            <a:spAutoFit/>
          </a:bodyPr>
          <a:lstStyle/>
          <a:p>
            <a:pPr defTabSz="912813"/>
            <a:r>
              <a:rPr lang="de-DE" sz="1600">
                <a:latin typeface="Arial" charset="0"/>
              </a:rPr>
              <a:t>bewusstseinspflichtige intellektuelle Analyse- und Synthesevorgänge verschiedenen Niveaus</a:t>
            </a:r>
          </a:p>
          <a:p>
            <a:pPr defTabSz="912813"/>
            <a:endParaRPr lang="de-DE" sz="1600">
              <a:latin typeface="Arial" charset="0"/>
            </a:endParaRPr>
          </a:p>
          <a:p>
            <a:pPr defTabSz="912813"/>
            <a:endParaRPr lang="de-DE" sz="1600">
              <a:latin typeface="Arial" charset="0"/>
            </a:endParaRPr>
          </a:p>
          <a:p>
            <a:pPr defTabSz="912813"/>
            <a:r>
              <a:rPr lang="de-DE" sz="1600">
                <a:latin typeface="Arial" charset="0"/>
              </a:rPr>
              <a:t>bewusstseinsfähige wahrnehmungsinterne Urteils- und Klassifikationsprozesse</a:t>
            </a:r>
          </a:p>
          <a:p>
            <a:pPr defTabSz="912813"/>
            <a:endParaRPr lang="de-DE" sz="1600">
              <a:latin typeface="Arial" charset="0"/>
            </a:endParaRPr>
          </a:p>
          <a:p>
            <a:pPr defTabSz="912813"/>
            <a:endParaRPr lang="de-DE">
              <a:latin typeface="Arial" charset="0"/>
            </a:endParaRPr>
          </a:p>
          <a:p>
            <a:pPr defTabSz="912813"/>
            <a:r>
              <a:rPr lang="de-DE" sz="1600">
                <a:latin typeface="Arial" charset="0"/>
              </a:rPr>
              <a:t>nichtbewusstseins-fähige kinästhetische orientierende Rezeptionen</a:t>
            </a:r>
          </a:p>
        </p:txBody>
      </p:sp>
      <p:sp>
        <p:nvSpPr>
          <p:cNvPr id="2054" name="Rectangle 6"/>
          <p:cNvSpPr>
            <a:spLocks noChangeArrowheads="1"/>
          </p:cNvSpPr>
          <p:nvPr/>
        </p:nvSpPr>
        <p:spPr bwMode="auto">
          <a:xfrm>
            <a:off x="3505200" y="2513013"/>
            <a:ext cx="2409825" cy="4156075"/>
          </a:xfrm>
          <a:prstGeom prst="rect">
            <a:avLst/>
          </a:prstGeom>
          <a:noFill/>
          <a:ln w="9525">
            <a:noFill/>
            <a:miter lim="800000"/>
            <a:headEnd/>
            <a:tailEnd/>
          </a:ln>
        </p:spPr>
        <p:txBody>
          <a:bodyPr lIns="0" tIns="0" rIns="0" bIns="0">
            <a:spAutoFit/>
          </a:bodyPr>
          <a:lstStyle/>
          <a:p>
            <a:pPr defTabSz="912813"/>
            <a:r>
              <a:rPr lang="de-DE" sz="1600" dirty="0">
                <a:latin typeface="Arial" charset="0"/>
              </a:rPr>
              <a:t>bewusstseinspflichtige </a:t>
            </a:r>
          </a:p>
          <a:p>
            <a:pPr defTabSz="912813"/>
            <a:r>
              <a:rPr lang="de-DE" sz="1600" dirty="0">
                <a:latin typeface="Arial" charset="0"/>
              </a:rPr>
              <a:t>Heuristiken</a:t>
            </a:r>
          </a:p>
          <a:p>
            <a:pPr defTabSz="912813"/>
            <a:r>
              <a:rPr lang="de-DE" sz="1600" dirty="0">
                <a:latin typeface="Arial" charset="0"/>
              </a:rPr>
              <a:t>Strategien</a:t>
            </a:r>
          </a:p>
          <a:p>
            <a:pPr defTabSz="912813"/>
            <a:r>
              <a:rPr lang="de-DE" sz="1600" dirty="0">
                <a:latin typeface="Arial" charset="0"/>
              </a:rPr>
              <a:t>Pläne</a:t>
            </a:r>
          </a:p>
          <a:p>
            <a:pPr defTabSz="912813"/>
            <a:endParaRPr lang="de-DE" sz="1600" dirty="0">
              <a:latin typeface="Arial" charset="0"/>
            </a:endParaRPr>
          </a:p>
          <a:p>
            <a:pPr defTabSz="912813"/>
            <a:endParaRPr lang="de-DE" sz="1600" dirty="0">
              <a:latin typeface="Arial" charset="0"/>
            </a:endParaRPr>
          </a:p>
          <a:p>
            <a:pPr defTabSz="912813"/>
            <a:endParaRPr lang="de-DE" sz="1600" dirty="0">
              <a:latin typeface="Arial" charset="0"/>
            </a:endParaRPr>
          </a:p>
          <a:p>
            <a:pPr defTabSz="912813"/>
            <a:r>
              <a:rPr lang="de-DE" sz="1600" dirty="0">
                <a:latin typeface="Arial" charset="0"/>
              </a:rPr>
              <a:t>bewusstseinsfähige Handlungsschemata</a:t>
            </a:r>
          </a:p>
          <a:p>
            <a:pPr defTabSz="912813"/>
            <a:endParaRPr lang="de-DE" sz="1600" dirty="0">
              <a:latin typeface="Arial" charset="0"/>
            </a:endParaRPr>
          </a:p>
          <a:p>
            <a:pPr defTabSz="912813"/>
            <a:endParaRPr lang="de-DE" sz="1600" dirty="0">
              <a:latin typeface="Arial" charset="0"/>
            </a:endParaRPr>
          </a:p>
          <a:p>
            <a:pPr defTabSz="912813"/>
            <a:endParaRPr lang="de-DE" sz="1600" dirty="0">
              <a:latin typeface="Arial" charset="0"/>
            </a:endParaRPr>
          </a:p>
          <a:p>
            <a:pPr defTabSz="912813"/>
            <a:endParaRPr lang="de-DE" sz="1600" dirty="0">
              <a:latin typeface="Arial" charset="0"/>
            </a:endParaRPr>
          </a:p>
          <a:p>
            <a:pPr defTabSz="912813"/>
            <a:r>
              <a:rPr lang="de-DE" sz="1600" dirty="0">
                <a:latin typeface="Arial" charset="0"/>
              </a:rPr>
              <a:t>nichtbewusstseinsfähige Stereotypen/Routinen (Fertigkeiten), Bewegungsentwürfe</a:t>
            </a:r>
          </a:p>
        </p:txBody>
      </p:sp>
      <p:sp>
        <p:nvSpPr>
          <p:cNvPr id="2055" name="AutoShape 7"/>
          <p:cNvSpPr>
            <a:spLocks noChangeArrowheads="1"/>
          </p:cNvSpPr>
          <p:nvPr/>
        </p:nvSpPr>
        <p:spPr bwMode="blackWhite">
          <a:xfrm>
            <a:off x="2743200" y="2741613"/>
            <a:ext cx="544513" cy="777875"/>
          </a:xfrm>
          <a:prstGeom prst="rightArrow">
            <a:avLst>
              <a:gd name="adj1" fmla="val 50000"/>
              <a:gd name="adj2" fmla="val 36458"/>
            </a:avLst>
          </a:prstGeom>
          <a:solidFill>
            <a:schemeClr val="hlink">
              <a:alpha val="50195"/>
            </a:schemeClr>
          </a:solidFill>
          <a:ln w="12700">
            <a:noFill/>
            <a:miter lim="800000"/>
            <a:headEnd/>
            <a:tailEnd/>
          </a:ln>
        </p:spPr>
        <p:txBody>
          <a:bodyPr wrap="none" anchor="ctr"/>
          <a:lstStyle/>
          <a:p>
            <a:endParaRPr lang="de-DE"/>
          </a:p>
        </p:txBody>
      </p:sp>
      <p:sp>
        <p:nvSpPr>
          <p:cNvPr id="2056" name="AutoShape 8"/>
          <p:cNvSpPr>
            <a:spLocks noChangeArrowheads="1"/>
          </p:cNvSpPr>
          <p:nvPr/>
        </p:nvSpPr>
        <p:spPr bwMode="blackWhite">
          <a:xfrm>
            <a:off x="2743200" y="4189413"/>
            <a:ext cx="544513" cy="777875"/>
          </a:xfrm>
          <a:prstGeom prst="rightArrow">
            <a:avLst>
              <a:gd name="adj1" fmla="val 50000"/>
              <a:gd name="adj2" fmla="val 36458"/>
            </a:avLst>
          </a:prstGeom>
          <a:solidFill>
            <a:schemeClr val="hlink">
              <a:alpha val="50195"/>
            </a:schemeClr>
          </a:solidFill>
          <a:ln w="12700">
            <a:noFill/>
            <a:miter lim="800000"/>
            <a:headEnd/>
            <a:tailEnd/>
          </a:ln>
        </p:spPr>
        <p:txBody>
          <a:bodyPr wrap="none" anchor="ctr"/>
          <a:lstStyle/>
          <a:p>
            <a:endParaRPr lang="de-DE"/>
          </a:p>
        </p:txBody>
      </p:sp>
      <p:sp>
        <p:nvSpPr>
          <p:cNvPr id="2057" name="AutoShape 9"/>
          <p:cNvSpPr>
            <a:spLocks noChangeArrowheads="1"/>
          </p:cNvSpPr>
          <p:nvPr/>
        </p:nvSpPr>
        <p:spPr bwMode="blackWhite">
          <a:xfrm>
            <a:off x="2743200" y="5637213"/>
            <a:ext cx="544513" cy="777875"/>
          </a:xfrm>
          <a:prstGeom prst="rightArrow">
            <a:avLst>
              <a:gd name="adj1" fmla="val 50000"/>
              <a:gd name="adj2" fmla="val 25000"/>
            </a:avLst>
          </a:prstGeom>
          <a:solidFill>
            <a:schemeClr val="hlink">
              <a:alpha val="50195"/>
            </a:schemeClr>
          </a:solidFill>
          <a:ln w="12700">
            <a:noFill/>
            <a:miter lim="800000"/>
            <a:headEnd/>
            <a:tailEnd/>
          </a:ln>
        </p:spPr>
        <p:txBody>
          <a:bodyPr wrap="none" anchor="ctr"/>
          <a:lstStyle/>
          <a:p>
            <a:endParaRPr lang="de-DE"/>
          </a:p>
        </p:txBody>
      </p:sp>
      <p:sp>
        <p:nvSpPr>
          <p:cNvPr id="2058" name="Rectangle 10"/>
          <p:cNvSpPr>
            <a:spLocks noChangeArrowheads="1"/>
          </p:cNvSpPr>
          <p:nvPr/>
        </p:nvSpPr>
        <p:spPr bwMode="auto">
          <a:xfrm>
            <a:off x="6172200" y="2436813"/>
            <a:ext cx="2176463" cy="4033837"/>
          </a:xfrm>
          <a:prstGeom prst="rect">
            <a:avLst/>
          </a:prstGeom>
          <a:noFill/>
          <a:ln w="9525">
            <a:noFill/>
            <a:miter lim="800000"/>
            <a:headEnd/>
            <a:tailEnd/>
          </a:ln>
        </p:spPr>
        <p:txBody>
          <a:bodyPr lIns="0" tIns="0" rIns="0" bIns="0">
            <a:spAutoFit/>
          </a:bodyPr>
          <a:lstStyle/>
          <a:p>
            <a:pPr defTabSz="912813"/>
            <a:endParaRPr lang="de-DE" sz="800"/>
          </a:p>
          <a:p>
            <a:pPr defTabSz="912813"/>
            <a:r>
              <a:rPr lang="de-DE" sz="1600" b="1">
                <a:latin typeface="Arial" charset="0"/>
              </a:rPr>
              <a:t>Intellektuelle Regulations-Ebene (Wissen)</a:t>
            </a:r>
          </a:p>
          <a:p>
            <a:pPr defTabSz="912813"/>
            <a:endParaRPr lang="de-DE" sz="1600" b="1">
              <a:latin typeface="Arial" charset="0"/>
            </a:endParaRPr>
          </a:p>
          <a:p>
            <a:pPr defTabSz="912813"/>
            <a:endParaRPr lang="de-DE" sz="1600" b="1">
              <a:latin typeface="Arial" charset="0"/>
            </a:endParaRPr>
          </a:p>
          <a:p>
            <a:pPr defTabSz="912813"/>
            <a:endParaRPr lang="de-DE" sz="1600" b="1">
              <a:latin typeface="Arial" charset="0"/>
            </a:endParaRPr>
          </a:p>
          <a:p>
            <a:pPr defTabSz="912813"/>
            <a:r>
              <a:rPr lang="de-DE" sz="1600" b="1">
                <a:latin typeface="Arial" charset="0"/>
              </a:rPr>
              <a:t>Perzeptiv-Begriffliche Regulations-Ebene (Regeln)</a:t>
            </a:r>
          </a:p>
          <a:p>
            <a:pPr defTabSz="912813"/>
            <a:endParaRPr lang="de-DE" sz="1600" b="1">
              <a:latin typeface="Arial" charset="0"/>
            </a:endParaRPr>
          </a:p>
          <a:p>
            <a:pPr defTabSz="912813"/>
            <a:endParaRPr lang="de-DE" sz="1600" b="1">
              <a:latin typeface="Arial" charset="0"/>
            </a:endParaRPr>
          </a:p>
          <a:p>
            <a:pPr defTabSz="912813"/>
            <a:endParaRPr lang="de-DE" sz="1600" b="1">
              <a:latin typeface="Arial" charset="0"/>
            </a:endParaRPr>
          </a:p>
          <a:p>
            <a:pPr defTabSz="912813"/>
            <a:endParaRPr lang="de-DE" sz="1600" b="1">
              <a:latin typeface="Arial" charset="0"/>
            </a:endParaRPr>
          </a:p>
          <a:p>
            <a:pPr defTabSz="912813"/>
            <a:r>
              <a:rPr lang="de-DE" sz="1600" b="1">
                <a:latin typeface="Arial" charset="0"/>
              </a:rPr>
              <a:t>Automatisierte Regulations-Ebene (Muster)</a:t>
            </a:r>
          </a:p>
        </p:txBody>
      </p:sp>
      <p:sp>
        <p:nvSpPr>
          <p:cNvPr id="2059" name="AutoShape 11"/>
          <p:cNvSpPr>
            <a:spLocks noChangeArrowheads="1"/>
          </p:cNvSpPr>
          <p:nvPr/>
        </p:nvSpPr>
        <p:spPr bwMode="blackWhite">
          <a:xfrm>
            <a:off x="5867400" y="2589213"/>
            <a:ext cx="233363" cy="933450"/>
          </a:xfrm>
          <a:prstGeom prst="homePlate">
            <a:avLst>
              <a:gd name="adj" fmla="val 98333"/>
            </a:avLst>
          </a:prstGeom>
          <a:solidFill>
            <a:schemeClr val="hlink">
              <a:alpha val="50195"/>
            </a:schemeClr>
          </a:solidFill>
          <a:ln w="12700">
            <a:noFill/>
            <a:miter lim="800000"/>
            <a:headEnd/>
            <a:tailEnd/>
          </a:ln>
        </p:spPr>
        <p:txBody>
          <a:bodyPr wrap="none" anchor="ctr"/>
          <a:lstStyle/>
          <a:p>
            <a:endParaRPr lang="de-DE"/>
          </a:p>
        </p:txBody>
      </p:sp>
      <p:sp>
        <p:nvSpPr>
          <p:cNvPr id="2060" name="AutoShape 12"/>
          <p:cNvSpPr>
            <a:spLocks noChangeArrowheads="1"/>
          </p:cNvSpPr>
          <p:nvPr/>
        </p:nvSpPr>
        <p:spPr bwMode="blackWhite">
          <a:xfrm>
            <a:off x="5867400" y="4113213"/>
            <a:ext cx="233363" cy="933450"/>
          </a:xfrm>
          <a:prstGeom prst="homePlate">
            <a:avLst>
              <a:gd name="adj" fmla="val 98333"/>
            </a:avLst>
          </a:prstGeom>
          <a:solidFill>
            <a:schemeClr val="hlink">
              <a:alpha val="50195"/>
            </a:schemeClr>
          </a:solidFill>
          <a:ln w="12700">
            <a:noFill/>
            <a:miter lim="800000"/>
            <a:headEnd/>
            <a:tailEnd/>
          </a:ln>
        </p:spPr>
        <p:txBody>
          <a:bodyPr wrap="none" anchor="ctr"/>
          <a:lstStyle/>
          <a:p>
            <a:endParaRPr lang="de-DE"/>
          </a:p>
        </p:txBody>
      </p:sp>
      <p:sp>
        <p:nvSpPr>
          <p:cNvPr id="2061" name="AutoShape 13"/>
          <p:cNvSpPr>
            <a:spLocks noChangeArrowheads="1"/>
          </p:cNvSpPr>
          <p:nvPr/>
        </p:nvSpPr>
        <p:spPr bwMode="blackWhite">
          <a:xfrm>
            <a:off x="5867400" y="5561013"/>
            <a:ext cx="233363" cy="933450"/>
          </a:xfrm>
          <a:prstGeom prst="homePlate">
            <a:avLst>
              <a:gd name="adj" fmla="val 98333"/>
            </a:avLst>
          </a:prstGeom>
          <a:solidFill>
            <a:schemeClr val="hlink">
              <a:alpha val="50195"/>
            </a:schemeClr>
          </a:solidFill>
          <a:ln w="12700">
            <a:noFill/>
            <a:miter lim="800000"/>
            <a:headEnd/>
            <a:tailEnd/>
          </a:ln>
        </p:spPr>
        <p:txBody>
          <a:bodyPr wrap="none" anchor="ctr"/>
          <a:lstStyle/>
          <a:p>
            <a:endParaRPr lang="de-DE"/>
          </a:p>
        </p:txBody>
      </p:sp>
      <p:sp>
        <p:nvSpPr>
          <p:cNvPr id="2062" name="Rectangle 14"/>
          <p:cNvSpPr>
            <a:spLocks noChangeArrowheads="1"/>
          </p:cNvSpPr>
          <p:nvPr/>
        </p:nvSpPr>
        <p:spPr bwMode="auto">
          <a:xfrm>
            <a:off x="539750" y="1138226"/>
            <a:ext cx="7486650" cy="647700"/>
          </a:xfrm>
          <a:prstGeom prst="rect">
            <a:avLst/>
          </a:prstGeom>
          <a:solidFill>
            <a:schemeClr val="hlink"/>
          </a:solidFill>
          <a:ln w="9525">
            <a:noFill/>
            <a:miter lim="800000"/>
            <a:headEnd/>
            <a:tailEnd/>
          </a:ln>
        </p:spPr>
        <p:txBody>
          <a:bodyPr/>
          <a:lstStyle/>
          <a:p>
            <a:pPr marL="342900" indent="-342900">
              <a:spcBef>
                <a:spcPct val="20000"/>
              </a:spcBef>
            </a:pPr>
            <a:r>
              <a:rPr lang="de-DE" sz="2000" dirty="0">
                <a:latin typeface="Arial" charset="0"/>
              </a:rPr>
              <a:t>     Die Gründe des Fehlers sind auch die wesentlichen Merkmale gelingenden Handelns </a:t>
            </a:r>
            <a:r>
              <a:rPr lang="de-DE" sz="2000" dirty="0" smtClean="0">
                <a:latin typeface="Arial" charset="0"/>
              </a:rPr>
              <a:t> </a:t>
            </a:r>
            <a:endParaRPr lang="de-DE" sz="2000" dirty="0">
              <a:latin typeface="Arial" charset="0"/>
            </a:endParaRP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510881" y="5317331"/>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064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p:cNvPicPr>
            <a:picLocks noGrp="1" noChangeAspect="1" noChangeArrowheads="1"/>
          </p:cNvPicPr>
          <p:nvPr>
            <p:ph type="body" idx="1"/>
          </p:nvPr>
        </p:nvPicPr>
        <p:blipFill>
          <a:blip r:embed="rId4" cstate="print"/>
          <a:srcRect/>
          <a:stretch>
            <a:fillRect/>
          </a:stretch>
        </p:blipFill>
        <p:spPr>
          <a:xfrm>
            <a:off x="366712" y="1327786"/>
            <a:ext cx="7921625" cy="5254625"/>
          </a:xfrm>
        </p:spPr>
      </p:pic>
      <p:sp>
        <p:nvSpPr>
          <p:cNvPr id="5123" name="Text Box 5"/>
          <p:cNvSpPr txBox="1">
            <a:spLocks noChangeArrowheads="1"/>
          </p:cNvSpPr>
          <p:nvPr/>
        </p:nvSpPr>
        <p:spPr bwMode="auto">
          <a:xfrm>
            <a:off x="6372225" y="6583363"/>
            <a:ext cx="3600450" cy="274637"/>
          </a:xfrm>
          <a:prstGeom prst="rect">
            <a:avLst/>
          </a:prstGeom>
          <a:noFill/>
          <a:ln w="9525">
            <a:noFill/>
            <a:miter lim="800000"/>
            <a:headEnd/>
            <a:tailEnd/>
          </a:ln>
        </p:spPr>
        <p:txBody>
          <a:bodyPr>
            <a:spAutoFit/>
          </a:bodyPr>
          <a:lstStyle/>
          <a:p>
            <a:pPr>
              <a:spcBef>
                <a:spcPct val="50000"/>
              </a:spcBef>
            </a:pPr>
            <a:r>
              <a:rPr lang="de-DE" sz="1200"/>
              <a:t>Entnommen Hacker, 1999</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572000" y="5445224"/>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54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152400"/>
            <a:ext cx="7543800" cy="622300"/>
          </a:xfrm>
        </p:spPr>
        <p:txBody>
          <a:bodyPr lIns="93296" tIns="46648" rIns="93296" bIns="46648" anchor="t"/>
          <a:lstStyle/>
          <a:p>
            <a:pPr algn="l"/>
            <a:r>
              <a:rPr lang="de-DE" sz="2000" b="1" smtClean="0">
                <a:latin typeface="Arial" charset="0"/>
              </a:rPr>
              <a:t>Hierarchisch-sequentielles Modell der Handlungsregulation an einem Beispiel</a:t>
            </a:r>
            <a:endParaRPr lang="de-DE" smtClean="0"/>
          </a:p>
        </p:txBody>
      </p:sp>
      <p:pic>
        <p:nvPicPr>
          <p:cNvPr id="4" name="Picture 3" descr="C:\Eigene Dateien\ABO\folien\Handlungsanalyse1.jpg"/>
          <p:cNvPicPr>
            <a:picLocks noChangeAspect="1" noChangeArrowheads="1"/>
          </p:cNvPicPr>
          <p:nvPr/>
        </p:nvPicPr>
        <p:blipFill>
          <a:blip r:embed="rId5" cstate="print">
            <a:lum bright="-22000" contrast="100000"/>
            <a:grayscl/>
            <a:biLevel thresh="50000"/>
          </a:blip>
          <a:srcRect/>
          <a:stretch>
            <a:fillRect/>
          </a:stretch>
        </p:blipFill>
        <p:spPr bwMode="auto">
          <a:xfrm>
            <a:off x="76200" y="1143000"/>
            <a:ext cx="9067800" cy="5715000"/>
          </a:xfrm>
          <a:prstGeom prst="rect">
            <a:avLst/>
          </a:prstGeom>
          <a:noFill/>
          <a:ln w="9525">
            <a:noFill/>
            <a:miter lim="800000"/>
            <a:headEnd/>
            <a:tailEnd/>
          </a:ln>
        </p:spPr>
      </p:pic>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610100" y="5733256"/>
            <a:ext cx="487363" cy="4873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414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abo_blau">
  <a:themeElements>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eere Präsentation">
      <a:majorFont>
        <a:latin typeface="Univers 55"/>
        <a:ea typeface=""/>
        <a:cs typeface=""/>
      </a:majorFont>
      <a:minorFont>
        <a:latin typeface="Univer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defRPr>
        </a:defPPr>
      </a:lstStyle>
    </a:lnDef>
  </a:objectDefaults>
  <a:extraClrSchemeLst>
    <a:extraClrScheme>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eere Prä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eere Prä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eere Prä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abo_blau</Template>
  <TotalTime>0</TotalTime>
  <Words>1565</Words>
  <Application>Microsoft Office PowerPoint</Application>
  <PresentationFormat>Bildschirmpräsentation (4:3)</PresentationFormat>
  <Paragraphs>368</Paragraphs>
  <Slides>42</Slides>
  <Notes>2</Notes>
  <HiddenSlides>0</HiddenSlides>
  <MMClips>43</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42</vt:i4>
      </vt:variant>
    </vt:vector>
  </HeadingPairs>
  <TitlesOfParts>
    <vt:vector size="49" baseType="lpstr">
      <vt:lpstr>Arial</vt:lpstr>
      <vt:lpstr>Calibri</vt:lpstr>
      <vt:lpstr>Times New Roman</vt:lpstr>
      <vt:lpstr>Univers</vt:lpstr>
      <vt:lpstr>Univers 55</vt:lpstr>
      <vt:lpstr>abo_blau</vt:lpstr>
      <vt:lpstr>Dokument</vt:lpstr>
      <vt:lpstr>Handlungsregulation und ArbeitsGestaltung</vt:lpstr>
      <vt:lpstr>TOTE-Modell (Miller, Galanter und Pribram)</vt:lpstr>
      <vt:lpstr>Absichten, Handlungen und Folgen</vt:lpstr>
      <vt:lpstr>Stationen der Handlungsorientierung</vt:lpstr>
      <vt:lpstr>Annahmen motorischer Schematheorien</vt:lpstr>
      <vt:lpstr>Begriffe der Handlungstheorie</vt:lpstr>
      <vt:lpstr>Ebenen der Ausführungs-Regulation  (Vereinfachte Darstellung)</vt:lpstr>
      <vt:lpstr>PowerPoint-Präsentation</vt:lpstr>
      <vt:lpstr>Hierarchisch-sequentielles Modell der Handlungsregulation an einem Beispiel</vt:lpstr>
      <vt:lpstr>Beispiel einer zyklischen Einheit</vt:lpstr>
      <vt:lpstr>Verbindung Rubikonmodell und Handlungsregulationsmodell</vt:lpstr>
      <vt:lpstr>Vollständige Tätigkeiten (Hacker)</vt:lpstr>
      <vt:lpstr>Zentrale Begriffe der Handlungsregulations-Theorie</vt:lpstr>
      <vt:lpstr>PowerPoint-Präsentation</vt:lpstr>
      <vt:lpstr>Handlungskontrolle (Kuhl, 1983, 1992)</vt:lpstr>
      <vt:lpstr>Prozesse der Handlungskontrolle  (nach Kuhl, 1983)</vt:lpstr>
      <vt:lpstr>Kriterien der Arbeitsbewertung und  –gestaltung  nach Hacker und Richter, 1980</vt:lpstr>
      <vt:lpstr>PowerPoint-Präsentation</vt:lpstr>
      <vt:lpstr>Motivation und Aufgabengestaltung</vt:lpstr>
      <vt:lpstr>PowerPoint-Präsentation</vt:lpstr>
      <vt:lpstr>PowerPoint-Präsentation</vt:lpstr>
      <vt:lpstr>PowerPoint-Präsentation</vt:lpstr>
      <vt:lpstr>PowerPoint-Präsentation</vt:lpstr>
      <vt:lpstr>Merkmale der Aufgabengestaltung, die Aufgaben-orientierung und intrinsische Motivation auslösen</vt:lpstr>
      <vt:lpstr>PowerPoint-Präsentation</vt:lpstr>
      <vt:lpstr>Gruppen und Arbeitsgestaltung</vt:lpstr>
      <vt:lpstr>Arbeitssystem als soziotechnisches System (nach Grote, 1993)</vt:lpstr>
      <vt:lpstr>Primär- und Sekundäraufgaben in sozio-technischen Systemen</vt:lpstr>
      <vt:lpstr>Partizipative Ansätze </vt:lpstr>
      <vt:lpstr>PowerPoint-Präsentation</vt:lpstr>
      <vt:lpstr>Kooperative Arbeitsformen </vt:lpstr>
      <vt:lpstr>Partizipation </vt:lpstr>
      <vt:lpstr>Gruppen </vt:lpstr>
      <vt:lpstr>Kulturunterschiede: Europäische und japanische Gruppenarbeit </vt:lpstr>
      <vt:lpstr>PowerPoint-Präsentation</vt:lpstr>
      <vt:lpstr>Fließband versus Gruppenstruktur</vt:lpstr>
      <vt:lpstr>PowerPoint-Präsentation</vt:lpstr>
      <vt:lpstr>Verbesserungswürdige Beispiele für Schichtpläne </vt:lpstr>
      <vt:lpstr>PowerPoint-Präsentation</vt:lpstr>
      <vt:lpstr>PowerPoint-Präsentation</vt:lpstr>
      <vt:lpstr>Zur Berücksichtigung bei Schichtarbeit –  Auswahl (vgl. Ulich, 2005,2016) </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Begriffe der Handlungstheorie</dc:title>
  <dc:creator>Katja Zinke</dc:creator>
  <cp:lastModifiedBy>Windows-Benutzer</cp:lastModifiedBy>
  <cp:revision>33</cp:revision>
  <dcterms:created xsi:type="dcterms:W3CDTF">2009-10-30T15:36:02Z</dcterms:created>
  <dcterms:modified xsi:type="dcterms:W3CDTF">2020-05-31T15:03:29Z</dcterms:modified>
</cp:coreProperties>
</file>