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m4a" ContentType="audio/mp4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83" r:id="rId2"/>
    <p:sldId id="257" r:id="rId3"/>
    <p:sldId id="284" r:id="rId4"/>
    <p:sldId id="303" r:id="rId5"/>
    <p:sldId id="304" r:id="rId6"/>
    <p:sldId id="258" r:id="rId7"/>
    <p:sldId id="259" r:id="rId8"/>
    <p:sldId id="302" r:id="rId9"/>
    <p:sldId id="285" r:id="rId10"/>
    <p:sldId id="286" r:id="rId11"/>
    <p:sldId id="287" r:id="rId12"/>
    <p:sldId id="288" r:id="rId13"/>
    <p:sldId id="289" r:id="rId14"/>
    <p:sldId id="269" r:id="rId15"/>
    <p:sldId id="301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260" r:id="rId28"/>
    <p:sldId id="261" r:id="rId29"/>
    <p:sldId id="262" r:id="rId30"/>
    <p:sldId id="282" r:id="rId31"/>
    <p:sldId id="305" r:id="rId32"/>
  </p:sldIdLst>
  <p:sldSz cx="9144000" cy="6858000" type="screen4x3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idel" initials="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267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9-10-29T14:37:47.187" idx="3">
    <p:pos x="10" y="10"/>
    <p:text>war nicht im Ordner enthalten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CDC9982-27C9-4662-BE4A-0B901DFB608A}" type="datetimeFigureOut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B57173E-BA06-4B38-9A0E-8E54C16CE76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3379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C8A753-87C9-4D7E-8C5D-93B308758089}" type="slidenum">
              <a:rPr lang="de-DE" smtClean="0">
                <a:latin typeface="Arial" charset="0"/>
              </a:rPr>
              <a:pPr/>
              <a:t>2</a:t>
            </a:fld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3482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2157AD-3EB3-4983-9818-816903A6E6F6}" type="slidenum">
              <a:rPr lang="de-DE" smtClean="0">
                <a:latin typeface="Arial" charset="0"/>
              </a:rPr>
              <a:pPr/>
              <a:t>3</a:t>
            </a:fld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574664-6691-491D-9118-A18C42E1C832}" type="slidenum">
              <a:rPr lang="de-DE" smtClean="0">
                <a:latin typeface="Arial" charset="0"/>
              </a:rPr>
              <a:pPr/>
              <a:t>15</a:t>
            </a:fld>
            <a:endParaRPr lang="de-DE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689475"/>
            <a:ext cx="4984750" cy="44434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3686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2E9AA9-E5D7-4432-A255-EE2FA440D8F9}" type="slidenum">
              <a:rPr lang="de-DE" smtClean="0">
                <a:latin typeface="Arial" charset="0"/>
              </a:rPr>
              <a:pPr/>
              <a:t>21</a:t>
            </a:fld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>
            <a:lvl1pPr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844" y="1171595"/>
            <a:ext cx="8786874" cy="5472115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51539-5C1A-4EFF-B128-F1C3D3F5B230}" type="datetime1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53463" y="6523038"/>
            <a:ext cx="490537" cy="334962"/>
          </a:xfrm>
        </p:spPr>
        <p:txBody>
          <a:bodyPr/>
          <a:lstStyle>
            <a:lvl1pPr>
              <a:defRPr sz="1200">
                <a:latin typeface="Univers 55"/>
              </a:defRPr>
            </a:lvl1pPr>
          </a:lstStyle>
          <a:p>
            <a:pPr>
              <a:defRPr/>
            </a:pPr>
            <a:fld id="{A020374C-A165-43E6-A6FE-708AE75B5BB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5980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5980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001AC-2673-4D5D-81C6-E1B3A8E4B20F}" type="datetime1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99AB5-6160-44D0-8FA2-ECC44B57BD3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21742-93AD-447A-8AC8-8B7619AD48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07181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E71D8-A311-48A3-9400-3433F318FE94}" type="datetime1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E2EDC-BB23-417B-97CA-C499E73C08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38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783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35AB1-86CA-4A37-8375-00763E53617A}" type="datetime1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39F71-6711-416D-A7D0-A2DF487DADC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F08AA-3335-4FB4-9EFD-D7FB8766BE46}" type="datetime1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42146-1D19-441F-8752-99A2EC6CDA0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DDD9B-E756-45BE-9E33-2493D9F62007}" type="datetime1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2670E-9C50-4893-9A0D-6C94A64A21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E6296-C911-426C-A24C-EF391D7B13A6}" type="datetime1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FA103-91B0-4289-BA74-416A338BCAA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BE429-1035-4C8B-BBDF-DCC86A31B12A}" type="datetime1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3D093-0F18-4C9E-AA40-EE65A7CED8C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2D0D4-42A1-44EB-8668-8B1723E05890}" type="datetime1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108A8-4A7C-472B-9790-2C8DA22611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DFBEB-75A4-426B-AD18-58B0E44D22D8}" type="datetime1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0814B-4555-4E32-8EC8-B9AA8850BA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15888"/>
            <a:ext cx="6678612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Testüberschrift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14438"/>
            <a:ext cx="87503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Test Text der ersten Ebene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8C5DB11B-4787-4B29-A27F-A3EE82B1D397}" type="datetime1">
              <a:rPr lang="de-DE"/>
              <a:pPr>
                <a:defRPr/>
              </a:pPr>
              <a:t>08.06.2020</a:t>
            </a:fld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775" y="62372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2025" y="6500813"/>
            <a:ext cx="56197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Univers 55"/>
              </a:defRPr>
            </a:lvl1pPr>
          </a:lstStyle>
          <a:p>
            <a:pPr>
              <a:defRPr/>
            </a:pPr>
            <a:fld id="{8334C64B-1D40-4D4C-B3DD-96B14D7E88C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12775" indent="-2682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14400" indent="-300038" algn="l" rtl="0" eaLnBrk="0" fontAlgn="base" hangingPunct="0">
        <a:spcBef>
          <a:spcPct val="20000"/>
        </a:spcBef>
        <a:spcAft>
          <a:spcPct val="0"/>
        </a:spcAft>
        <a:buChar char="•"/>
        <a:defRPr i="1">
          <a:solidFill>
            <a:schemeClr val="tx1"/>
          </a:solidFill>
          <a:latin typeface="+mn-lt"/>
        </a:defRPr>
      </a:lvl3pPr>
      <a:lvl4pPr marL="1182688" indent="-2667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428750" indent="-244475" algn="l" rtl="0" eaLnBrk="0" fontAlgn="base" hangingPunct="0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5pPr>
      <a:lvl6pPr marL="18859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6pPr>
      <a:lvl7pPr marL="23431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7pPr>
      <a:lvl8pPr marL="28003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8pPr>
      <a:lvl9pPr marL="32575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2.m4a"/><Relationship Id="rId7" Type="http://schemas.openxmlformats.org/officeDocument/2006/relationships/image" Target="../media/image2.png"/><Relationship Id="rId2" Type="http://schemas.microsoft.com/office/2007/relationships/media" Target="../media/media12.m4a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9.png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Relationship Id="rId9" Type="http://schemas.openxmlformats.org/officeDocument/2006/relationships/comments" Target="../comments/commen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media17.m4a"/><Relationship Id="rId7" Type="http://schemas.openxmlformats.org/officeDocument/2006/relationships/image" Target="../media/image2.png"/><Relationship Id="rId2" Type="http://schemas.microsoft.com/office/2007/relationships/media" Target="../media/media17.m4a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media20.m4a"/><Relationship Id="rId7" Type="http://schemas.openxmlformats.org/officeDocument/2006/relationships/image" Target="../media/image2.png"/><Relationship Id="rId2" Type="http://schemas.microsoft.com/office/2007/relationships/media" Target="../media/media20.m4a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media25.m4a"/><Relationship Id="rId7" Type="http://schemas.openxmlformats.org/officeDocument/2006/relationships/image" Target="../media/image2.png"/><Relationship Id="rId2" Type="http://schemas.microsoft.com/office/2007/relationships/media" Target="../media/media25.m4a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media27.m4a"/><Relationship Id="rId7" Type="http://schemas.openxmlformats.org/officeDocument/2006/relationships/image" Target="../media/image2.png"/><Relationship Id="rId2" Type="http://schemas.microsoft.com/office/2007/relationships/media" Target="../media/media27.m4a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media28.m4a"/><Relationship Id="rId7" Type="http://schemas.openxmlformats.org/officeDocument/2006/relationships/image" Target="../media/image2.png"/><Relationship Id="rId2" Type="http://schemas.microsoft.com/office/2007/relationships/media" Target="../media/media28.m4a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1.m4a"/><Relationship Id="rId1" Type="http://schemas.microsoft.com/office/2007/relationships/media" Target="../media/media31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5.m4a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5.m4a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22313" y="3071813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Fehler</a:t>
            </a:r>
            <a:endParaRPr lang="de-DE" sz="2400" dirty="0"/>
          </a:p>
        </p:txBody>
      </p:sp>
      <p:sp>
        <p:nvSpPr>
          <p:cNvPr id="10243" name="Textplatzhalter 5"/>
          <p:cNvSpPr>
            <a:spLocks noGrp="1"/>
          </p:cNvSpPr>
          <p:nvPr>
            <p:ph type="body" idx="1"/>
          </p:nvPr>
        </p:nvSpPr>
        <p:spPr>
          <a:xfrm>
            <a:off x="722313" y="1285875"/>
            <a:ext cx="7772400" cy="1500188"/>
          </a:xfrm>
        </p:spPr>
        <p:txBody>
          <a:bodyPr/>
          <a:lstStyle/>
          <a:p>
            <a:pPr eaLnBrk="1" hangingPunct="1"/>
            <a:r>
              <a:rPr lang="de-DE" smtClean="0"/>
              <a:t>Arbeitspsychologie</a:t>
            </a:r>
          </a:p>
        </p:txBody>
      </p:sp>
      <p:sp>
        <p:nvSpPr>
          <p:cNvPr id="10244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575424-3D02-400E-B95A-3668D3B8D929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e-DE" smtClean="0">
              <a:latin typeface="Univers 55" pitchFamily="2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38993" y="551723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7104063" cy="5461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z="2000" smtClean="0">
                <a:latin typeface="Arial" charset="0"/>
              </a:rPr>
              <a:t>Drei-Ebenen Handlungsmodell (Rasmussen, 1983)</a:t>
            </a:r>
            <a:endParaRPr lang="de-DE" smtClean="0"/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167005" y="1556792"/>
            <a:ext cx="8001000" cy="5075238"/>
            <a:chOff x="336" y="951"/>
            <a:chExt cx="4896" cy="2311"/>
          </a:xfrm>
        </p:grpSpPr>
        <p:sp>
          <p:nvSpPr>
            <p:cNvPr id="17412" name="Rectangle 4"/>
            <p:cNvSpPr>
              <a:spLocks noChangeArrowheads="1"/>
            </p:cNvSpPr>
            <p:nvPr/>
          </p:nvSpPr>
          <p:spPr bwMode="blackWhite">
            <a:xfrm>
              <a:off x="3360" y="2635"/>
              <a:ext cx="1872" cy="6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r>
                <a:rPr lang="de-DE"/>
                <a:t> Beschicken einer CNC-Maschine</a:t>
              </a:r>
            </a:p>
            <a:p>
              <a:pPr defTabSz="912813">
                <a:spcBef>
                  <a:spcPct val="20000"/>
                </a:spcBef>
                <a:buFontTx/>
                <a:buChar char="•"/>
              </a:pPr>
              <a:r>
                <a:rPr lang="de-DE"/>
                <a:t> Aufziehen von Spritzen und Infusionen</a:t>
              </a:r>
            </a:p>
            <a:p>
              <a:pPr defTabSz="912813">
                <a:spcBef>
                  <a:spcPct val="20000"/>
                </a:spcBef>
                <a:buFontTx/>
                <a:buChar char="•"/>
              </a:pPr>
              <a:endParaRPr lang="de-DE"/>
            </a:p>
            <a:p>
              <a:pPr defTabSz="912813">
                <a:spcBef>
                  <a:spcPct val="20000"/>
                </a:spcBef>
              </a:pPr>
              <a:endParaRPr lang="de-DE"/>
            </a:p>
          </p:txBody>
        </p:sp>
        <p:sp>
          <p:nvSpPr>
            <p:cNvPr id="17413" name="Rectangle 5"/>
            <p:cNvSpPr>
              <a:spLocks noChangeArrowheads="1"/>
            </p:cNvSpPr>
            <p:nvPr/>
          </p:nvSpPr>
          <p:spPr bwMode="blackWhite">
            <a:xfrm>
              <a:off x="1488" y="2635"/>
              <a:ext cx="1872" cy="6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defTabSz="912813">
                <a:spcBef>
                  <a:spcPct val="20000"/>
                </a:spcBef>
              </a:pPr>
              <a:r>
                <a:rPr lang="de-DE"/>
                <a:t>Reagieren, stereotype Reaktionen, automatisierte Reaktionsmuster</a:t>
              </a:r>
            </a:p>
          </p:txBody>
        </p:sp>
        <p:sp>
          <p:nvSpPr>
            <p:cNvPr id="17414" name="Rectangle 6"/>
            <p:cNvSpPr>
              <a:spLocks noChangeArrowheads="1"/>
            </p:cNvSpPr>
            <p:nvPr/>
          </p:nvSpPr>
          <p:spPr bwMode="blackWhite">
            <a:xfrm>
              <a:off x="336" y="2635"/>
              <a:ext cx="1152" cy="6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defTabSz="912813">
                <a:spcBef>
                  <a:spcPct val="20000"/>
                </a:spcBef>
              </a:pPr>
              <a:r>
                <a:rPr lang="de-DE" b="1"/>
                <a:t>Gewohnheit</a:t>
              </a:r>
            </a:p>
          </p:txBody>
        </p:sp>
        <p:sp>
          <p:nvSpPr>
            <p:cNvPr id="17415" name="Rectangle 7"/>
            <p:cNvSpPr>
              <a:spLocks noChangeArrowheads="1"/>
            </p:cNvSpPr>
            <p:nvPr/>
          </p:nvSpPr>
          <p:spPr bwMode="blackWhite">
            <a:xfrm>
              <a:off x="3360" y="1962"/>
              <a:ext cx="1872" cy="6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r>
                <a:rPr lang="de-DE"/>
                <a:t> Überprüfen und Kontrollieren mit einer Checkliste</a:t>
              </a:r>
            </a:p>
            <a:p>
              <a:pPr defTabSz="912813">
                <a:spcBef>
                  <a:spcPct val="20000"/>
                </a:spcBef>
                <a:buFontTx/>
                <a:buChar char="•"/>
              </a:pPr>
              <a:r>
                <a:rPr lang="de-DE"/>
                <a:t> Anlegen einer Infusion, Tropfenzähler einstellen</a:t>
              </a:r>
            </a:p>
            <a:p>
              <a:pPr defTabSz="912813">
                <a:spcBef>
                  <a:spcPct val="20000"/>
                </a:spcBef>
              </a:pPr>
              <a:endParaRPr lang="de-DE"/>
            </a:p>
          </p:txBody>
        </p:sp>
        <p:sp>
          <p:nvSpPr>
            <p:cNvPr id="17416" name="Rectangle 8"/>
            <p:cNvSpPr>
              <a:spLocks noChangeArrowheads="1"/>
            </p:cNvSpPr>
            <p:nvPr/>
          </p:nvSpPr>
          <p:spPr bwMode="blackWhite">
            <a:xfrm>
              <a:off x="1488" y="1962"/>
              <a:ext cx="1872" cy="6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defTabSz="912813">
                <a:spcBef>
                  <a:spcPct val="20000"/>
                </a:spcBef>
              </a:pPr>
              <a:r>
                <a:rPr lang="de-DE"/>
                <a:t>Wiedererkennen, Wenn &lt;Situation&gt; Dann &lt;Handlung&gt;, gelernte Regeln für Aufgabenerledigung</a:t>
              </a:r>
            </a:p>
          </p:txBody>
        </p:sp>
        <p:sp>
          <p:nvSpPr>
            <p:cNvPr id="17417" name="Rectangle 9"/>
            <p:cNvSpPr>
              <a:spLocks noChangeArrowheads="1"/>
            </p:cNvSpPr>
            <p:nvPr/>
          </p:nvSpPr>
          <p:spPr bwMode="blackWhite">
            <a:xfrm>
              <a:off x="336" y="1962"/>
              <a:ext cx="1152" cy="6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defTabSz="912813">
                <a:spcBef>
                  <a:spcPct val="20000"/>
                </a:spcBef>
              </a:pPr>
              <a:r>
                <a:rPr lang="de-DE" b="1"/>
                <a:t>Regelverhalten</a:t>
              </a:r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blackWhite">
            <a:xfrm>
              <a:off x="3360" y="1335"/>
              <a:ext cx="1872" cy="6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defTabSz="912813">
                <a:spcBef>
                  <a:spcPct val="20000"/>
                </a:spcBef>
                <a:buFontTx/>
                <a:buChar char="•"/>
              </a:pPr>
              <a:r>
                <a:rPr lang="de-DE"/>
                <a:t> Störfalldiagnose an CNC-Maschine</a:t>
              </a:r>
            </a:p>
            <a:p>
              <a:pPr defTabSz="912813">
                <a:spcBef>
                  <a:spcPct val="20000"/>
                </a:spcBef>
                <a:buFontTx/>
                <a:buChar char="•"/>
              </a:pPr>
              <a:r>
                <a:rPr lang="de-DE"/>
                <a:t> Diagnose einer Krankheit</a:t>
              </a:r>
            </a:p>
          </p:txBody>
        </p:sp>
        <p:sp>
          <p:nvSpPr>
            <p:cNvPr id="17419" name="Rectangle 11"/>
            <p:cNvSpPr>
              <a:spLocks noChangeArrowheads="1"/>
            </p:cNvSpPr>
            <p:nvPr/>
          </p:nvSpPr>
          <p:spPr bwMode="blackWhite">
            <a:xfrm>
              <a:off x="1488" y="1335"/>
              <a:ext cx="1872" cy="6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defTabSz="912813">
                <a:spcBef>
                  <a:spcPct val="20000"/>
                </a:spcBef>
              </a:pPr>
              <a:r>
                <a:rPr lang="de-DE"/>
                <a:t>Identifizieren, Planen, Urteilen, Entscheiden, Problemlösen</a:t>
              </a:r>
            </a:p>
          </p:txBody>
        </p:sp>
        <p:sp>
          <p:nvSpPr>
            <p:cNvPr id="17420" name="Rectangle 12"/>
            <p:cNvSpPr>
              <a:spLocks noChangeArrowheads="1"/>
            </p:cNvSpPr>
            <p:nvPr/>
          </p:nvSpPr>
          <p:spPr bwMode="blackWhite">
            <a:xfrm>
              <a:off x="336" y="1335"/>
              <a:ext cx="1152" cy="6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defTabSz="912813">
                <a:spcBef>
                  <a:spcPct val="20000"/>
                </a:spcBef>
              </a:pPr>
              <a:r>
                <a:rPr lang="de-DE" b="1"/>
                <a:t>Wissen </a:t>
              </a:r>
            </a:p>
          </p:txBody>
        </p:sp>
        <p:sp>
          <p:nvSpPr>
            <p:cNvPr id="17421" name="Rectangle 13"/>
            <p:cNvSpPr>
              <a:spLocks noChangeArrowheads="1"/>
            </p:cNvSpPr>
            <p:nvPr/>
          </p:nvSpPr>
          <p:spPr bwMode="blackWhite">
            <a:xfrm>
              <a:off x="3360" y="951"/>
              <a:ext cx="1872" cy="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/>
                <a:t>Beispiel</a:t>
              </a:r>
            </a:p>
          </p:txBody>
        </p:sp>
        <p:sp>
          <p:nvSpPr>
            <p:cNvPr id="17422" name="Rectangle 14"/>
            <p:cNvSpPr>
              <a:spLocks noChangeArrowheads="1"/>
            </p:cNvSpPr>
            <p:nvPr/>
          </p:nvSpPr>
          <p:spPr bwMode="blackWhite">
            <a:xfrm>
              <a:off x="1488" y="951"/>
              <a:ext cx="1872" cy="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algn="ctr" defTabSz="912813">
                <a:spcBef>
                  <a:spcPct val="20000"/>
                </a:spcBef>
              </a:pPr>
              <a:r>
                <a:rPr lang="de-DE" b="1"/>
                <a:t>Psychischer Prozess</a:t>
              </a:r>
            </a:p>
          </p:txBody>
        </p:sp>
        <p:sp>
          <p:nvSpPr>
            <p:cNvPr id="17423" name="Rectangle 15"/>
            <p:cNvSpPr>
              <a:spLocks noChangeArrowheads="1"/>
            </p:cNvSpPr>
            <p:nvPr/>
          </p:nvSpPr>
          <p:spPr bwMode="blackWhite">
            <a:xfrm>
              <a:off x="336" y="951"/>
              <a:ext cx="1152" cy="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116377" tIns="58189" rIns="116377" bIns="58189"/>
            <a:lstStyle/>
            <a:p>
              <a:pPr defTabSz="912813">
                <a:spcBef>
                  <a:spcPct val="20000"/>
                </a:spcBef>
              </a:pPr>
              <a:r>
                <a:rPr lang="de-DE" b="1"/>
                <a:t>Ebene</a:t>
              </a:r>
            </a:p>
          </p:txBody>
        </p:sp>
        <p:sp>
          <p:nvSpPr>
            <p:cNvPr id="17424" name="Line 16"/>
            <p:cNvSpPr>
              <a:spLocks noChangeShapeType="1"/>
            </p:cNvSpPr>
            <p:nvPr/>
          </p:nvSpPr>
          <p:spPr bwMode="blackWhite">
            <a:xfrm>
              <a:off x="336" y="951"/>
              <a:ext cx="489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116377" tIns="58189" rIns="116377" bIns="58189"/>
            <a:lstStyle/>
            <a:p>
              <a:endParaRPr lang="de-DE"/>
            </a:p>
          </p:txBody>
        </p:sp>
        <p:sp>
          <p:nvSpPr>
            <p:cNvPr id="17425" name="Line 17"/>
            <p:cNvSpPr>
              <a:spLocks noChangeShapeType="1"/>
            </p:cNvSpPr>
            <p:nvPr/>
          </p:nvSpPr>
          <p:spPr bwMode="blackWhite">
            <a:xfrm>
              <a:off x="336" y="1335"/>
              <a:ext cx="48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116377" tIns="58189" rIns="116377" bIns="58189"/>
            <a:lstStyle/>
            <a:p>
              <a:endParaRPr lang="de-DE"/>
            </a:p>
          </p:txBody>
        </p:sp>
        <p:sp>
          <p:nvSpPr>
            <p:cNvPr id="17426" name="Line 18"/>
            <p:cNvSpPr>
              <a:spLocks noChangeShapeType="1"/>
            </p:cNvSpPr>
            <p:nvPr/>
          </p:nvSpPr>
          <p:spPr bwMode="blackWhite">
            <a:xfrm>
              <a:off x="336" y="1962"/>
              <a:ext cx="48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116377" tIns="58189" rIns="116377" bIns="58189"/>
            <a:lstStyle/>
            <a:p>
              <a:endParaRPr lang="de-DE"/>
            </a:p>
          </p:txBody>
        </p:sp>
        <p:sp>
          <p:nvSpPr>
            <p:cNvPr id="17427" name="Line 19"/>
            <p:cNvSpPr>
              <a:spLocks noChangeShapeType="1"/>
            </p:cNvSpPr>
            <p:nvPr/>
          </p:nvSpPr>
          <p:spPr bwMode="blackWhite">
            <a:xfrm>
              <a:off x="336" y="2635"/>
              <a:ext cx="48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116377" tIns="58189" rIns="116377" bIns="58189"/>
            <a:lstStyle/>
            <a:p>
              <a:endParaRPr lang="de-DE"/>
            </a:p>
          </p:txBody>
        </p:sp>
        <p:sp>
          <p:nvSpPr>
            <p:cNvPr id="17428" name="Line 20"/>
            <p:cNvSpPr>
              <a:spLocks noChangeShapeType="1"/>
            </p:cNvSpPr>
            <p:nvPr/>
          </p:nvSpPr>
          <p:spPr bwMode="blackWhite">
            <a:xfrm>
              <a:off x="336" y="3262"/>
              <a:ext cx="489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116377" tIns="58189" rIns="116377" bIns="58189"/>
            <a:lstStyle/>
            <a:p>
              <a:endParaRPr lang="de-DE"/>
            </a:p>
          </p:txBody>
        </p:sp>
        <p:sp>
          <p:nvSpPr>
            <p:cNvPr id="17429" name="Line 21"/>
            <p:cNvSpPr>
              <a:spLocks noChangeShapeType="1"/>
            </p:cNvSpPr>
            <p:nvPr/>
          </p:nvSpPr>
          <p:spPr bwMode="blackWhite">
            <a:xfrm>
              <a:off x="336" y="951"/>
              <a:ext cx="0" cy="231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116377" tIns="58189" rIns="116377" bIns="58189"/>
            <a:lstStyle/>
            <a:p>
              <a:endParaRPr lang="de-DE"/>
            </a:p>
          </p:txBody>
        </p:sp>
        <p:sp>
          <p:nvSpPr>
            <p:cNvPr id="17430" name="Line 22"/>
            <p:cNvSpPr>
              <a:spLocks noChangeShapeType="1"/>
            </p:cNvSpPr>
            <p:nvPr/>
          </p:nvSpPr>
          <p:spPr bwMode="blackWhite">
            <a:xfrm>
              <a:off x="1488" y="951"/>
              <a:ext cx="0" cy="23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116377" tIns="58189" rIns="116377" bIns="58189"/>
            <a:lstStyle/>
            <a:p>
              <a:endParaRPr lang="de-DE"/>
            </a:p>
          </p:txBody>
        </p:sp>
        <p:sp>
          <p:nvSpPr>
            <p:cNvPr id="17431" name="Line 23"/>
            <p:cNvSpPr>
              <a:spLocks noChangeShapeType="1"/>
            </p:cNvSpPr>
            <p:nvPr/>
          </p:nvSpPr>
          <p:spPr bwMode="blackWhite">
            <a:xfrm>
              <a:off x="3360" y="951"/>
              <a:ext cx="0" cy="23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116377" tIns="58189" rIns="116377" bIns="58189"/>
            <a:lstStyle/>
            <a:p>
              <a:endParaRPr lang="de-DE"/>
            </a:p>
          </p:txBody>
        </p:sp>
        <p:sp>
          <p:nvSpPr>
            <p:cNvPr id="17432" name="Line 24"/>
            <p:cNvSpPr>
              <a:spLocks noChangeShapeType="1"/>
            </p:cNvSpPr>
            <p:nvPr/>
          </p:nvSpPr>
          <p:spPr bwMode="blackWhite">
            <a:xfrm>
              <a:off x="5232" y="951"/>
              <a:ext cx="0" cy="231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116377" tIns="58189" rIns="116377" bIns="58189"/>
            <a:lstStyle/>
            <a:p>
              <a:endParaRPr lang="de-DE"/>
            </a:p>
          </p:txBody>
        </p:sp>
      </p:grp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92201" y="5506692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95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636000" cy="6858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z="2000" smtClean="0">
                <a:latin typeface="Arial" charset="0"/>
              </a:rPr>
              <a:t>Fehlerarten und fehlerbeeinflussende Faktoren auf verschiedenen Kontrollebenen</a:t>
            </a:r>
            <a:endParaRPr lang="de-DE" sz="2000" smtClean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57163" y="1249363"/>
          <a:ext cx="8543925" cy="569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5" imgW="8723212" imgH="5750690" progId="Word.Document.8">
                  <p:embed/>
                </p:oleObj>
              </mc:Choice>
              <mc:Fallback>
                <p:oleObj name="Document" r:id="rId5" imgW="8723212" imgH="575069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3" y="1249363"/>
                        <a:ext cx="8543925" cy="569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16016" y="558924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84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559800" cy="452438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z="2400" smtClean="0">
                <a:latin typeface="Arial" charset="0"/>
              </a:rPr>
              <a:t>Fehlerarten und mögliche Maßnahmen</a:t>
            </a:r>
            <a:endParaRPr lang="de-DE" sz="2800" smtClean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495425" y="1257300"/>
            <a:ext cx="6291263" cy="1600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de-DE" sz="2400"/>
              <a:t>Fähigkeitsbasierte Ebene/Gewohnheitsebene</a:t>
            </a:r>
          </a:p>
          <a:p>
            <a:pPr>
              <a:buFontTx/>
              <a:buChar char="•"/>
            </a:pPr>
            <a:r>
              <a:rPr lang="de-DE"/>
              <a:t>  Einbau „zwingender“ Funktionen</a:t>
            </a:r>
          </a:p>
          <a:p>
            <a:pPr>
              <a:buFontTx/>
              <a:buChar char="•"/>
            </a:pPr>
            <a:r>
              <a:rPr lang="de-DE"/>
              <a:t>  elektronische Hilfssysteme</a:t>
            </a:r>
          </a:p>
          <a:p>
            <a:pPr>
              <a:buFontTx/>
              <a:buChar char="•"/>
            </a:pPr>
            <a:r>
              <a:rPr lang="de-DE"/>
              <a:t>  Kontrollhilfen</a:t>
            </a:r>
          </a:p>
          <a:p>
            <a:pPr>
              <a:buFontTx/>
              <a:buChar char="•"/>
            </a:pPr>
            <a:r>
              <a:rPr lang="de-DE"/>
              <a:t>  Erinnerungshilfen</a:t>
            </a:r>
            <a:endParaRPr lang="de-DE" sz="200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495425" y="2933700"/>
            <a:ext cx="6291263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de-DE" sz="2400"/>
              <a:t>Regelbasierte Ebene</a:t>
            </a:r>
          </a:p>
          <a:p>
            <a:pPr>
              <a:buFontTx/>
              <a:buChar char="•"/>
            </a:pPr>
            <a:r>
              <a:rPr lang="de-DE"/>
              <a:t>  Regeln mit Randbedingungen in der Ausbildung erläutern</a:t>
            </a:r>
          </a:p>
          <a:p>
            <a:pPr>
              <a:buFontTx/>
              <a:buChar char="•"/>
            </a:pPr>
            <a:r>
              <a:rPr lang="de-DE"/>
              <a:t>  Reduzierung von Gruppennormen</a:t>
            </a:r>
            <a:endParaRPr lang="de-DE" sz="200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495425" y="4362450"/>
            <a:ext cx="6291263" cy="2209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de-DE" sz="2400"/>
              <a:t>Wissensbasierte Ebene</a:t>
            </a:r>
          </a:p>
          <a:p>
            <a:pPr>
              <a:buFontTx/>
              <a:buChar char="•"/>
            </a:pPr>
            <a:r>
              <a:rPr lang="de-DE"/>
              <a:t>  Reduzierung des zeitlichen Entscheidungsdrucks</a:t>
            </a:r>
          </a:p>
          <a:p>
            <a:pPr>
              <a:buFontTx/>
              <a:buChar char="•"/>
            </a:pPr>
            <a:r>
              <a:rPr lang="de-DE"/>
              <a:t>  keine Tests an komplexen Organisationen ohne Simulation</a:t>
            </a:r>
          </a:p>
          <a:p>
            <a:pPr>
              <a:buFontTx/>
              <a:buChar char="•"/>
            </a:pPr>
            <a:r>
              <a:rPr lang="de-DE"/>
              <a:t>  Einsatz von Störfallsimulationen in der Ausbildung</a:t>
            </a:r>
          </a:p>
          <a:p>
            <a:pPr>
              <a:buFontTx/>
              <a:buChar char="•"/>
            </a:pPr>
            <a:r>
              <a:rPr lang="de-DE"/>
              <a:t>  elektronische Hilfssysteme</a:t>
            </a:r>
          </a:p>
          <a:p>
            <a:pPr>
              <a:buFontTx/>
              <a:buChar char="•"/>
            </a:pPr>
            <a:r>
              <a:rPr lang="de-DE"/>
              <a:t>  Rückmeldung sicherheitsbezogener Parameter</a:t>
            </a:r>
          </a:p>
          <a:p>
            <a:pPr>
              <a:buFontTx/>
              <a:buChar char="•"/>
            </a:pPr>
            <a:r>
              <a:rPr lang="de-DE"/>
              <a:t>  vorhersagefähige begleitende Simulation</a:t>
            </a:r>
            <a:endParaRPr lang="de-DE" sz="2000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97374" y="522366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8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" y="233363"/>
            <a:ext cx="8712200" cy="452437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z="2000" smtClean="0">
                <a:latin typeface="Arial" charset="0"/>
              </a:rPr>
              <a:t>Fehlertraining in der Ausbildung</a:t>
            </a:r>
            <a:endParaRPr lang="de-DE" smtClean="0"/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179388" y="1341438"/>
            <a:ext cx="3455987" cy="504031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  <a:p>
            <a:pPr>
              <a:spcBef>
                <a:spcPct val="50000"/>
              </a:spcBef>
            </a:pPr>
            <a:r>
              <a:rPr lang="de-DE"/>
              <a:t>Ausbildung soll aktiv erkundend gestaltet werden</a:t>
            </a:r>
          </a:p>
          <a:p>
            <a:pPr>
              <a:spcBef>
                <a:spcPct val="50000"/>
              </a:spcBef>
            </a:pPr>
            <a:r>
              <a:rPr lang="de-DE"/>
              <a:t>Riskante Strategien sollen entdeckt werden</a:t>
            </a:r>
          </a:p>
          <a:p>
            <a:pPr>
              <a:spcBef>
                <a:spcPct val="50000"/>
              </a:spcBef>
            </a:pPr>
            <a:r>
              <a:rPr lang="de-DE"/>
              <a:t>Fehlertraining ist fester Bestandteil der Ausbildung</a:t>
            </a:r>
          </a:p>
          <a:p>
            <a:pPr>
              <a:spcBef>
                <a:spcPct val="50000"/>
              </a:spcBef>
            </a:pPr>
            <a:r>
              <a:rPr lang="de-DE"/>
              <a:t>Fehler sollen „positiv“ bewertet werden: „Fehler helfen beim Lernen“</a:t>
            </a:r>
          </a:p>
          <a:p>
            <a:pPr>
              <a:spcBef>
                <a:spcPct val="50000"/>
              </a:spcBef>
            </a:pPr>
            <a:r>
              <a:rPr lang="de-DE"/>
              <a:t>Fehlertraining sollte erst in der Mitte der Ausbildung eingeführt werden -  dies ermöglicht maximale Lerneffekte</a:t>
            </a:r>
          </a:p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9460" name="AutoShape 9"/>
          <p:cNvSpPr>
            <a:spLocks noChangeArrowheads="1"/>
          </p:cNvSpPr>
          <p:nvPr/>
        </p:nvSpPr>
        <p:spPr bwMode="auto">
          <a:xfrm>
            <a:off x="4067175" y="3068638"/>
            <a:ext cx="936625" cy="12239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5364163" y="3105150"/>
            <a:ext cx="2303462" cy="10064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/>
              <a:t>Fehler sind notwendig für das Lernen</a:t>
            </a:r>
          </a:p>
        </p:txBody>
      </p:sp>
      <p:sp>
        <p:nvSpPr>
          <p:cNvPr id="19462" name="AutoShape 11"/>
          <p:cNvSpPr>
            <a:spLocks noChangeArrowheads="1"/>
          </p:cNvSpPr>
          <p:nvPr/>
        </p:nvSpPr>
        <p:spPr bwMode="auto">
          <a:xfrm>
            <a:off x="5508625" y="4581525"/>
            <a:ext cx="1944688" cy="71913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9463" name="Text Box 12"/>
          <p:cNvSpPr txBox="1">
            <a:spLocks noChangeArrowheads="1"/>
          </p:cNvSpPr>
          <p:nvPr/>
        </p:nvSpPr>
        <p:spPr bwMode="auto">
          <a:xfrm>
            <a:off x="5364163" y="5445125"/>
            <a:ext cx="2303462" cy="10064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/>
              <a:t>Forderung nach fehlertoleranten Systemen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8318" y="5311711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2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-171450"/>
            <a:ext cx="7772400" cy="1143000"/>
          </a:xfrm>
        </p:spPr>
        <p:txBody>
          <a:bodyPr/>
          <a:lstStyle/>
          <a:p>
            <a:pPr eaLnBrk="1" hangingPunct="1"/>
            <a:r>
              <a:rPr lang="de-DE" sz="2800" smtClean="0">
                <a:latin typeface="Arial" charset="0"/>
              </a:rPr>
              <a:t>Ironie der Automatisierung</a:t>
            </a:r>
          </a:p>
        </p:txBody>
      </p:sp>
      <p:pic>
        <p:nvPicPr>
          <p:cNvPr id="20483" name="Picture 3" descr="Atomkraftwer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429000"/>
            <a:ext cx="4135437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39750" y="1052513"/>
            <a:ext cx="27368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In manchen Systemen</a:t>
            </a:r>
          </a:p>
          <a:p>
            <a:pPr algn="ctr"/>
            <a:r>
              <a:rPr lang="de-DE" sz="1600"/>
              <a:t>dürfen keine Fehler passieren …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484438" y="1844675"/>
            <a:ext cx="5543550" cy="41767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de-DE" sz="2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de-DE" sz="2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de-DE" sz="2000"/>
              <a:t>Komplexe Systeme (Vernetzung vieler Einzelteile und enge Koppelung) sind extrem abgesichert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de-DE" sz="2000"/>
              <a:t>Menschen können keine Lernerfahrungen machen und bilden unzureichende mentale Modelle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de-DE" sz="2000"/>
              <a:t>Menschen werden aber gerade dann gebraucht/eingesetzt, wenn Unvorhersehbares auftritt.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de-DE" sz="2000"/>
              <a:t>Dann sind im Ernstfall (noch dazu unter Zeitdruck) keine Schemata und kein Wissen vorhanden, die abrufbar wären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de-DE" sz="2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de-DE" sz="2000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25950" y="544258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0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7772400" cy="1143000"/>
          </a:xfrm>
        </p:spPr>
        <p:txBody>
          <a:bodyPr/>
          <a:lstStyle/>
          <a:p>
            <a:pPr eaLnBrk="1" hangingPunct="1"/>
            <a:r>
              <a:rPr lang="de-DE" sz="2400" smtClean="0">
                <a:latin typeface="Arial" charset="0"/>
              </a:rPr>
              <a:t>Informationsaufnahme - Ablesefehler</a:t>
            </a:r>
          </a:p>
        </p:txBody>
      </p:sp>
      <p:pic>
        <p:nvPicPr>
          <p:cNvPr id="21507" name="Picture 3" descr="Anzeige1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441450" y="1700213"/>
            <a:ext cx="2193925" cy="776287"/>
          </a:xfrm>
        </p:spPr>
      </p:pic>
      <p:pic>
        <p:nvPicPr>
          <p:cNvPr id="21508" name="Picture 4" descr="Anzeige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1619250" y="2476500"/>
            <a:ext cx="1768475" cy="1703388"/>
          </a:xfrm>
        </p:spPr>
      </p:pic>
      <p:pic>
        <p:nvPicPr>
          <p:cNvPr id="21509" name="Picture 5" descr="Anzeige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1763713" y="4203700"/>
            <a:ext cx="1504950" cy="1501775"/>
          </a:xfrm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148263" y="1720850"/>
            <a:ext cx="18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lang="de-DE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859338" y="1812925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/>
              <a:t>35 %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859338" y="3233738"/>
            <a:ext cx="129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/>
              <a:t>11 %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4932363" y="48895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/>
              <a:t>0,5 %</a:t>
            </a:r>
          </a:p>
        </p:txBody>
      </p:sp>
      <p:sp>
        <p:nvSpPr>
          <p:cNvPr id="21514" name="Text Box 11"/>
          <p:cNvSpPr txBox="1">
            <a:spLocks noChangeArrowheads="1"/>
          </p:cNvSpPr>
          <p:nvPr/>
        </p:nvSpPr>
        <p:spPr bwMode="auto">
          <a:xfrm>
            <a:off x="250825" y="6308725"/>
            <a:ext cx="48974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/>
              <a:t>Entnommen der BGI 325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371975" y="570547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85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Verfahren zur Berechnung der menschlichen Zuverlässigkeit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0" y="1143000"/>
          <a:ext cx="9291638" cy="628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Document" r:id="rId5" imgW="9017858" imgH="5916391" progId="Word.Document.8">
                  <p:embed/>
                </p:oleObj>
              </mc:Choice>
              <mc:Fallback>
                <p:oleObj name="Document" r:id="rId5" imgW="9017858" imgH="5916391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43000"/>
                        <a:ext cx="9291638" cy="6281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5373216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2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Schritte der Zuverlässigkeitsanalyse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33400" y="1157288"/>
            <a:ext cx="7543800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4175" indent="-384175">
              <a:spcBef>
                <a:spcPct val="50000"/>
              </a:spcBef>
            </a:pPr>
            <a:r>
              <a:rPr lang="de-DE" dirty="0"/>
              <a:t>1.   Zerlegung der Aufgaben in Teilaufgaben</a:t>
            </a:r>
          </a:p>
          <a:p>
            <a:pPr marL="384175" indent="-384175">
              <a:spcBef>
                <a:spcPct val="50000"/>
              </a:spcBef>
            </a:pPr>
            <a:r>
              <a:rPr lang="de-DE" dirty="0"/>
              <a:t>2.   Analyse der Fehlermöglichkeiten mit einem Fehler- oder Ereignisbaum</a:t>
            </a:r>
          </a:p>
          <a:p>
            <a:pPr marL="384175" indent="-384175">
              <a:spcBef>
                <a:spcPct val="50000"/>
              </a:spcBef>
            </a:pPr>
            <a:r>
              <a:rPr lang="de-DE" dirty="0"/>
              <a:t>3.   Bestimmen der Fehlerwahrscheinlichkeit für die entsprechende Teilaufgabe aus einer Tabelle oder Abfrage in einer Datenbank</a:t>
            </a:r>
          </a:p>
          <a:p>
            <a:pPr marL="384175" indent="-384175">
              <a:spcBef>
                <a:spcPct val="50000"/>
              </a:spcBef>
            </a:pPr>
            <a:r>
              <a:rPr lang="de-DE" dirty="0"/>
              <a:t>4.   Korrektur der gefundenen Fehlerwahrscheinlichkeiten durch eine Expertenanalyse der verhaltens-beeinflussenden Bedingungen</a:t>
            </a:r>
          </a:p>
          <a:p>
            <a:pPr marL="384175" indent="-384175">
              <a:spcBef>
                <a:spcPct val="50000"/>
              </a:spcBef>
            </a:pPr>
            <a:r>
              <a:rPr lang="de-DE" dirty="0"/>
              <a:t>5.   Berechnung der Aufgabenzuverlässigkeit nach den Regeln der Wahrscheinlichkeitsrechnung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981200" y="4967288"/>
            <a:ext cx="33528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4175" indent="-384175">
              <a:spcBef>
                <a:spcPct val="50000"/>
              </a:spcBef>
            </a:pPr>
            <a:r>
              <a:rPr lang="de-DE"/>
              <a:t>Feldstudien</a:t>
            </a:r>
          </a:p>
          <a:p>
            <a:pPr marL="384175" indent="-384175">
              <a:spcBef>
                <a:spcPct val="50000"/>
              </a:spcBef>
            </a:pPr>
            <a:r>
              <a:rPr lang="de-DE"/>
              <a:t>Simulatorstudien</a:t>
            </a:r>
          </a:p>
          <a:p>
            <a:pPr marL="384175" indent="-384175">
              <a:spcBef>
                <a:spcPct val="50000"/>
              </a:spcBef>
            </a:pPr>
            <a:r>
              <a:rPr lang="de-DE"/>
              <a:t>Experimentalstudien</a:t>
            </a:r>
          </a:p>
          <a:p>
            <a:pPr marL="384175" indent="-384175">
              <a:spcBef>
                <a:spcPct val="50000"/>
              </a:spcBef>
            </a:pPr>
            <a:r>
              <a:rPr lang="de-DE"/>
              <a:t>Schätzungen von Experten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533400" y="4535488"/>
            <a:ext cx="445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Quellen für Fehlerwahrscheinlichkeiten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51960" y="559593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89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Menschliche Fehlerwahrscheinlichkeit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066800" y="1219200"/>
            <a:ext cx="57912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/>
              <a:t>HEP = human error propability</a:t>
            </a:r>
          </a:p>
          <a:p>
            <a:pPr algn="ctr"/>
            <a:endParaRPr lang="de-DE"/>
          </a:p>
          <a:p>
            <a:pPr algn="ctr"/>
            <a:r>
              <a:rPr lang="de-DE"/>
              <a:t>HEP                                      </a:t>
            </a:r>
          </a:p>
          <a:p>
            <a:pPr algn="ctr"/>
            <a:r>
              <a:rPr lang="de-DE"/>
              <a:t>                                   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971800" y="1919288"/>
            <a:ext cx="304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=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276600" y="21336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N      </a:t>
            </a:r>
            <a:r>
              <a:rPr lang="de-DE" sz="1600"/>
              <a:t>Zahl der Gelegenheiten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276600" y="1676400"/>
            <a:ext cx="289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n       </a:t>
            </a:r>
            <a:r>
              <a:rPr lang="de-DE" sz="1600"/>
              <a:t>Zahl der Fehler</a:t>
            </a: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3276600" y="2093913"/>
            <a:ext cx="3810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1066800" y="27432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                   Reliabilität:  R = 1 - HEP  ; R = 1 - n/N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762000" y="3657600"/>
            <a:ext cx="7239000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/>
              <a:t>Zuverlässigkeitsberechnung (Human Reliability)</a:t>
            </a:r>
          </a:p>
          <a:p>
            <a:pPr>
              <a:spcBef>
                <a:spcPct val="50000"/>
              </a:spcBef>
            </a:pPr>
            <a:r>
              <a:rPr lang="de-DE" sz="1600"/>
              <a:t>Die Gesamtzuverlässigkeit eines Systems besteht aus der technischen Komponentenzuverlässigkeit und der menschlichen Zuverlässigkeit</a:t>
            </a:r>
          </a:p>
          <a:p>
            <a:pPr>
              <a:spcBef>
                <a:spcPct val="50000"/>
              </a:spcBef>
            </a:pPr>
            <a:r>
              <a:rPr lang="de-DE" sz="1600"/>
              <a:t>Die Kenntnis der Auftretenshäufigkeit von Fehlern erlaubt eine quantitative Schwachstellenanalyse eines technischen Prozesses, z.B. durch einen Gefährdungsbaum</a:t>
            </a:r>
          </a:p>
          <a:p>
            <a:pPr>
              <a:spcBef>
                <a:spcPct val="50000"/>
              </a:spcBef>
            </a:pPr>
            <a:r>
              <a:rPr lang="de-DE" sz="1600"/>
              <a:t>Beide Datensätze lassen sich erst zu einer Gesamtberechnung vereinigen, wenn sie in quantitativer Form vorliegen.</a:t>
            </a:r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75442" y="563073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0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Fehlerwahrscheinlichkeiten (HEP) für Aufgaben im Kernkraftwerk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1066800" y="1330325"/>
          <a:ext cx="10093325" cy="488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Dokument" r:id="rId5" imgW="8719920" imgH="4220640" progId="Word.Document.8">
                  <p:embed/>
                </p:oleObj>
              </mc:Choice>
              <mc:Fallback>
                <p:oleObj name="Dokument" r:id="rId5" imgW="8719920" imgH="422064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330325"/>
                        <a:ext cx="10093325" cy="4884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886200" y="6172200"/>
            <a:ext cx="3581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i="1"/>
              <a:t>Daten aus Swain &amp; Guttman, 1983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2000" y="539115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68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14450"/>
            <a:ext cx="7772400" cy="4114800"/>
          </a:xfrm>
        </p:spPr>
        <p:txBody>
          <a:bodyPr/>
          <a:lstStyle/>
          <a:p>
            <a:pPr eaLnBrk="1" hangingPunct="1"/>
            <a:r>
              <a:rPr lang="de-DE" sz="1800" smtClean="0"/>
              <a:t>Fehlerarten/-klassifikation</a:t>
            </a:r>
          </a:p>
          <a:p>
            <a:pPr eaLnBrk="1" hangingPunct="1"/>
            <a:r>
              <a:rPr lang="de-DE" sz="1800" smtClean="0"/>
              <a:t>Modell von Rasmussen</a:t>
            </a:r>
          </a:p>
          <a:p>
            <a:pPr eaLnBrk="1" hangingPunct="1"/>
            <a:r>
              <a:rPr lang="de-DE" sz="1800" smtClean="0"/>
              <a:t>Ansatzpunkte, um Fehler positiv zu beeinflussen </a:t>
            </a:r>
          </a:p>
          <a:p>
            <a:pPr eaLnBrk="1" hangingPunct="1"/>
            <a:r>
              <a:rPr lang="de-DE" sz="1800" smtClean="0"/>
              <a:t>Fehlertraining</a:t>
            </a:r>
          </a:p>
          <a:p>
            <a:pPr eaLnBrk="1" hangingPunct="1"/>
            <a:r>
              <a:rPr lang="de-DE" sz="1800" smtClean="0"/>
              <a:t>Ironie der Automatisierung</a:t>
            </a:r>
          </a:p>
          <a:p>
            <a:pPr eaLnBrk="1" hangingPunct="1"/>
            <a:r>
              <a:rPr lang="de-DE" sz="1800" smtClean="0"/>
              <a:t>Zuverlässigkeitsanalysen</a:t>
            </a:r>
          </a:p>
          <a:p>
            <a:pPr eaLnBrk="1" hangingPunct="1"/>
            <a:endParaRPr lang="de-DE" sz="1800" smtClean="0"/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Fehler</a:t>
            </a:r>
          </a:p>
        </p:txBody>
      </p:sp>
      <p:pic>
        <p:nvPicPr>
          <p:cNvPr id="11268" name="Picture 6" descr="Hindenbur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75" y="3163888"/>
            <a:ext cx="4703763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99992" y="539035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8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-100013"/>
            <a:ext cx="7772400" cy="1081088"/>
          </a:xfrm>
        </p:spPr>
        <p:txBody>
          <a:bodyPr/>
          <a:lstStyle/>
          <a:p>
            <a:pPr eaLnBrk="1" hangingPunct="1"/>
            <a:r>
              <a:rPr lang="de-DE" sz="2400" smtClean="0">
                <a:latin typeface="Arial" charset="0"/>
              </a:rPr>
              <a:t>Technische Risiko-Bewertung: </a:t>
            </a:r>
            <a:br>
              <a:rPr lang="de-DE" sz="2400" smtClean="0">
                <a:latin typeface="Arial" charset="0"/>
              </a:rPr>
            </a:br>
            <a:r>
              <a:rPr lang="de-DE" sz="2400" smtClean="0">
                <a:latin typeface="Arial" charset="0"/>
              </a:rPr>
              <a:t>Technik-Folgen-Abschätzung</a:t>
            </a: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1244600"/>
            <a:ext cx="7412037" cy="4970463"/>
          </a:xfrm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39750" y="6165850"/>
            <a:ext cx="34575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/>
              <a:t>Entnommen Bubb, 1990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17206" y="5678487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6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5334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z="2000" smtClean="0">
                <a:latin typeface="Arial" charset="0"/>
              </a:rPr>
              <a:t>Fehlerminimierung im Organisationskontext</a:t>
            </a:r>
            <a:endParaRPr lang="de-DE" smtClean="0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81000" y="1100138"/>
            <a:ext cx="533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u="sng"/>
              <a:t>Critical - incident - technique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81000" y="1428750"/>
            <a:ext cx="586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Methode der kritischen Ereignisse </a:t>
            </a:r>
            <a:r>
              <a:rPr lang="de-DE" i="1"/>
              <a:t>(Flanagen, 1954)</a:t>
            </a:r>
            <a:endParaRPr lang="de-DE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762000" y="2166938"/>
            <a:ext cx="7162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Durch Befragung (seltener Beobachtung) werden solche kritischen Ereignisse oder besondere Verhaltensweisen erhoben, die zu herausragend guten oder besonders schlechten Ausführungen eines vorher definierten Arbeitsauftrags führen.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81000" y="1785938"/>
            <a:ext cx="2362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Prinzip</a:t>
            </a:r>
            <a:endParaRPr lang="de-DE" sz="2000"/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23863" y="3336925"/>
            <a:ext cx="23622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Vorgehen</a:t>
            </a:r>
            <a:endParaRPr lang="de-DE" sz="2000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762000" y="3717925"/>
            <a:ext cx="7167563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92100" indent="-292100">
              <a:spcBef>
                <a:spcPct val="50000"/>
              </a:spcBef>
            </a:pPr>
            <a:r>
              <a:rPr lang="de-DE"/>
              <a:t>1.  Bestimmen der allgemeinen Ziele (z.B. erfolgreicher Transport von Lasten mittels Kran)</a:t>
            </a:r>
          </a:p>
          <a:p>
            <a:pPr marL="292100" indent="-292100">
              <a:spcBef>
                <a:spcPct val="50000"/>
              </a:spcBef>
            </a:pPr>
            <a:r>
              <a:rPr lang="de-DE"/>
              <a:t>2.  Planung der Untersuchung (Auswahl der Zielpopulation und Festlegung der Beurteilungskriterien)</a:t>
            </a:r>
          </a:p>
          <a:p>
            <a:pPr marL="292100" indent="-292100">
              <a:spcBef>
                <a:spcPct val="50000"/>
              </a:spcBef>
            </a:pPr>
            <a:r>
              <a:rPr lang="de-DE"/>
              <a:t>3.  Datenerhebung (aus dem Gedächtnis oder durch Beobachtung)</a:t>
            </a:r>
          </a:p>
          <a:p>
            <a:pPr marL="292100" indent="-292100">
              <a:spcBef>
                <a:spcPct val="50000"/>
              </a:spcBef>
            </a:pPr>
            <a:r>
              <a:rPr lang="de-DE"/>
              <a:t>4.  Datenanalyse (Kategorien z.B. Genauigkeit beim Absetzen der Last, Koordination der Steuerbewegung)</a:t>
            </a:r>
          </a:p>
          <a:p>
            <a:pPr marL="292100" indent="-292100">
              <a:spcBef>
                <a:spcPct val="50000"/>
              </a:spcBef>
            </a:pPr>
            <a:r>
              <a:rPr lang="de-DE"/>
              <a:t>5.  Interpretation und Darstellung der Ergebnisse (Trainingsprogramm)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496" y="558924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5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5334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z="2000" smtClean="0">
                <a:latin typeface="Arial" charset="0"/>
              </a:rPr>
              <a:t>Fehlerminimierung im Organisationskontext</a:t>
            </a:r>
            <a:endParaRPr lang="de-DE" smtClean="0"/>
          </a:p>
        </p:txBody>
      </p:sp>
      <p:sp>
        <p:nvSpPr>
          <p:cNvPr id="26627" name="AutoShape 38"/>
          <p:cNvSpPr>
            <a:spLocks noChangeArrowheads="1"/>
          </p:cNvSpPr>
          <p:nvPr/>
        </p:nvSpPr>
        <p:spPr bwMode="auto">
          <a:xfrm>
            <a:off x="228600" y="2209800"/>
            <a:ext cx="7848600" cy="1219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6628" name="Rectangle 39"/>
          <p:cNvSpPr>
            <a:spLocks noChangeArrowheads="1"/>
          </p:cNvSpPr>
          <p:nvPr/>
        </p:nvSpPr>
        <p:spPr bwMode="auto">
          <a:xfrm>
            <a:off x="381000" y="2438400"/>
            <a:ext cx="1727200" cy="762000"/>
          </a:xfrm>
          <a:prstGeom prst="rect">
            <a:avLst/>
          </a:prstGeom>
          <a:solidFill>
            <a:schemeClr val="folHlink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Forschung </a:t>
            </a:r>
          </a:p>
          <a:p>
            <a:pPr algn="ctr"/>
            <a:r>
              <a:rPr lang="de-DE" sz="1600"/>
              <a:t>und Entwicklung</a:t>
            </a:r>
          </a:p>
        </p:txBody>
      </p:sp>
      <p:sp>
        <p:nvSpPr>
          <p:cNvPr id="26629" name="Rectangle 40"/>
          <p:cNvSpPr>
            <a:spLocks noChangeArrowheads="1"/>
          </p:cNvSpPr>
          <p:nvPr/>
        </p:nvSpPr>
        <p:spPr bwMode="auto">
          <a:xfrm>
            <a:off x="2362200" y="2438400"/>
            <a:ext cx="1727200" cy="762000"/>
          </a:xfrm>
          <a:prstGeom prst="rect">
            <a:avLst/>
          </a:prstGeom>
          <a:solidFill>
            <a:schemeClr val="folHlink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Produktions-</a:t>
            </a:r>
          </a:p>
          <a:p>
            <a:pPr algn="ctr"/>
            <a:r>
              <a:rPr lang="de-DE" sz="1600"/>
              <a:t>planung</a:t>
            </a:r>
          </a:p>
        </p:txBody>
      </p:sp>
      <p:sp>
        <p:nvSpPr>
          <p:cNvPr id="26630" name="Rectangle 41"/>
          <p:cNvSpPr>
            <a:spLocks noChangeArrowheads="1"/>
          </p:cNvSpPr>
          <p:nvPr/>
        </p:nvSpPr>
        <p:spPr bwMode="auto">
          <a:xfrm>
            <a:off x="4267200" y="2438400"/>
            <a:ext cx="1727200" cy="762000"/>
          </a:xfrm>
          <a:prstGeom prst="rect">
            <a:avLst/>
          </a:prstGeom>
          <a:solidFill>
            <a:schemeClr val="folHlink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Produktions-</a:t>
            </a:r>
          </a:p>
          <a:p>
            <a:pPr algn="ctr"/>
            <a:r>
              <a:rPr lang="de-DE" sz="1600"/>
              <a:t>prozess</a:t>
            </a:r>
          </a:p>
        </p:txBody>
      </p:sp>
      <p:sp>
        <p:nvSpPr>
          <p:cNvPr id="26631" name="Rectangle 42"/>
          <p:cNvSpPr>
            <a:spLocks noChangeArrowheads="1"/>
          </p:cNvSpPr>
          <p:nvPr/>
        </p:nvSpPr>
        <p:spPr bwMode="auto">
          <a:xfrm>
            <a:off x="6172200" y="2438400"/>
            <a:ext cx="1727200" cy="762000"/>
          </a:xfrm>
          <a:prstGeom prst="rect">
            <a:avLst/>
          </a:prstGeom>
          <a:solidFill>
            <a:schemeClr val="folHlink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Marketing,</a:t>
            </a:r>
          </a:p>
          <a:p>
            <a:pPr algn="ctr"/>
            <a:r>
              <a:rPr lang="de-DE" sz="1600"/>
              <a:t>Vertrieb</a:t>
            </a:r>
          </a:p>
        </p:txBody>
      </p:sp>
      <p:sp>
        <p:nvSpPr>
          <p:cNvPr id="26632" name="Rectangle 43"/>
          <p:cNvSpPr>
            <a:spLocks noChangeArrowheads="1"/>
          </p:cNvSpPr>
          <p:nvPr/>
        </p:nvSpPr>
        <p:spPr bwMode="auto">
          <a:xfrm>
            <a:off x="228600" y="4114800"/>
            <a:ext cx="16764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Lieferant</a:t>
            </a:r>
          </a:p>
        </p:txBody>
      </p:sp>
      <p:sp>
        <p:nvSpPr>
          <p:cNvPr id="26633" name="Rectangle 44"/>
          <p:cNvSpPr>
            <a:spLocks noChangeArrowheads="1"/>
          </p:cNvSpPr>
          <p:nvPr/>
        </p:nvSpPr>
        <p:spPr bwMode="auto">
          <a:xfrm>
            <a:off x="1676400" y="4876800"/>
            <a:ext cx="19050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Qualitätskontrolle</a:t>
            </a:r>
          </a:p>
          <a:p>
            <a:pPr algn="ctr"/>
            <a:r>
              <a:rPr lang="de-DE" sz="1600"/>
              <a:t>(vorbeugend)</a:t>
            </a:r>
          </a:p>
        </p:txBody>
      </p:sp>
      <p:sp>
        <p:nvSpPr>
          <p:cNvPr id="26634" name="Rectangle 45"/>
          <p:cNvSpPr>
            <a:spLocks noChangeArrowheads="1"/>
          </p:cNvSpPr>
          <p:nvPr/>
        </p:nvSpPr>
        <p:spPr bwMode="auto">
          <a:xfrm>
            <a:off x="4495800" y="4876800"/>
            <a:ext cx="19050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Qualitätskontrolle </a:t>
            </a:r>
          </a:p>
          <a:p>
            <a:pPr algn="ctr"/>
            <a:r>
              <a:rPr lang="de-DE" sz="1600"/>
              <a:t>(nachträglich)</a:t>
            </a:r>
          </a:p>
        </p:txBody>
      </p:sp>
      <p:sp>
        <p:nvSpPr>
          <p:cNvPr id="26635" name="Rectangle 46"/>
          <p:cNvSpPr>
            <a:spLocks noChangeArrowheads="1"/>
          </p:cNvSpPr>
          <p:nvPr/>
        </p:nvSpPr>
        <p:spPr bwMode="auto">
          <a:xfrm>
            <a:off x="6400800" y="4114800"/>
            <a:ext cx="16764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Kunde</a:t>
            </a:r>
          </a:p>
        </p:txBody>
      </p:sp>
      <p:cxnSp>
        <p:nvCxnSpPr>
          <p:cNvPr id="26636" name="AutoShape 47"/>
          <p:cNvCxnSpPr>
            <a:cxnSpLocks noChangeShapeType="1"/>
            <a:stCxn id="26628" idx="3"/>
            <a:endCxn id="26629" idx="1"/>
          </p:cNvCxnSpPr>
          <p:nvPr/>
        </p:nvCxnSpPr>
        <p:spPr bwMode="auto">
          <a:xfrm>
            <a:off x="2108200" y="2819400"/>
            <a:ext cx="254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6637" name="AutoShape 48"/>
          <p:cNvCxnSpPr>
            <a:cxnSpLocks noChangeShapeType="1"/>
            <a:stCxn id="26629" idx="3"/>
            <a:endCxn id="26630" idx="1"/>
          </p:cNvCxnSpPr>
          <p:nvPr/>
        </p:nvCxnSpPr>
        <p:spPr bwMode="auto">
          <a:xfrm>
            <a:off x="4089400" y="2819400"/>
            <a:ext cx="177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6638" name="AutoShape 49"/>
          <p:cNvCxnSpPr>
            <a:cxnSpLocks noChangeShapeType="1"/>
            <a:stCxn id="26630" idx="3"/>
            <a:endCxn id="26631" idx="1"/>
          </p:cNvCxnSpPr>
          <p:nvPr/>
        </p:nvCxnSpPr>
        <p:spPr bwMode="auto">
          <a:xfrm>
            <a:off x="5994400" y="2819400"/>
            <a:ext cx="177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6639" name="AutoShape 51"/>
          <p:cNvCxnSpPr>
            <a:cxnSpLocks noChangeShapeType="1"/>
            <a:stCxn id="26631" idx="3"/>
            <a:endCxn id="26635" idx="0"/>
          </p:cNvCxnSpPr>
          <p:nvPr/>
        </p:nvCxnSpPr>
        <p:spPr bwMode="auto">
          <a:xfrm flipH="1">
            <a:off x="7239000" y="2819400"/>
            <a:ext cx="660400" cy="1295400"/>
          </a:xfrm>
          <a:prstGeom prst="bentConnector4">
            <a:avLst>
              <a:gd name="adj1" fmla="val -34616"/>
              <a:gd name="adj2" fmla="val 6470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6640" name="AutoShape 52"/>
          <p:cNvCxnSpPr>
            <a:cxnSpLocks noChangeShapeType="1"/>
            <a:stCxn id="26633" idx="2"/>
            <a:endCxn id="26635" idx="2"/>
          </p:cNvCxnSpPr>
          <p:nvPr/>
        </p:nvCxnSpPr>
        <p:spPr bwMode="auto">
          <a:xfrm rot="5400000" flipH="1" flipV="1">
            <a:off x="4476750" y="2876550"/>
            <a:ext cx="914400" cy="4610100"/>
          </a:xfrm>
          <a:prstGeom prst="bentConnector3">
            <a:avLst>
              <a:gd name="adj1" fmla="val -25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</p:cxnSp>
      <p:cxnSp>
        <p:nvCxnSpPr>
          <p:cNvPr id="26641" name="AutoShape 54"/>
          <p:cNvCxnSpPr>
            <a:cxnSpLocks noChangeShapeType="1"/>
            <a:stCxn id="26634" idx="0"/>
          </p:cNvCxnSpPr>
          <p:nvPr/>
        </p:nvCxnSpPr>
        <p:spPr bwMode="auto">
          <a:xfrm rot="-5400000">
            <a:off x="5422900" y="3225800"/>
            <a:ext cx="1676400" cy="1625600"/>
          </a:xfrm>
          <a:prstGeom prst="bentConnector3">
            <a:avLst>
              <a:gd name="adj1" fmla="val 7651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6642" name="AutoShape 55"/>
          <p:cNvCxnSpPr>
            <a:cxnSpLocks noChangeShapeType="1"/>
            <a:stCxn id="26633" idx="0"/>
            <a:endCxn id="26628" idx="2"/>
          </p:cNvCxnSpPr>
          <p:nvPr/>
        </p:nvCxnSpPr>
        <p:spPr bwMode="auto">
          <a:xfrm rot="5400000" flipH="1">
            <a:off x="1098550" y="3346450"/>
            <a:ext cx="1676400" cy="1384300"/>
          </a:xfrm>
          <a:prstGeom prst="bentConnector3">
            <a:avLst>
              <a:gd name="adj1" fmla="val 7878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6643" name="AutoShape 56"/>
          <p:cNvCxnSpPr>
            <a:cxnSpLocks noChangeShapeType="1"/>
            <a:stCxn id="26633" idx="1"/>
            <a:endCxn id="26632" idx="2"/>
          </p:cNvCxnSpPr>
          <p:nvPr/>
        </p:nvCxnSpPr>
        <p:spPr bwMode="auto">
          <a:xfrm rot="10800000">
            <a:off x="1066800" y="4724400"/>
            <a:ext cx="609600" cy="5334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6644" name="AutoShape 57"/>
          <p:cNvCxnSpPr>
            <a:cxnSpLocks noChangeShapeType="1"/>
            <a:stCxn id="26632" idx="0"/>
            <a:endCxn id="26628" idx="1"/>
          </p:cNvCxnSpPr>
          <p:nvPr/>
        </p:nvCxnSpPr>
        <p:spPr bwMode="auto">
          <a:xfrm rot="5400000" flipH="1">
            <a:off x="76200" y="3124200"/>
            <a:ext cx="1295400" cy="685800"/>
          </a:xfrm>
          <a:prstGeom prst="bentConnector4">
            <a:avLst>
              <a:gd name="adj1" fmla="val 35296"/>
              <a:gd name="adj2" fmla="val 133333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6645" name="Text Box 58"/>
          <p:cNvSpPr txBox="1">
            <a:spLocks noChangeArrowheads="1"/>
          </p:cNvSpPr>
          <p:nvPr/>
        </p:nvSpPr>
        <p:spPr bwMode="auto">
          <a:xfrm>
            <a:off x="381000" y="1219200"/>
            <a:ext cx="586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Das konsequente Prinzip der Kundenorientierung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05300" y="539511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6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endParaRPr lang="de-DE" smtClean="0"/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925" y="1108075"/>
            <a:ext cx="9109075" cy="5749925"/>
          </a:xfrm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686425" y="6583363"/>
            <a:ext cx="34575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/>
              <a:t>Entnommen Bubb, 1990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Ereignisbaummethode THERP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33400" y="1600200"/>
            <a:ext cx="7239000" cy="464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1600"/>
          </a:p>
          <a:p>
            <a:pPr algn="ctr"/>
            <a:endParaRPr lang="de-DE" sz="1600"/>
          </a:p>
          <a:p>
            <a:pPr algn="ctr"/>
            <a:r>
              <a:rPr lang="de-DE" sz="1600"/>
              <a:t>                                      </a:t>
            </a:r>
          </a:p>
          <a:p>
            <a:pPr algn="ctr"/>
            <a:r>
              <a:rPr lang="de-DE" sz="1600"/>
              <a:t>                                   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04800" y="1066800"/>
            <a:ext cx="723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/>
              <a:t> = technique for human error rate prediction</a:t>
            </a:r>
            <a:endParaRPr lang="de-DE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 flipH="1">
            <a:off x="2209800" y="2057400"/>
            <a:ext cx="2362200" cy="3124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4572000" y="2057400"/>
            <a:ext cx="2895600" cy="3124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3352800" y="3657600"/>
            <a:ext cx="9906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 flipH="1">
            <a:off x="5181600" y="3657600"/>
            <a:ext cx="8382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4191000" y="1676400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b="1"/>
              <a:t>Start</a:t>
            </a:r>
            <a:endParaRPr lang="de-DE" sz="1600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838200" y="2895600"/>
            <a:ext cx="640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b="1"/>
              <a:t>Teilaufgabe                    a                                           A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838200" y="3962400"/>
            <a:ext cx="6629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b="1"/>
              <a:t>Teilaufgabe       bıa                     Bıa                   bıA                    BıA                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838200" y="5562600"/>
            <a:ext cx="6781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b="1"/>
              <a:t>parallel         E                                  E             E                                     F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838200" y="5181600"/>
            <a:ext cx="6781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b="1"/>
              <a:t>seriell           E                                  F             F                                      F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43400" y="521335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2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Einflussfaktoren für die zuverlässige Erledigung einer Aufgabe</a:t>
            </a: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8565349"/>
              </p:ext>
            </p:extLst>
          </p:nvPr>
        </p:nvGraphicFramePr>
        <p:xfrm>
          <a:off x="239648" y="1548448"/>
          <a:ext cx="9601200" cy="382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Dokument" r:id="rId5" imgW="8628480" imgH="3436920" progId="Word.Document.8">
                  <p:embed/>
                </p:oleObj>
              </mc:Choice>
              <mc:Fallback>
                <p:oleObj name="Dokument" r:id="rId5" imgW="8628480" imgH="343692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648" y="1548448"/>
                        <a:ext cx="9601200" cy="3824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2339975" y="1700213"/>
            <a:ext cx="0" cy="3673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52885" y="5949280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8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Implizite Annahmen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52400" y="1219200"/>
            <a:ext cx="8001000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000"/>
              <a:t>1. Reliable und valide Aufgabenklassifikation</a:t>
            </a:r>
          </a:p>
          <a:p>
            <a:pPr algn="ctr"/>
            <a:r>
              <a:rPr lang="de-DE" sz="1600"/>
              <a:t>schwierig, da es keine allgemein akzeptierte Vorgehensweise gibt.</a:t>
            </a:r>
          </a:p>
          <a:p>
            <a:pPr algn="ctr"/>
            <a:r>
              <a:rPr lang="de-DE" sz="1600"/>
              <a:t>Menschliches Verhalten ist variabel. Teilaufgaben können nicht erfasst werden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52400" y="2667000"/>
            <a:ext cx="8001000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000"/>
              <a:t>2. Umfassende Sammlung menschlicher Fehlerwahrscheinlichkeiten</a:t>
            </a:r>
          </a:p>
          <a:p>
            <a:pPr algn="ctr"/>
            <a:r>
              <a:rPr lang="de-DE" sz="1600"/>
              <a:t>Bei neuartigen Tätigkeiten kaum möglich, große intra- und interindividuelle Varianz</a:t>
            </a:r>
          </a:p>
          <a:p>
            <a:pPr algn="ctr"/>
            <a:r>
              <a:rPr lang="de-DE" sz="1600"/>
              <a:t>(Müdigkeit, Motivation)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52400" y="4114800"/>
            <a:ext cx="8001000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000"/>
              <a:t>3. Annahme der Unabhängigkeit der Einzelfehlerwahrscheinlichkeiten</a:t>
            </a:r>
            <a:endParaRPr lang="de-DE" sz="1600"/>
          </a:p>
          <a:p>
            <a:pPr algn="ctr"/>
            <a:r>
              <a:rPr lang="de-DE" sz="1600"/>
              <a:t>Benötigt man für eine Aufgabe viel Zeit und erfüllt sie fehlerhaft, hat dies</a:t>
            </a:r>
          </a:p>
          <a:p>
            <a:pPr algn="ctr"/>
            <a:r>
              <a:rPr lang="de-DE" sz="1600"/>
              <a:t>Konsequenzen für die Ausführungsgüte in Folgeaufgaben </a:t>
            </a:r>
          </a:p>
          <a:p>
            <a:pPr algn="ctr"/>
            <a:r>
              <a:rPr lang="de-DE" sz="1600"/>
              <a:t>(weitere Fehler sind wahrscheinlich)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27984" y="580526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47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708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Eine Klassifikation von Handlungsfehlern</a:t>
            </a: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436850"/>
              </p:ext>
            </p:extLst>
          </p:nvPr>
        </p:nvGraphicFramePr>
        <p:xfrm>
          <a:off x="467544" y="1052736"/>
          <a:ext cx="8915400" cy="556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Dokument" r:id="rId5" imgW="7962120" imgH="4971960" progId="Word.Document.8">
                  <p:embed/>
                </p:oleObj>
              </mc:Choice>
              <mc:Fallback>
                <p:oleObj name="Dokument" r:id="rId5" imgW="7962120" imgH="497196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052736"/>
                        <a:ext cx="8915400" cy="556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421847" y="530120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708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Verrichtungsorientierte Fehlerklassifikation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228600" y="838200"/>
          <a:ext cx="9139238" cy="614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Dokument" r:id="rId5" imgW="8499960" imgH="5724360" progId="Word.Document.8">
                  <p:embed/>
                </p:oleObj>
              </mc:Choice>
              <mc:Fallback>
                <p:oleObj name="Dokument" r:id="rId5" imgW="8499960" imgH="572436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838200"/>
                        <a:ext cx="9139238" cy="614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37144" y="544522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46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1168400"/>
            <a:ext cx="9001125" cy="5776913"/>
          </a:xfrm>
        </p:spPr>
      </p:pic>
      <p:sp>
        <p:nvSpPr>
          <p:cNvPr id="30723" name="Rectangle 5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7104063" cy="5461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mtClean="0"/>
              <a:t>Reason (1987)</a:t>
            </a: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3851275" y="5445125"/>
            <a:ext cx="1296988" cy="504825"/>
          </a:xfrm>
          <a:prstGeom prst="rect">
            <a:avLst/>
          </a:prstGeom>
          <a:solidFill>
            <a:srgbClr val="FF6699">
              <a:alpha val="3803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5" name="Rectangle 7"/>
          <p:cNvSpPr>
            <a:spLocks noChangeArrowheads="1"/>
          </p:cNvSpPr>
          <p:nvPr/>
        </p:nvSpPr>
        <p:spPr bwMode="auto">
          <a:xfrm>
            <a:off x="3779838" y="1557338"/>
            <a:ext cx="1512887" cy="3311525"/>
          </a:xfrm>
          <a:prstGeom prst="rect">
            <a:avLst/>
          </a:prstGeom>
          <a:solidFill>
            <a:schemeClr val="accent1">
              <a:alpha val="34117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88721" y="5663406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8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gerundetes Rechteck 4"/>
          <p:cNvSpPr/>
          <p:nvPr/>
        </p:nvSpPr>
        <p:spPr bwMode="auto">
          <a:xfrm>
            <a:off x="4357688" y="4786313"/>
            <a:ext cx="4429125" cy="14287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 sz="240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" y="71438"/>
            <a:ext cx="8712200" cy="8382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mtClean="0"/>
              <a:t>Merkmale komplexer Situationen </a:t>
            </a:r>
            <a:br>
              <a:rPr lang="de-DE" smtClean="0"/>
            </a:br>
            <a:r>
              <a:rPr lang="de-DE" smtClean="0"/>
              <a:t>(Dörner, 1983)</a:t>
            </a:r>
          </a:p>
        </p:txBody>
      </p:sp>
      <p:sp>
        <p:nvSpPr>
          <p:cNvPr id="12292" name="Text Box 19"/>
          <p:cNvSpPr txBox="1">
            <a:spLocks noChangeArrowheads="1"/>
          </p:cNvSpPr>
          <p:nvPr/>
        </p:nvSpPr>
        <p:spPr bwMode="auto">
          <a:xfrm>
            <a:off x="381000" y="1447800"/>
            <a:ext cx="75438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/>
              <a:t>Komplexität (viele Aspekte)</a:t>
            </a:r>
          </a:p>
          <a:p>
            <a:pPr>
              <a:spcBef>
                <a:spcPct val="50000"/>
              </a:spcBef>
            </a:pPr>
            <a:r>
              <a:rPr lang="de-DE" sz="2000"/>
              <a:t>Intransparenz (Unbekanntkeit mancher Informationen)</a:t>
            </a:r>
          </a:p>
          <a:p>
            <a:pPr>
              <a:spcBef>
                <a:spcPct val="50000"/>
              </a:spcBef>
            </a:pPr>
            <a:r>
              <a:rPr lang="de-DE" sz="2000"/>
              <a:t>Vernetztheit (gegenseitige Beeinflussung der Aspekte)</a:t>
            </a:r>
          </a:p>
          <a:p>
            <a:pPr>
              <a:spcBef>
                <a:spcPct val="50000"/>
              </a:spcBef>
            </a:pPr>
            <a:r>
              <a:rPr lang="de-DE" sz="2000"/>
              <a:t>Eigendynamik (Situation verändert sich auch ohne die Eingriffe des Handelnden)</a:t>
            </a:r>
          </a:p>
          <a:p>
            <a:pPr>
              <a:spcBef>
                <a:spcPct val="50000"/>
              </a:spcBef>
            </a:pPr>
            <a:r>
              <a:rPr lang="de-DE" sz="2000"/>
              <a:t>Polytelie (viele, teils kontradiktorische Ziele)</a:t>
            </a:r>
          </a:p>
          <a:p>
            <a:pPr>
              <a:spcBef>
                <a:spcPct val="50000"/>
              </a:spcBef>
            </a:pPr>
            <a:r>
              <a:rPr lang="de-DE" sz="2000"/>
              <a:t>Unbestimmtheit (oft sind Ziele eher vage)</a:t>
            </a:r>
          </a:p>
        </p:txBody>
      </p:sp>
      <p:sp>
        <p:nvSpPr>
          <p:cNvPr id="12293" name="Textfeld 3"/>
          <p:cNvSpPr txBox="1">
            <a:spLocks noChangeArrowheads="1"/>
          </p:cNvSpPr>
          <p:nvPr/>
        </p:nvSpPr>
        <p:spPr bwMode="auto">
          <a:xfrm>
            <a:off x="4429125" y="4857750"/>
            <a:ext cx="4143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Analyse anhand von computergestützten Simulationen:</a:t>
            </a:r>
          </a:p>
          <a:p>
            <a:pPr>
              <a:buFont typeface="Arial" charset="0"/>
              <a:buChar char="•"/>
            </a:pPr>
            <a:r>
              <a:rPr lang="de-DE"/>
              <a:t> Tanaland (Moro)</a:t>
            </a:r>
          </a:p>
          <a:p>
            <a:pPr>
              <a:buFont typeface="Arial" charset="0"/>
              <a:buChar char="•"/>
            </a:pPr>
            <a:r>
              <a:rPr lang="de-DE"/>
              <a:t> Lohhausen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843808" y="5257006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9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71450"/>
            <a:ext cx="7772400" cy="1143000"/>
          </a:xfrm>
        </p:spPr>
        <p:txBody>
          <a:bodyPr/>
          <a:lstStyle/>
          <a:p>
            <a:pPr eaLnBrk="1" hangingPunct="1"/>
            <a:r>
              <a:rPr lang="de-DE" sz="3600" smtClean="0">
                <a:latin typeface="Arial" charset="0"/>
              </a:rPr>
              <a:t>Zu guter Letzt </a:t>
            </a:r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1908175" y="1484313"/>
            <a:ext cx="4465638" cy="3200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/>
              <a:t>The road to wisdom? Well, it‘s plain and simple to express:</a:t>
            </a:r>
          </a:p>
          <a:p>
            <a:pPr>
              <a:spcBef>
                <a:spcPct val="50000"/>
              </a:spcBef>
            </a:pPr>
            <a:r>
              <a:rPr lang="de-DE" sz="2000"/>
              <a:t>           err </a:t>
            </a:r>
            <a:br>
              <a:rPr lang="de-DE" sz="2000"/>
            </a:br>
            <a:r>
              <a:rPr lang="de-DE"/>
              <a:t>            </a:t>
            </a:r>
            <a:r>
              <a:rPr lang="de-DE" sz="2000"/>
              <a:t>and err</a:t>
            </a:r>
            <a:br>
              <a:rPr lang="de-DE" sz="2000"/>
            </a:br>
            <a:r>
              <a:rPr lang="de-DE" sz="2000"/>
              <a:t>           and err again</a:t>
            </a:r>
            <a:br>
              <a:rPr lang="de-DE" sz="2000"/>
            </a:br>
            <a:r>
              <a:rPr lang="de-DE" sz="2000"/>
              <a:t>           but less</a:t>
            </a:r>
            <a:br>
              <a:rPr lang="de-DE" sz="2000"/>
            </a:br>
            <a:r>
              <a:rPr lang="de-DE" sz="2000"/>
              <a:t>           and less</a:t>
            </a:r>
            <a:br>
              <a:rPr lang="de-DE" sz="2000"/>
            </a:br>
            <a:r>
              <a:rPr lang="de-DE" sz="2000"/>
              <a:t>           and less</a:t>
            </a:r>
          </a:p>
          <a:p>
            <a:pPr algn="r">
              <a:spcBef>
                <a:spcPct val="50000"/>
              </a:spcBef>
            </a:pPr>
            <a:r>
              <a:rPr lang="de-DE" sz="2000"/>
              <a:t>(Piet Hein)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8318" y="5373216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9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772400" cy="789238"/>
          </a:xfrm>
        </p:spPr>
        <p:txBody>
          <a:bodyPr/>
          <a:lstStyle/>
          <a:p>
            <a:r>
              <a:rPr lang="de-DE" dirty="0" smtClean="0"/>
              <a:t>Typische Klausurfragen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502346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Beschreiben Sie das 3-Ebenen Fehlermodell von Rasmussen und nennen Sie ein Fehlerbeispiel aus der Arbeitswelt für jede Ebene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Beschreiben Sie das Fehlermodell von </a:t>
            </a:r>
            <a:r>
              <a:rPr lang="de-DE" sz="2400" dirty="0" err="1" smtClean="0"/>
              <a:t>Reason</a:t>
            </a:r>
            <a:r>
              <a:rPr lang="de-DE" sz="2400" dirty="0" smtClean="0"/>
              <a:t> und nennen Sie 3 organisatorische Maßnahmen zur Fehlervermeidung</a:t>
            </a:r>
          </a:p>
          <a:p>
            <a:pPr marL="457200" indent="-457200">
              <a:buFont typeface="+mj-lt"/>
              <a:buAutoNum type="arabicPeriod"/>
            </a:pP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Definieren Sie menschliche Zuverlässigkeit und beschreiben Sie ein formales Modell zu dessen Bestimmung (z.B. </a:t>
            </a:r>
            <a:r>
              <a:rPr lang="de-DE" sz="2400" dirty="0" err="1" smtClean="0"/>
              <a:t>Therp</a:t>
            </a:r>
            <a:r>
              <a:rPr lang="de-DE" sz="2400" dirty="0" smtClean="0"/>
              <a:t>)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E2EDC-BB23-417B-97CA-C499E73C0835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  <p:pic>
        <p:nvPicPr>
          <p:cNvPr id="5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16016" y="583300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6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 flipV="1">
            <a:off x="1752600" y="1752600"/>
            <a:ext cx="0" cy="3352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V="1">
            <a:off x="1752600" y="5105400"/>
            <a:ext cx="5715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67" name="Freeform 19"/>
          <p:cNvSpPr>
            <a:spLocks/>
          </p:cNvSpPr>
          <p:nvPr/>
        </p:nvSpPr>
        <p:spPr bwMode="auto">
          <a:xfrm>
            <a:off x="2133600" y="2514600"/>
            <a:ext cx="2971800" cy="2362200"/>
          </a:xfrm>
          <a:custGeom>
            <a:avLst/>
            <a:gdLst/>
            <a:ahLst/>
            <a:cxnLst>
              <a:cxn ang="0">
                <a:pos x="0" y="1584"/>
              </a:cxn>
              <a:cxn ang="0">
                <a:pos x="912" y="0"/>
              </a:cxn>
              <a:cxn ang="0">
                <a:pos x="1872" y="1584"/>
              </a:cxn>
            </a:cxnLst>
            <a:rect l="0" t="0" r="r" b="b"/>
            <a:pathLst>
              <a:path w="1872" h="1584">
                <a:moveTo>
                  <a:pt x="0" y="1584"/>
                </a:moveTo>
                <a:cubicBezTo>
                  <a:pt x="300" y="792"/>
                  <a:pt x="600" y="0"/>
                  <a:pt x="912" y="0"/>
                </a:cubicBezTo>
                <a:cubicBezTo>
                  <a:pt x="1224" y="0"/>
                  <a:pt x="1712" y="1320"/>
                  <a:pt x="1872" y="1584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68" name="Freeform 20"/>
          <p:cNvSpPr>
            <a:spLocks/>
          </p:cNvSpPr>
          <p:nvPr/>
        </p:nvSpPr>
        <p:spPr bwMode="auto">
          <a:xfrm>
            <a:off x="4038600" y="2514600"/>
            <a:ext cx="2971800" cy="2362200"/>
          </a:xfrm>
          <a:custGeom>
            <a:avLst/>
            <a:gdLst/>
            <a:ahLst/>
            <a:cxnLst>
              <a:cxn ang="0">
                <a:pos x="0" y="1584"/>
              </a:cxn>
              <a:cxn ang="0">
                <a:pos x="912" y="0"/>
              </a:cxn>
              <a:cxn ang="0">
                <a:pos x="1872" y="1584"/>
              </a:cxn>
            </a:cxnLst>
            <a:rect l="0" t="0" r="r" b="b"/>
            <a:pathLst>
              <a:path w="1872" h="1584">
                <a:moveTo>
                  <a:pt x="0" y="1584"/>
                </a:moveTo>
                <a:cubicBezTo>
                  <a:pt x="300" y="792"/>
                  <a:pt x="600" y="0"/>
                  <a:pt x="912" y="0"/>
                </a:cubicBezTo>
                <a:cubicBezTo>
                  <a:pt x="1224" y="0"/>
                  <a:pt x="1712" y="1320"/>
                  <a:pt x="1872" y="1584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239000" y="5257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latin typeface="Arial" pitchFamily="34" charset="0"/>
              </a:rPr>
              <a:t>x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4724400" y="5257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latin typeface="Arial" pitchFamily="34" charset="0"/>
              </a:rPr>
              <a:t>x</a:t>
            </a:r>
            <a:r>
              <a:rPr lang="de-DE" sz="1800" baseline="-25000">
                <a:latin typeface="Arial" pitchFamily="34" charset="0"/>
              </a:rPr>
              <a:t>c</a:t>
            </a:r>
            <a:endParaRPr lang="de-DE" sz="1800">
              <a:latin typeface="Arial" pitchFamily="34" charset="0"/>
            </a:endParaRPr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4800600" y="2133600"/>
            <a:ext cx="0" cy="2971800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4343400" y="16002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latin typeface="Arial" pitchFamily="34" charset="0"/>
              </a:rPr>
              <a:t>Cut off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2057400" y="1873250"/>
            <a:ext cx="91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latin typeface="Arial" pitchFamily="34" charset="0"/>
              </a:rPr>
              <a:t>noise alone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6248400" y="1873250"/>
            <a:ext cx="106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latin typeface="Arial" pitchFamily="34" charset="0"/>
              </a:rPr>
              <a:t>signal + noise </a:t>
            </a:r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2438400" y="25146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H="1">
            <a:off x="6324600" y="25146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 rot="-5400000">
            <a:off x="-60325" y="2879725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latin typeface="Arial" pitchFamily="34" charset="0"/>
              </a:rPr>
              <a:t>frequency of any given value of x</a:t>
            </a: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28600" y="304800"/>
            <a:ext cx="556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>
                <a:latin typeface="Arial" pitchFamily="34" charset="0"/>
              </a:rPr>
              <a:t>The basic signal detection model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80718" y="5624513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80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4" name="Line 28"/>
          <p:cNvSpPr>
            <a:spLocks noChangeShapeType="1"/>
          </p:cNvSpPr>
          <p:nvPr/>
        </p:nvSpPr>
        <p:spPr bwMode="auto">
          <a:xfrm flipV="1">
            <a:off x="914400" y="2133600"/>
            <a:ext cx="6934200" cy="30480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098" name="Line 2"/>
          <p:cNvSpPr>
            <a:spLocks noChangeShapeType="1"/>
          </p:cNvSpPr>
          <p:nvPr/>
        </p:nvSpPr>
        <p:spPr bwMode="auto">
          <a:xfrm flipH="1" flipV="1">
            <a:off x="914400" y="1828800"/>
            <a:ext cx="0" cy="3352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 flipV="1">
            <a:off x="914400" y="5181600"/>
            <a:ext cx="7197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581400" y="57150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latin typeface="Arial" pitchFamily="34" charset="0"/>
              </a:rPr>
              <a:t>Log</a:t>
            </a:r>
            <a:r>
              <a:rPr lang="de-DE" sz="1800" baseline="-25000">
                <a:latin typeface="Arial" pitchFamily="34" charset="0"/>
              </a:rPr>
              <a:t>2</a:t>
            </a:r>
            <a:r>
              <a:rPr lang="de-DE" sz="1800">
                <a:latin typeface="Arial" pitchFamily="34" charset="0"/>
              </a:rPr>
              <a:t> (n + 1)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228600" y="304800"/>
            <a:ext cx="556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>
                <a:latin typeface="Arial" pitchFamily="34" charset="0"/>
              </a:rPr>
              <a:t>Hick´s information theory</a:t>
            </a:r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 flipH="1">
            <a:off x="2743200" y="50292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 flipH="1">
            <a:off x="4572000" y="50292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 flipH="1">
            <a:off x="6400800" y="50292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16" name="Line 20"/>
          <p:cNvSpPr>
            <a:spLocks noChangeShapeType="1"/>
          </p:cNvSpPr>
          <p:nvPr/>
        </p:nvSpPr>
        <p:spPr bwMode="auto">
          <a:xfrm>
            <a:off x="3810000" y="51054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17" name="Line 21"/>
          <p:cNvSpPr>
            <a:spLocks noChangeShapeType="1"/>
          </p:cNvSpPr>
          <p:nvPr/>
        </p:nvSpPr>
        <p:spPr bwMode="auto">
          <a:xfrm>
            <a:off x="7272338" y="51054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>
            <a:off x="6705600" y="51054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>
            <a:off x="6135688" y="51054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5715000" y="51054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21" name="Line 25"/>
          <p:cNvSpPr>
            <a:spLocks noChangeShapeType="1"/>
          </p:cNvSpPr>
          <p:nvPr/>
        </p:nvSpPr>
        <p:spPr bwMode="auto">
          <a:xfrm>
            <a:off x="5145088" y="51054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23" name="Oval 27"/>
          <p:cNvSpPr>
            <a:spLocks noChangeArrowheads="1"/>
          </p:cNvSpPr>
          <p:nvPr/>
        </p:nvSpPr>
        <p:spPr bwMode="auto">
          <a:xfrm>
            <a:off x="2673350" y="431165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25" name="Oval 29"/>
          <p:cNvSpPr>
            <a:spLocks noChangeArrowheads="1"/>
          </p:cNvSpPr>
          <p:nvPr/>
        </p:nvSpPr>
        <p:spPr bwMode="auto">
          <a:xfrm>
            <a:off x="3733800" y="37338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26" name="Oval 30"/>
          <p:cNvSpPr>
            <a:spLocks noChangeArrowheads="1"/>
          </p:cNvSpPr>
          <p:nvPr/>
        </p:nvSpPr>
        <p:spPr bwMode="auto">
          <a:xfrm>
            <a:off x="6629400" y="25146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27" name="Oval 31"/>
          <p:cNvSpPr>
            <a:spLocks noChangeArrowheads="1"/>
          </p:cNvSpPr>
          <p:nvPr/>
        </p:nvSpPr>
        <p:spPr bwMode="auto">
          <a:xfrm>
            <a:off x="7200900" y="23241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28" name="Oval 32"/>
          <p:cNvSpPr>
            <a:spLocks noChangeArrowheads="1"/>
          </p:cNvSpPr>
          <p:nvPr/>
        </p:nvSpPr>
        <p:spPr bwMode="auto">
          <a:xfrm>
            <a:off x="6056313" y="281940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29" name="Oval 33"/>
          <p:cNvSpPr>
            <a:spLocks noChangeArrowheads="1"/>
          </p:cNvSpPr>
          <p:nvPr/>
        </p:nvSpPr>
        <p:spPr bwMode="auto">
          <a:xfrm>
            <a:off x="5638800" y="30480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30" name="Oval 34"/>
          <p:cNvSpPr>
            <a:spLocks noChangeArrowheads="1"/>
          </p:cNvSpPr>
          <p:nvPr/>
        </p:nvSpPr>
        <p:spPr bwMode="auto">
          <a:xfrm>
            <a:off x="5062538" y="320040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31" name="Oval 35"/>
          <p:cNvSpPr>
            <a:spLocks noChangeArrowheads="1"/>
          </p:cNvSpPr>
          <p:nvPr/>
        </p:nvSpPr>
        <p:spPr bwMode="auto">
          <a:xfrm>
            <a:off x="4495800" y="35052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32" name="Line 36"/>
          <p:cNvSpPr>
            <a:spLocks noChangeShapeType="1"/>
          </p:cNvSpPr>
          <p:nvPr/>
        </p:nvSpPr>
        <p:spPr bwMode="auto">
          <a:xfrm rot="5400000" flipH="1">
            <a:off x="876300" y="466725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33" name="Line 37"/>
          <p:cNvSpPr>
            <a:spLocks noChangeShapeType="1"/>
          </p:cNvSpPr>
          <p:nvPr/>
        </p:nvSpPr>
        <p:spPr bwMode="auto">
          <a:xfrm rot="5400000" flipH="1">
            <a:off x="876300" y="41529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34" name="Line 38"/>
          <p:cNvSpPr>
            <a:spLocks noChangeShapeType="1"/>
          </p:cNvSpPr>
          <p:nvPr/>
        </p:nvSpPr>
        <p:spPr bwMode="auto">
          <a:xfrm rot="5400000" flipH="1">
            <a:off x="876300" y="3636963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35" name="Line 39"/>
          <p:cNvSpPr>
            <a:spLocks noChangeShapeType="1"/>
          </p:cNvSpPr>
          <p:nvPr/>
        </p:nvSpPr>
        <p:spPr bwMode="auto">
          <a:xfrm rot="5400000" flipH="1">
            <a:off x="876300" y="3122613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36" name="Line 40"/>
          <p:cNvSpPr>
            <a:spLocks noChangeShapeType="1"/>
          </p:cNvSpPr>
          <p:nvPr/>
        </p:nvSpPr>
        <p:spPr bwMode="auto">
          <a:xfrm rot="5400000" flipH="1">
            <a:off x="876300" y="2608263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990600" y="25908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0.5</a:t>
            </a:r>
          </a:p>
        </p:txBody>
      </p:sp>
      <p:sp>
        <p:nvSpPr>
          <p:cNvPr id="4139" name="Text Box 43"/>
          <p:cNvSpPr txBox="1">
            <a:spLocks noChangeArrowheads="1"/>
          </p:cNvSpPr>
          <p:nvPr/>
        </p:nvSpPr>
        <p:spPr bwMode="auto">
          <a:xfrm>
            <a:off x="990600" y="30480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0.4</a:t>
            </a:r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990600" y="3581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0.3</a:t>
            </a:r>
          </a:p>
        </p:txBody>
      </p: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990600" y="45720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0.1</a:t>
            </a:r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609600" y="51816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0</a:t>
            </a:r>
          </a:p>
        </p:txBody>
      </p:sp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990600" y="41148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0.2</a:t>
            </a:r>
          </a:p>
        </p:txBody>
      </p:sp>
      <p:sp>
        <p:nvSpPr>
          <p:cNvPr id="4144" name="Text Box 48"/>
          <p:cNvSpPr txBox="1">
            <a:spLocks noChangeArrowheads="1"/>
          </p:cNvSpPr>
          <p:nvPr/>
        </p:nvSpPr>
        <p:spPr bwMode="auto">
          <a:xfrm>
            <a:off x="990600" y="2057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0.6</a:t>
            </a:r>
          </a:p>
        </p:txBody>
      </p:sp>
      <p:sp>
        <p:nvSpPr>
          <p:cNvPr id="4145" name="Line 49"/>
          <p:cNvSpPr>
            <a:spLocks noChangeShapeType="1"/>
          </p:cNvSpPr>
          <p:nvPr/>
        </p:nvSpPr>
        <p:spPr bwMode="auto">
          <a:xfrm rot="5400000" flipH="1">
            <a:off x="876300" y="2093913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6553200" y="4724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8</a:t>
            </a:r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6019800" y="4724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6</a:t>
            </a: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5562600" y="4724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5</a:t>
            </a:r>
          </a:p>
        </p:txBody>
      </p:sp>
      <p:sp>
        <p:nvSpPr>
          <p:cNvPr id="4149" name="Text Box 53"/>
          <p:cNvSpPr txBox="1">
            <a:spLocks noChangeArrowheads="1"/>
          </p:cNvSpPr>
          <p:nvPr/>
        </p:nvSpPr>
        <p:spPr bwMode="auto">
          <a:xfrm>
            <a:off x="4419600" y="4724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3</a:t>
            </a:r>
          </a:p>
        </p:txBody>
      </p:sp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5029200" y="4724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4</a:t>
            </a:r>
          </a:p>
        </p:txBody>
      </p:sp>
      <p:sp>
        <p:nvSpPr>
          <p:cNvPr id="4151" name="Text Box 55"/>
          <p:cNvSpPr txBox="1">
            <a:spLocks noChangeArrowheads="1"/>
          </p:cNvSpPr>
          <p:nvPr/>
        </p:nvSpPr>
        <p:spPr bwMode="auto">
          <a:xfrm>
            <a:off x="3657600" y="4724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2</a:t>
            </a:r>
          </a:p>
        </p:txBody>
      </p:sp>
      <p:sp>
        <p:nvSpPr>
          <p:cNvPr id="4152" name="Text Box 56"/>
          <p:cNvSpPr txBox="1">
            <a:spLocks noChangeArrowheads="1"/>
          </p:cNvSpPr>
          <p:nvPr/>
        </p:nvSpPr>
        <p:spPr bwMode="auto">
          <a:xfrm>
            <a:off x="2590800" y="4724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1</a:t>
            </a:r>
          </a:p>
        </p:txBody>
      </p: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2590800" y="53340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1</a:t>
            </a:r>
          </a:p>
        </p:txBody>
      </p:sp>
      <p:sp>
        <p:nvSpPr>
          <p:cNvPr id="4154" name="Text Box 58"/>
          <p:cNvSpPr txBox="1">
            <a:spLocks noChangeArrowheads="1"/>
          </p:cNvSpPr>
          <p:nvPr/>
        </p:nvSpPr>
        <p:spPr bwMode="auto">
          <a:xfrm>
            <a:off x="4419600" y="53340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2</a:t>
            </a:r>
          </a:p>
        </p:txBody>
      </p:sp>
      <p:sp>
        <p:nvSpPr>
          <p:cNvPr id="4155" name="Text Box 59"/>
          <p:cNvSpPr txBox="1">
            <a:spLocks noChangeArrowheads="1"/>
          </p:cNvSpPr>
          <p:nvPr/>
        </p:nvSpPr>
        <p:spPr bwMode="auto">
          <a:xfrm>
            <a:off x="6248400" y="53340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3</a:t>
            </a:r>
          </a:p>
        </p:txBody>
      </p:sp>
      <p:sp>
        <p:nvSpPr>
          <p:cNvPr id="4156" name="Text Box 60"/>
          <p:cNvSpPr txBox="1">
            <a:spLocks noChangeArrowheads="1"/>
          </p:cNvSpPr>
          <p:nvPr/>
        </p:nvSpPr>
        <p:spPr bwMode="auto">
          <a:xfrm>
            <a:off x="7086600" y="4724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Arial" pitchFamily="34" charset="0"/>
              </a:rPr>
              <a:t>10</a:t>
            </a:r>
          </a:p>
        </p:txBody>
      </p:sp>
      <p:sp>
        <p:nvSpPr>
          <p:cNvPr id="4157" name="Text Box 61"/>
          <p:cNvSpPr txBox="1">
            <a:spLocks noChangeArrowheads="1"/>
          </p:cNvSpPr>
          <p:nvPr/>
        </p:nvSpPr>
        <p:spPr bwMode="auto">
          <a:xfrm>
            <a:off x="304800" y="12954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latin typeface="Arial" pitchFamily="34" charset="0"/>
              </a:rPr>
              <a:t>reaction time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89436" y="4280694"/>
            <a:ext cx="1668586" cy="1668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7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Fehlverhalten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116013" y="1196975"/>
            <a:ext cx="6400800" cy="312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000"/>
              <a:t>Fehlverhalten umfasst all die Ereignisse, </a:t>
            </a:r>
          </a:p>
          <a:p>
            <a:pPr algn="ctr"/>
            <a:r>
              <a:rPr lang="de-DE" sz="2000"/>
              <a:t>bei denen eine geplante Abfolge geistiger </a:t>
            </a:r>
          </a:p>
          <a:p>
            <a:pPr algn="ctr"/>
            <a:r>
              <a:rPr lang="de-DE" sz="2000"/>
              <a:t>oder körperlicher Tätigkeiten </a:t>
            </a:r>
          </a:p>
          <a:p>
            <a:pPr algn="ctr"/>
            <a:r>
              <a:rPr lang="de-DE" sz="2000"/>
              <a:t>nicht zum beabsichtigten Resultat führt, </a:t>
            </a:r>
          </a:p>
          <a:p>
            <a:pPr algn="ctr"/>
            <a:r>
              <a:rPr lang="de-DE" sz="2000"/>
              <a:t>sofern diese Misserfolge nicht fremdem Einwirken </a:t>
            </a:r>
          </a:p>
          <a:p>
            <a:pPr algn="ctr"/>
            <a:r>
              <a:rPr lang="de-DE" sz="2000"/>
              <a:t>zugeschrieben werden können.</a:t>
            </a:r>
            <a:endParaRPr lang="de-DE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39750" y="5300663"/>
            <a:ext cx="7632700" cy="7016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>
                <a:sym typeface="Wingdings" pitchFamily="2" charset="2"/>
              </a:rPr>
              <a:t> </a:t>
            </a:r>
            <a:r>
              <a:rPr lang="de-DE" sz="2000"/>
              <a:t>Denken Sie bitte einen Augenblick nach: welche Fehler haben</a:t>
            </a:r>
            <a:br>
              <a:rPr lang="de-DE" sz="2000"/>
            </a:br>
            <a:r>
              <a:rPr lang="de-DE" sz="2000"/>
              <a:t>     Sie in den letzten Tagen und Wochen gemacht?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38509" y="5056981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8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44450"/>
            <a:ext cx="7772400" cy="1143000"/>
          </a:xfrm>
        </p:spPr>
        <p:txBody>
          <a:bodyPr/>
          <a:lstStyle/>
          <a:p>
            <a:pPr eaLnBrk="1" hangingPunct="1"/>
            <a:r>
              <a:rPr lang="de-DE" sz="3200" smtClean="0">
                <a:latin typeface="Arial" charset="0"/>
              </a:rPr>
              <a:t>Einige Alltagsfehler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171575"/>
            <a:ext cx="7772400" cy="54721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smtClean="0"/>
              <a:t>Eine Krankenschwester verwechselt eine Flasche NaCl mit KaCl 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Ein Arzt stellt eine fehlerhafte Diagnose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Ein Instandhalter versucht ohne Erfolg, eine Störung zu beheben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Ein Fahrgast kauft am einen Fahrkarten-Automaten der Deutschen Bahn einen Fahrschein und vergisst die EC-Karte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Das Bedienpersonal eines Atomkraftwerk fährt einen Test, um zu sehen, ob die vorhandene Leerlaufkapazität eines Turbinengenerators bei Vorhandensein eines Spannungsgenerators ausreicht, um das Notkühlsystem für den Reaktor zu versorgen 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Der drogenabhängige Fahrer von Lady Diana fährt den Wagen gegen einen Brückenpfeiler</a:t>
            </a:r>
          </a:p>
          <a:p>
            <a:pPr eaLnBrk="1" hangingPunct="1">
              <a:lnSpc>
                <a:spcPct val="90000"/>
              </a:lnSpc>
            </a:pPr>
            <a:endParaRPr lang="de-DE" smtClean="0"/>
          </a:p>
          <a:p>
            <a:pPr eaLnBrk="1" hangingPunct="1">
              <a:lnSpc>
                <a:spcPct val="90000"/>
              </a:lnSpc>
            </a:pPr>
            <a:endParaRPr lang="de-DE" smtClean="0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0" y="5805264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9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F92B835-5D55-419E-95AC-380B4D674A16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e-DE" smtClean="0">
              <a:latin typeface="Univers 55" pitchFamily="2" charset="0"/>
            </a:endParaRPr>
          </a:p>
        </p:txBody>
      </p:sp>
      <p:pic>
        <p:nvPicPr>
          <p:cNvPr id="15363" name="Picture 2" descr="C:\Users\trimpop\Desktop\ed\vortraege\BG\sfkm\fun\flugzeu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13" y="0"/>
            <a:ext cx="90757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33106" y="5661248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9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7104063" cy="5461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z="2000" smtClean="0">
                <a:latin typeface="Arial" charset="0"/>
              </a:rPr>
              <a:t>Modell von Rasmussen (1983)</a:t>
            </a:r>
            <a:endParaRPr lang="de-DE" smtClean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81000" y="1147763"/>
            <a:ext cx="75438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Annahmen:</a:t>
            </a:r>
          </a:p>
          <a:p>
            <a:pPr>
              <a:spcBef>
                <a:spcPct val="50000"/>
              </a:spcBef>
            </a:pPr>
            <a:r>
              <a:rPr lang="de-DE"/>
              <a:t>1. Fehler hochgeübter Tätigkeiten unterscheiden sich von Fehlern bei</a:t>
            </a:r>
            <a:br>
              <a:rPr lang="de-DE"/>
            </a:br>
            <a:r>
              <a:rPr lang="de-DE"/>
              <a:t>    neu zu erlernenden Tätigkeiten.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81000" y="2214563"/>
            <a:ext cx="7315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2. Es gibt typische Fehler in überraschenden Situationen.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81000" y="2670175"/>
            <a:ext cx="7543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3. Es gibt einen Zusammenhang zwischen den auf verschiedenen </a:t>
            </a:r>
            <a:br>
              <a:rPr lang="de-DE"/>
            </a:br>
            <a:r>
              <a:rPr lang="de-DE"/>
              <a:t>    Ebenen ablaufenden Kontrollprozessen und den daraus</a:t>
            </a:r>
            <a:br>
              <a:rPr lang="de-DE"/>
            </a:br>
            <a:r>
              <a:rPr lang="de-DE"/>
              <a:t>    resultierenden Fehlerarten.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81000" y="3967163"/>
            <a:ext cx="746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Jede Aktivität lässt sich weitgehend durch zwei Kontrollprozesse beschreiben:</a:t>
            </a: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381000" y="5805264"/>
            <a:ext cx="746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62000" y="4805363"/>
            <a:ext cx="3425825" cy="198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/>
              <a:t>Aufmerksamkeitsbezogene </a:t>
            </a:r>
          </a:p>
          <a:p>
            <a:pPr algn="ctr"/>
            <a:r>
              <a:rPr lang="de-DE"/>
              <a:t>Kontrolle </a:t>
            </a:r>
          </a:p>
          <a:p>
            <a:pPr algn="ctr"/>
            <a:r>
              <a:rPr lang="de-DE" sz="1600"/>
              <a:t>dominiert auf der</a:t>
            </a:r>
            <a:r>
              <a:rPr lang="de-DE"/>
              <a:t> </a:t>
            </a:r>
          </a:p>
          <a:p>
            <a:pPr algn="ctr"/>
            <a:r>
              <a:rPr lang="de-DE"/>
              <a:t>Wissensebene.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4648200" y="4805363"/>
            <a:ext cx="3425825" cy="198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/>
              <a:t>Schema-orientierte </a:t>
            </a:r>
          </a:p>
          <a:p>
            <a:pPr algn="ctr"/>
            <a:r>
              <a:rPr lang="de-DE"/>
              <a:t>Kontrolle </a:t>
            </a:r>
          </a:p>
          <a:p>
            <a:pPr algn="ctr"/>
            <a:r>
              <a:rPr lang="de-DE" sz="1600"/>
              <a:t>ist mit</a:t>
            </a:r>
            <a:r>
              <a:rPr lang="de-DE"/>
              <a:t> </a:t>
            </a:r>
          </a:p>
          <a:p>
            <a:pPr algn="ctr"/>
            <a:r>
              <a:rPr lang="de-DE"/>
              <a:t>Gewohnheits- und Regelebene </a:t>
            </a:r>
          </a:p>
          <a:p>
            <a:pPr algn="ctr"/>
            <a:r>
              <a:rPr lang="de-DE" sz="1600"/>
              <a:t>verknüpft.</a:t>
            </a:r>
            <a:endParaRPr lang="de-DE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H="1">
            <a:off x="2514600" y="4424363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5257800" y="4424363"/>
            <a:ext cx="1066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2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abo_blau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Univers 55"/>
        <a:ea typeface=""/>
        <a:cs typeface=""/>
      </a:majorFont>
      <a:minorFont>
        <a:latin typeface="Univer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abo_blau</Template>
  <TotalTime>0</TotalTime>
  <Words>1215</Words>
  <Application>Microsoft Office PowerPoint</Application>
  <PresentationFormat>Bildschirmpräsentation (4:3)</PresentationFormat>
  <Paragraphs>233</Paragraphs>
  <Slides>31</Slides>
  <Notes>4</Notes>
  <HiddenSlides>0</HiddenSlides>
  <MMClips>31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31</vt:i4>
      </vt:variant>
    </vt:vector>
  </HeadingPairs>
  <TitlesOfParts>
    <vt:vector size="40" baseType="lpstr">
      <vt:lpstr>Arial</vt:lpstr>
      <vt:lpstr>Calibri</vt:lpstr>
      <vt:lpstr>Times New Roman</vt:lpstr>
      <vt:lpstr>Univers</vt:lpstr>
      <vt:lpstr>Univers 55</vt:lpstr>
      <vt:lpstr>Wingdings</vt:lpstr>
      <vt:lpstr>abo_blau</vt:lpstr>
      <vt:lpstr>Document</vt:lpstr>
      <vt:lpstr>Dokument</vt:lpstr>
      <vt:lpstr>Fehler</vt:lpstr>
      <vt:lpstr>PowerPoint-Präsentation</vt:lpstr>
      <vt:lpstr>Merkmale komplexer Situationen  (Dörner, 1983)</vt:lpstr>
      <vt:lpstr>PowerPoint-Präsentation</vt:lpstr>
      <vt:lpstr>PowerPoint-Präsentation</vt:lpstr>
      <vt:lpstr>PowerPoint-Präsentation</vt:lpstr>
      <vt:lpstr>Einige Alltagsfehler</vt:lpstr>
      <vt:lpstr>PowerPoint-Präsentation</vt:lpstr>
      <vt:lpstr>Modell von Rasmussen (1983)</vt:lpstr>
      <vt:lpstr>Drei-Ebenen Handlungsmodell (Rasmussen, 1983)</vt:lpstr>
      <vt:lpstr>Fehlerarten und fehlerbeeinflussende Faktoren auf verschiedenen Kontrollebenen</vt:lpstr>
      <vt:lpstr>Fehlerarten und mögliche Maßnahmen</vt:lpstr>
      <vt:lpstr>Fehlertraining in der Ausbildung</vt:lpstr>
      <vt:lpstr>Ironie der Automatisierung</vt:lpstr>
      <vt:lpstr>Informationsaufnahme - Ablesefehler</vt:lpstr>
      <vt:lpstr>PowerPoint-Präsentation</vt:lpstr>
      <vt:lpstr>PowerPoint-Präsentation</vt:lpstr>
      <vt:lpstr>PowerPoint-Präsentation</vt:lpstr>
      <vt:lpstr>PowerPoint-Präsentation</vt:lpstr>
      <vt:lpstr>Technische Risiko-Bewertung:  Technik-Folgen-Abschätzung</vt:lpstr>
      <vt:lpstr>Fehlerminimierung im Organisationskontext</vt:lpstr>
      <vt:lpstr>Fehlerminimierung im Organisationskontext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Reason (1987)</vt:lpstr>
      <vt:lpstr>Zu guter Letzt </vt:lpstr>
      <vt:lpstr>Typische Klausurfragen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Fehler</dc:title>
  <dc:creator>seidel</dc:creator>
  <cp:lastModifiedBy>Windows-Benutzer</cp:lastModifiedBy>
  <cp:revision>18</cp:revision>
  <dcterms:created xsi:type="dcterms:W3CDTF">2009-10-29T13:17:09Z</dcterms:created>
  <dcterms:modified xsi:type="dcterms:W3CDTF">2020-06-08T13:17:37Z</dcterms:modified>
</cp:coreProperties>
</file>