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m4a" ContentType="audio/mp4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2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306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  <p:sldId id="275" r:id="rId24"/>
    <p:sldId id="278" r:id="rId25"/>
    <p:sldId id="305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92" r:id="rId37"/>
    <p:sldId id="289" r:id="rId38"/>
    <p:sldId id="290" r:id="rId39"/>
    <p:sldId id="293" r:id="rId40"/>
    <p:sldId id="294" r:id="rId41"/>
    <p:sldId id="291" r:id="rId42"/>
    <p:sldId id="295" r:id="rId43"/>
    <p:sldId id="296" r:id="rId44"/>
    <p:sldId id="299" r:id="rId45"/>
    <p:sldId id="297" r:id="rId46"/>
    <p:sldId id="298" r:id="rId47"/>
    <p:sldId id="301" r:id="rId48"/>
    <p:sldId id="300" r:id="rId49"/>
    <p:sldId id="302" r:id="rId50"/>
    <p:sldId id="304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</p:sldIdLst>
  <p:sldSz cx="9144000" cy="6858000" type="screen4x3"/>
  <p:notesSz cx="6797675" cy="98742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1267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5F49C-BCC1-46C1-9609-0A4A1FCDA6CB}" type="datetimeFigureOut">
              <a:rPr lang="de-DE" smtClean="0"/>
              <a:pPr/>
              <a:t>08.06.2020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FAF5B-2D93-410D-B230-A5AD0B35EF1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63DA275-0575-47B1-9418-978F6FB71635}" type="slidenum">
              <a:rPr lang="de-DE"/>
              <a:pPr/>
              <a:t>30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549D40-FD18-40BD-8FF7-306AA7D9583E}" type="slidenum">
              <a:rPr lang="de-DE"/>
              <a:pPr/>
              <a:t>38</a:t>
            </a:fld>
            <a:endParaRPr lang="de-DE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188B7AD-D5BA-47FE-B23B-74EBBD357697}" type="slidenum">
              <a:rPr lang="de-DE"/>
              <a:pPr/>
              <a:t>41</a:t>
            </a:fld>
            <a:endParaRPr lang="de-DE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FF6F7-CA30-41C1-9A13-9FB55DAFE642}" type="slidenum">
              <a:rPr lang="de-DE" smtClean="0"/>
              <a:pPr/>
              <a:t>51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07.12.2015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5112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07.12.2015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2FF6F7-CA30-41C1-9A13-9FB55DAFE642}" type="slidenum">
              <a:rPr lang="de-DE" smtClean="0"/>
              <a:pPr/>
              <a:t>68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323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Schichtzirkel (alle Schichtzirkel zusammen genommen)</a:t>
            </a:r>
            <a:r>
              <a:rPr lang="de-DE" baseline="0" dirty="0" smtClean="0"/>
              <a:t> =</a:t>
            </a:r>
            <a:r>
              <a:rPr lang="de-DE" dirty="0" smtClean="0"/>
              <a:t> Schicht-spezifischer Zirkel-MW-Verlauf, Schicht-spezifischer Fragebogen-MW-Verlauf sowie zum Vgl. der Gesamt (alle </a:t>
            </a:r>
            <a:r>
              <a:rPr lang="de-DE" baseline="0" dirty="0" smtClean="0"/>
              <a:t> Zirkelgruppen) MW-Verlauf der Fragebogen-Ergebnisse – bei allen folgenden Abbildungen äquivalent, je Zirkel-spezifisch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07.12.2015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2FF6F7-CA30-41C1-9A13-9FB55DAFE642}" type="slidenum">
              <a:rPr lang="de-DE" smtClean="0"/>
              <a:pPr/>
              <a:t>69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437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45" y="115888"/>
            <a:ext cx="6786610" cy="812782"/>
          </a:xfrm>
        </p:spPr>
        <p:txBody>
          <a:bodyPr/>
          <a:lstStyle>
            <a:lvl1pPr>
              <a:defRPr sz="26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2844" y="1171595"/>
            <a:ext cx="8786874" cy="5472115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0A7BE-02B0-49A5-85D2-4315F373E848}" type="datetime1">
              <a:rPr lang="de-DE" smtClean="0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53484" y="6523016"/>
            <a:ext cx="490516" cy="334984"/>
          </a:xfrm>
          <a:ln/>
        </p:spPr>
        <p:txBody>
          <a:bodyPr/>
          <a:lstStyle>
            <a:lvl1pPr>
              <a:defRPr sz="1200">
                <a:latin typeface="Univers 55"/>
              </a:defRPr>
            </a:lvl1pPr>
          </a:lstStyle>
          <a:p>
            <a:pPr>
              <a:defRPr/>
            </a:pPr>
            <a:fld id="{55F4A3DC-3743-4B83-BA67-F3857D97E100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69100" y="115888"/>
            <a:ext cx="2195513" cy="5980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9388" y="115888"/>
            <a:ext cx="6437312" cy="598011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EC47C-91C2-4861-A149-785A08216841}" type="datetime1">
              <a:rPr lang="de-DE" smtClean="0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09BC-0206-4D09-90CB-BF0A90D889F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02AA-0BD5-48B6-8942-CA26A2D5F685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254C-5950-490C-AB52-7D5A57CF18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3655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Placeholder - Bullet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platzhalter 1"/>
          <p:cNvSpPr>
            <a:spLocks noGrp="1"/>
          </p:cNvSpPr>
          <p:nvPr>
            <p:ph type="title"/>
          </p:nvPr>
        </p:nvSpPr>
        <p:spPr>
          <a:xfrm>
            <a:off x="443268" y="196732"/>
            <a:ext cx="7646987" cy="489600"/>
          </a:xfrm>
          <a:prstGeom prst="rect">
            <a:avLst/>
          </a:prstGeom>
        </p:spPr>
        <p:txBody>
          <a:bodyPr lIns="0" tIns="0" rIns="0" bIns="0" rtlCol="0" anchor="ctr" anchorCtr="0">
            <a:normAutofit/>
          </a:bodyPr>
          <a:lstStyle>
            <a:lvl1pPr algn="l">
              <a:defRPr sz="2400" b="1" i="0" baseline="0">
                <a:solidFill>
                  <a:schemeClr val="tx2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1"/>
          </p:nvPr>
        </p:nvSpPr>
        <p:spPr>
          <a:xfrm>
            <a:off x="468313" y="1058426"/>
            <a:ext cx="7632700" cy="48958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 "/>
              <a:defRPr sz="1800" b="1" i="0" baseline="0">
                <a:solidFill>
                  <a:schemeClr val="tx2"/>
                </a:solidFill>
              </a:defRPr>
            </a:lvl1pPr>
            <a:lvl2pPr marL="252000" indent="-180000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800" baseline="0"/>
            </a:lvl2pPr>
            <a:lvl3pPr marL="432000" indent="-180000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−"/>
              <a:defRPr sz="1800" baseline="0"/>
            </a:lvl3pPr>
            <a:lvl4pPr marL="612000" indent="-180000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1800"/>
            </a:lvl4pPr>
            <a:lvl5pPr marL="792000" indent="-180000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−"/>
              <a:defRPr sz="1800"/>
            </a:lvl5pPr>
            <a:lvl6pPr marL="972000" indent="-180000">
              <a:lnSpc>
                <a:spcPct val="150000"/>
              </a:lnSpc>
              <a:defRPr sz="1800"/>
            </a:lvl6pPr>
            <a:lvl7pPr marL="1152000" indent="-180000">
              <a:lnSpc>
                <a:spcPct val="150000"/>
              </a:lnSpc>
              <a:buFont typeface="Arial" pitchFamily="34" charset="0"/>
              <a:buChar char="−"/>
              <a:defRPr sz="1800"/>
            </a:lvl7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endParaRPr lang="en-GB" dirty="0" smtClean="0"/>
          </a:p>
          <a:p>
            <a:pPr lvl="6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105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071810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7A210-255F-49FA-B448-CCF022CCA8F6}" type="datetime1">
              <a:rPr lang="de-DE" smtClean="0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AE8C9-F7EF-4C70-9456-F29D6A80D5E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45" y="115888"/>
            <a:ext cx="6786610" cy="81278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9388" y="981075"/>
            <a:ext cx="3956050" cy="511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87838" y="981075"/>
            <a:ext cx="3956050" cy="511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E0328-9253-4E64-B7A5-B14FE3812435}" type="datetime1">
              <a:rPr lang="de-DE" smtClean="0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5F5AE-4E6A-49B4-80FD-C701E3F78F6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864A2-1A31-4D45-8857-FC34226AC95A}" type="datetime1">
              <a:rPr lang="de-DE" smtClean="0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12BE6-F6B8-4D51-99C4-C1B37AEB7F7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B7116-93CB-4842-84DE-B1F91EB0E36F}" type="datetime1">
              <a:rPr lang="de-DE" smtClean="0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B160C-D26B-4A3B-AE21-698841FC769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62AEE-483C-44DB-97DC-F5591F844FCD}" type="datetime1">
              <a:rPr lang="de-DE" smtClean="0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6884D-3E05-45E8-B2F7-4A04601C47E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DB0DC-3014-459A-81FD-4C31EE818B3C}" type="datetime1">
              <a:rPr lang="de-DE" smtClean="0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60762-E580-49B4-8369-22948C51ED2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C757B-25CF-41D6-A553-151466F23306}" type="datetime1">
              <a:rPr lang="de-DE" smtClean="0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810B7-C9B5-4637-A390-E130839F55D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8B3DF-F7C9-468A-A3BB-2765CBFC37FA}" type="datetime1">
              <a:rPr lang="de-DE" smtClean="0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A6748-8F51-4DEB-BB38-D5A294B437F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9" y="115888"/>
            <a:ext cx="6678628" cy="812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Testüberschrift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214422"/>
            <a:ext cx="875033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Test Text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ersten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1879C3C4-8674-4ADE-897F-004C1856C553}" type="datetime1">
              <a:rPr lang="de-DE" smtClean="0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71775" y="62372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2046" y="6500810"/>
            <a:ext cx="56195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Univers 55"/>
              </a:defRPr>
            </a:lvl1pPr>
          </a:lstStyle>
          <a:p>
            <a:pPr>
              <a:defRPr/>
            </a:pPr>
            <a:fld id="{9C4D711E-7007-4966-912C-2715456594CD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127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914400" indent="-300038" algn="l" rtl="0" eaLnBrk="1" fontAlgn="base" hangingPunct="1">
        <a:spcBef>
          <a:spcPct val="20000"/>
        </a:spcBef>
        <a:spcAft>
          <a:spcPct val="0"/>
        </a:spcAft>
        <a:buChar char="•"/>
        <a:defRPr sz="1800" i="1">
          <a:solidFill>
            <a:schemeClr val="tx1"/>
          </a:solidFill>
          <a:latin typeface="+mn-lt"/>
        </a:defRPr>
      </a:lvl3pPr>
      <a:lvl4pPr marL="1182688" indent="-2667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4287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5pPr>
      <a:lvl6pPr marL="18859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6pPr>
      <a:lvl7pPr marL="23431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7pPr>
      <a:lvl8pPr marL="28003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8pPr>
      <a:lvl9pPr marL="32575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5" Type="http://schemas.openxmlformats.org/officeDocument/2006/relationships/image" Target="../media/image2.png"/><Relationship Id="rId4" Type="http://schemas.openxmlformats.org/officeDocument/2006/relationships/image" Target="../media/image7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6.m4a"/><Relationship Id="rId1" Type="http://schemas.microsoft.com/office/2007/relationships/media" Target="../media/media26.m4a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7.m4a"/><Relationship Id="rId1" Type="http://schemas.microsoft.com/office/2007/relationships/media" Target="../media/media27.m4a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media28.m4a"/><Relationship Id="rId2" Type="http://schemas.microsoft.com/office/2007/relationships/media" Target="../media/media28.m4a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9.m4a"/><Relationship Id="rId1" Type="http://schemas.microsoft.com/office/2007/relationships/media" Target="../media/media29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0.m4a"/><Relationship Id="rId1" Type="http://schemas.microsoft.com/office/2007/relationships/media" Target="../media/media30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media31.m4a"/><Relationship Id="rId7" Type="http://schemas.openxmlformats.org/officeDocument/2006/relationships/image" Target="../media/image2.png"/><Relationship Id="rId2" Type="http://schemas.microsoft.com/office/2007/relationships/media" Target="../media/media31.m4a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media32.m4a"/><Relationship Id="rId7" Type="http://schemas.openxmlformats.org/officeDocument/2006/relationships/image" Target="../media/image2.png"/><Relationship Id="rId2" Type="http://schemas.microsoft.com/office/2007/relationships/media" Target="../media/media32.m4a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3.m4a"/><Relationship Id="rId1" Type="http://schemas.microsoft.com/office/2007/relationships/media" Target="../media/media33.m4a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4.m4a"/><Relationship Id="rId1" Type="http://schemas.microsoft.com/office/2007/relationships/media" Target="../media/media34.m4a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5.m4a"/><Relationship Id="rId1" Type="http://schemas.microsoft.com/office/2007/relationships/media" Target="../media/media35.m4a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6.m4a"/><Relationship Id="rId1" Type="http://schemas.microsoft.com/office/2007/relationships/media" Target="../media/media36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7.m4a"/><Relationship Id="rId1" Type="http://schemas.microsoft.com/office/2007/relationships/media" Target="../media/media37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8.m4a"/><Relationship Id="rId1" Type="http://schemas.microsoft.com/office/2007/relationships/media" Target="../media/media38.m4a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9.m4a"/><Relationship Id="rId1" Type="http://schemas.microsoft.com/office/2007/relationships/media" Target="../media/media39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3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media" Target="../media/media40.m4a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40.m4a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1.m4a"/><Relationship Id="rId1" Type="http://schemas.microsoft.com/office/2007/relationships/media" Target="../media/media41.m4a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2.m4a"/><Relationship Id="rId1" Type="http://schemas.microsoft.com/office/2007/relationships/media" Target="../media/media42.m4a"/><Relationship Id="rId4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3.m4a"/><Relationship Id="rId1" Type="http://schemas.microsoft.com/office/2007/relationships/media" Target="../media/media43.m4a"/><Relationship Id="rId5" Type="http://schemas.openxmlformats.org/officeDocument/2006/relationships/image" Target="../media/image2.png"/><Relationship Id="rId4" Type="http://schemas.openxmlformats.org/officeDocument/2006/relationships/image" Target="../media/image12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audio" Target="../media/media44.m4a"/><Relationship Id="rId7" Type="http://schemas.openxmlformats.org/officeDocument/2006/relationships/image" Target="../media/image2.png"/><Relationship Id="rId2" Type="http://schemas.microsoft.com/office/2007/relationships/media" Target="../media/media44.m4a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audio" Target="../media/media45.m4a"/><Relationship Id="rId7" Type="http://schemas.openxmlformats.org/officeDocument/2006/relationships/image" Target="../media/image2.png"/><Relationship Id="rId2" Type="http://schemas.microsoft.com/office/2007/relationships/media" Target="../media/media45.m4a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5.bin"/><Relationship Id="rId4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6.m4a"/><Relationship Id="rId1" Type="http://schemas.microsoft.com/office/2007/relationships/media" Target="../media/media46.m4a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audio" Target="../media/media47.m4a"/><Relationship Id="rId7" Type="http://schemas.openxmlformats.org/officeDocument/2006/relationships/image" Target="../media/image2.png"/><Relationship Id="rId2" Type="http://schemas.microsoft.com/office/2007/relationships/media" Target="../media/media47.m4a"/><Relationship Id="rId1" Type="http://schemas.openxmlformats.org/officeDocument/2006/relationships/vmlDrawing" Target="../drawings/vmlDrawing6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6.bin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8.m4a"/><Relationship Id="rId1" Type="http://schemas.microsoft.com/office/2007/relationships/media" Target="../media/media48.m4a"/><Relationship Id="rId4" Type="http://schemas.openxmlformats.org/officeDocument/2006/relationships/image" Target="../media/image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2.png"/><Relationship Id="rId2" Type="http://schemas.openxmlformats.org/officeDocument/2006/relationships/audio" Target="../media/media49.m4a"/><Relationship Id="rId1" Type="http://schemas.microsoft.com/office/2007/relationships/media" Target="../media/media49.m4a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notesSlide" Target="../notesSlides/notesSlide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0.m4a"/><Relationship Id="rId1" Type="http://schemas.microsoft.com/office/2007/relationships/media" Target="../media/media50.m4a"/><Relationship Id="rId4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1.m4a"/><Relationship Id="rId1" Type="http://schemas.microsoft.com/office/2007/relationships/media" Target="../media/media51.m4a"/><Relationship Id="rId4" Type="http://schemas.openxmlformats.org/officeDocument/2006/relationships/image" Target="../media/image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2.m4a"/><Relationship Id="rId1" Type="http://schemas.microsoft.com/office/2007/relationships/media" Target="../media/media52.m4a"/><Relationship Id="rId4" Type="http://schemas.openxmlformats.org/officeDocument/2006/relationships/image" Target="../media/image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3.m4a"/><Relationship Id="rId1" Type="http://schemas.microsoft.com/office/2007/relationships/media" Target="../media/media53.m4a"/><Relationship Id="rId4" Type="http://schemas.openxmlformats.org/officeDocument/2006/relationships/image" Target="../media/image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4.m4a"/><Relationship Id="rId1" Type="http://schemas.microsoft.com/office/2007/relationships/media" Target="../media/media54.m4a"/><Relationship Id="rId4" Type="http://schemas.openxmlformats.org/officeDocument/2006/relationships/image" Target="../media/image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5.m4a"/><Relationship Id="rId1" Type="http://schemas.microsoft.com/office/2007/relationships/media" Target="../media/media55.m4a"/><Relationship Id="rId4" Type="http://schemas.openxmlformats.org/officeDocument/2006/relationships/image" Target="../media/image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6.m4a"/><Relationship Id="rId1" Type="http://schemas.microsoft.com/office/2007/relationships/media" Target="../media/media56.m4a"/><Relationship Id="rId4" Type="http://schemas.openxmlformats.org/officeDocument/2006/relationships/image" Target="../media/image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7.m4a"/><Relationship Id="rId1" Type="http://schemas.microsoft.com/office/2007/relationships/media" Target="../media/media57.m4a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8.m4a"/><Relationship Id="rId1" Type="http://schemas.microsoft.com/office/2007/relationships/media" Target="../media/media58.m4a"/><Relationship Id="rId4" Type="http://schemas.openxmlformats.org/officeDocument/2006/relationships/image" Target="../media/image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9.m4a"/><Relationship Id="rId1" Type="http://schemas.microsoft.com/office/2007/relationships/media" Target="../media/media59.m4a"/><Relationship Id="rId4" Type="http://schemas.openxmlformats.org/officeDocument/2006/relationships/image" Target="../media/image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0.m4a"/><Relationship Id="rId1" Type="http://schemas.microsoft.com/office/2007/relationships/media" Target="../media/media60.m4a"/><Relationship Id="rId4" Type="http://schemas.openxmlformats.org/officeDocument/2006/relationships/image" Target="../media/image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1.m4a"/><Relationship Id="rId1" Type="http://schemas.microsoft.com/office/2007/relationships/media" Target="../media/media61.m4a"/><Relationship Id="rId4" Type="http://schemas.openxmlformats.org/officeDocument/2006/relationships/image" Target="../media/image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2.m4a"/><Relationship Id="rId1" Type="http://schemas.microsoft.com/office/2007/relationships/media" Target="../media/media62.m4a"/><Relationship Id="rId4" Type="http://schemas.openxmlformats.org/officeDocument/2006/relationships/image" Target="../media/image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3.m4a"/><Relationship Id="rId1" Type="http://schemas.microsoft.com/office/2007/relationships/media" Target="../media/media63.m4a"/><Relationship Id="rId4" Type="http://schemas.openxmlformats.org/officeDocument/2006/relationships/image" Target="../media/image2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4.m4a"/><Relationship Id="rId1" Type="http://schemas.microsoft.com/office/2007/relationships/media" Target="../media/media64.m4a"/><Relationship Id="rId4" Type="http://schemas.openxmlformats.org/officeDocument/2006/relationships/image" Target="../media/image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65.m4a"/><Relationship Id="rId1" Type="http://schemas.microsoft.com/office/2007/relationships/media" Target="../media/media65.m4a"/><Relationship Id="rId4" Type="http://schemas.openxmlformats.org/officeDocument/2006/relationships/image" Target="../media/image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6.m4a"/><Relationship Id="rId1" Type="http://schemas.microsoft.com/office/2007/relationships/media" Target="../media/media66.m4a"/><Relationship Id="rId6" Type="http://schemas.openxmlformats.org/officeDocument/2006/relationships/image" Target="../media/image2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7.m4a"/><Relationship Id="rId1" Type="http://schemas.microsoft.com/office/2007/relationships/media" Target="../media/media67.m4a"/><Relationship Id="rId6" Type="http://schemas.openxmlformats.org/officeDocument/2006/relationships/image" Target="../media/image2.pn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8.m4a"/><Relationship Id="rId1" Type="http://schemas.microsoft.com/office/2007/relationships/media" Target="../media/media68.m4a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Arbeitsanalyseverfahren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Arbeitspsychologie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F4A3DC-3743-4B83-BA67-F3857D97E100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64831" y="5013176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9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Aufbau einer Problemanalyse</a:t>
            </a:r>
            <a:endParaRPr lang="de-DE" dirty="0"/>
          </a:p>
        </p:txBody>
      </p:sp>
      <p:pic>
        <p:nvPicPr>
          <p:cNvPr id="7" name="Inhaltsplatzhalter 6" descr="problem.bmp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1171575"/>
            <a:ext cx="9143999" cy="5686425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2AE8C9-F7EF-4C70-9456-F29D6A80D5EE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71999" y="52292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69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0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42852"/>
            <a:ext cx="8178800" cy="528638"/>
          </a:xfrm>
        </p:spPr>
        <p:txBody>
          <a:bodyPr lIns="93296" tIns="46648" rIns="93296" bIns="46648" anchor="t"/>
          <a:lstStyle/>
          <a:p>
            <a:pPr algn="l"/>
            <a:r>
              <a:rPr lang="de-DE" b="1" dirty="0" smtClean="0">
                <a:latin typeface="Arial" pitchFamily="34" charset="0"/>
              </a:rPr>
              <a:t>Analyse von Arbeitsaufträgen und Erfüllungsbedingungen</a:t>
            </a:r>
            <a:endParaRPr lang="de-DE" dirty="0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66800"/>
            <a:ext cx="7710518" cy="5389563"/>
          </a:xfrm>
        </p:spPr>
        <p:txBody>
          <a:bodyPr lIns="93296" tIns="46648" rIns="93296" bIns="46648"/>
          <a:lstStyle/>
          <a:p>
            <a:pPr marL="379413" indent="-379413" defTabSz="895350"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de-DE" dirty="0" smtClean="0">
                <a:latin typeface="Arial" pitchFamily="34" charset="0"/>
              </a:rPr>
              <a:t>Gliederung des Produktionsprozesses und der betrieblichen Rahmenbedingungen</a:t>
            </a:r>
          </a:p>
          <a:p>
            <a:pPr marL="379413" indent="-379413" defTabSz="895350"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de-DE" dirty="0" smtClean="0">
                <a:latin typeface="Arial" pitchFamily="34" charset="0"/>
              </a:rPr>
              <a:t>Identifizierung des Arbeitsprozesses innerhalb des Produktionsprozesses</a:t>
            </a:r>
          </a:p>
          <a:p>
            <a:pPr marL="379413" indent="-379413" defTabSz="895350"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de-DE" dirty="0" smtClean="0">
                <a:latin typeface="Arial" pitchFamily="34" charset="0"/>
              </a:rPr>
              <a:t>Auflistung der Eigenschaften des zu bearbeitenden Produktes bzw. des zu steuernden Prozesses</a:t>
            </a:r>
          </a:p>
          <a:p>
            <a:pPr marL="379413" indent="-379413" defTabSz="895350"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de-DE" dirty="0" smtClean="0">
                <a:latin typeface="Arial" pitchFamily="34" charset="0"/>
              </a:rPr>
              <a:t>Analyse der Arbeitsteilung zwischen den Beschäftigten</a:t>
            </a:r>
          </a:p>
          <a:p>
            <a:pPr marL="379413" indent="-379413" defTabSz="895350"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de-DE" dirty="0" smtClean="0">
                <a:latin typeface="Arial" pitchFamily="34" charset="0"/>
              </a:rPr>
              <a:t>Beschreibung der Grobstruktur der Arbeitsaufträge</a:t>
            </a:r>
          </a:p>
          <a:p>
            <a:pPr marL="379413" indent="-379413" defTabSz="895350"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de-DE" dirty="0" smtClean="0">
                <a:latin typeface="Arial" pitchFamily="34" charset="0"/>
              </a:rPr>
              <a:t>Feststellung der objektiven Freiheitsgrade bei der Bewältigung der Arbeitsaufträge</a:t>
            </a:r>
          </a:p>
          <a:p>
            <a:pPr marL="379413" indent="-379413" defTabSz="895350"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de-DE" dirty="0" smtClean="0">
                <a:latin typeface="Arial" pitchFamily="34" charset="0"/>
              </a:rPr>
              <a:t>Erfassung der Häufigkeiten identischer und seltener Arbeitsaufträge</a:t>
            </a:r>
          </a:p>
          <a:p>
            <a:pPr marL="379413" indent="-379413" defTabSz="895350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de-DE" sz="1800" dirty="0" smtClean="0">
              <a:latin typeface="Arial" pitchFamily="34" charset="0"/>
            </a:endParaRPr>
          </a:p>
        </p:txBody>
      </p:sp>
      <p:sp>
        <p:nvSpPr>
          <p:cNvPr id="50180" name="AutoShape 5"/>
          <p:cNvSpPr>
            <a:spLocks noChangeArrowheads="1"/>
          </p:cNvSpPr>
          <p:nvPr/>
        </p:nvSpPr>
        <p:spPr bwMode="auto">
          <a:xfrm rot="5400000">
            <a:off x="551628" y="1239044"/>
            <a:ext cx="161925" cy="1222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50181" name="AutoShape 6"/>
          <p:cNvSpPr>
            <a:spLocks noChangeArrowheads="1"/>
          </p:cNvSpPr>
          <p:nvPr/>
        </p:nvSpPr>
        <p:spPr bwMode="auto">
          <a:xfrm rot="5400000">
            <a:off x="551628" y="2305836"/>
            <a:ext cx="161925" cy="1222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50182" name="AutoShape 7"/>
          <p:cNvSpPr>
            <a:spLocks noChangeArrowheads="1"/>
          </p:cNvSpPr>
          <p:nvPr/>
        </p:nvSpPr>
        <p:spPr bwMode="auto">
          <a:xfrm rot="5400000">
            <a:off x="551628" y="3091654"/>
            <a:ext cx="161925" cy="1222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50183" name="AutoShape 8"/>
          <p:cNvSpPr>
            <a:spLocks noChangeArrowheads="1"/>
          </p:cNvSpPr>
          <p:nvPr/>
        </p:nvSpPr>
        <p:spPr bwMode="auto">
          <a:xfrm rot="5400000">
            <a:off x="551628" y="4020348"/>
            <a:ext cx="161925" cy="1222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50184" name="AutoShape 9"/>
          <p:cNvSpPr>
            <a:spLocks noChangeArrowheads="1"/>
          </p:cNvSpPr>
          <p:nvPr/>
        </p:nvSpPr>
        <p:spPr bwMode="auto">
          <a:xfrm rot="5400000">
            <a:off x="551628" y="4591852"/>
            <a:ext cx="161925" cy="1222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50185" name="AutoShape 10"/>
          <p:cNvSpPr>
            <a:spLocks noChangeArrowheads="1"/>
          </p:cNvSpPr>
          <p:nvPr/>
        </p:nvSpPr>
        <p:spPr bwMode="auto">
          <a:xfrm rot="5400000">
            <a:off x="551628" y="5163356"/>
            <a:ext cx="161925" cy="1222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50186" name="AutoShape 11"/>
          <p:cNvSpPr>
            <a:spLocks noChangeArrowheads="1"/>
          </p:cNvSpPr>
          <p:nvPr/>
        </p:nvSpPr>
        <p:spPr bwMode="auto">
          <a:xfrm rot="5400000">
            <a:off x="551628" y="5949174"/>
            <a:ext cx="161925" cy="1222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30777" y="5522930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11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7772400" cy="381000"/>
          </a:xfrm>
        </p:spPr>
        <p:txBody>
          <a:bodyPr lIns="93296" tIns="46648" rIns="93296" bIns="46648" anchor="t"/>
          <a:lstStyle/>
          <a:p>
            <a:pPr algn="l"/>
            <a:r>
              <a:rPr lang="de-DE" b="1" dirty="0" smtClean="0"/>
              <a:t>Psychologische Tätigkeitsanalyse</a:t>
            </a:r>
            <a:endParaRPr lang="de-DE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7542213" cy="3951851"/>
          </a:xfrm>
          <a:noFill/>
        </p:spPr>
        <p:txBody>
          <a:bodyPr lIns="0" tIns="0" rIns="0" bIns="0">
            <a:spAutoFit/>
          </a:bodyPr>
          <a:lstStyle/>
          <a:p>
            <a:pPr marL="406400" indent="-406400" defTabSz="895350">
              <a:buFontTx/>
              <a:buNone/>
            </a:pPr>
            <a:r>
              <a:rPr lang="de-DE" dirty="0" smtClean="0">
                <a:latin typeface="Arial" pitchFamily="34" charset="0"/>
              </a:rPr>
              <a:t>Erfassung der Teiltätigkeiten einer Arbeitstätigkeit mit Hilfe eines Beobachtungsinterviews</a:t>
            </a:r>
          </a:p>
          <a:p>
            <a:pPr marL="406400" indent="-406400" defTabSz="895350">
              <a:buFontTx/>
              <a:buNone/>
            </a:pPr>
            <a:endParaRPr lang="de-DE" dirty="0" smtClean="0">
              <a:latin typeface="Arial" pitchFamily="34" charset="0"/>
            </a:endParaRPr>
          </a:p>
          <a:p>
            <a:pPr marL="406400" indent="-406400" defTabSz="895350">
              <a:buFontTx/>
              <a:buNone/>
            </a:pPr>
            <a:r>
              <a:rPr lang="de-DE" dirty="0" smtClean="0">
                <a:latin typeface="Arial" pitchFamily="34" charset="0"/>
              </a:rPr>
              <a:t>Entwicklung einer Kategoriensystems zur hinreichend differenzierten und präzisen Erfassung und Beobachtung aller vorkommenden Teiltätigkeiten</a:t>
            </a:r>
          </a:p>
          <a:p>
            <a:pPr marL="406400" indent="-406400" defTabSz="895350">
              <a:buFontTx/>
              <a:buNone/>
            </a:pPr>
            <a:endParaRPr lang="de-DE" dirty="0" smtClean="0">
              <a:latin typeface="Arial" pitchFamily="34" charset="0"/>
            </a:endParaRPr>
          </a:p>
          <a:p>
            <a:pPr marL="406400" indent="-406400" defTabSz="895350">
              <a:buFontTx/>
              <a:buNone/>
            </a:pPr>
            <a:r>
              <a:rPr lang="de-DE" dirty="0" smtClean="0">
                <a:latin typeface="Arial" pitchFamily="34" charset="0"/>
              </a:rPr>
              <a:t>Sorgfältige Tätigkeitsbeobachtungen von hinreichender Länge</a:t>
            </a:r>
          </a:p>
          <a:p>
            <a:pPr marL="406400" indent="-406400" defTabSz="895350">
              <a:buFontTx/>
              <a:buNone/>
            </a:pPr>
            <a:endParaRPr lang="de-DE" sz="1800" dirty="0" smtClean="0">
              <a:latin typeface="Arial" pitchFamily="34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04506" y="508518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5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7772400" cy="457200"/>
          </a:xfrm>
        </p:spPr>
        <p:txBody>
          <a:bodyPr lIns="93296" tIns="46648" rIns="93296" bIns="46648" anchor="t"/>
          <a:lstStyle/>
          <a:p>
            <a:pPr algn="l"/>
            <a:r>
              <a:rPr lang="de-DE" sz="2000" b="1" smtClean="0">
                <a:latin typeface="Arial" pitchFamily="34" charset="0"/>
              </a:rPr>
              <a:t>Verfahren zur psychologischen Tätigkeitsanalyse (1/8)</a:t>
            </a:r>
            <a:endParaRPr lang="de-DE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5575" y="1011238"/>
            <a:ext cx="8880921" cy="5846762"/>
            <a:chOff x="96" y="624"/>
            <a:chExt cx="5424" cy="3454"/>
          </a:xfrm>
        </p:grpSpPr>
        <p:sp>
          <p:nvSpPr>
            <p:cNvPr id="20484" name="Rectangle 4"/>
            <p:cNvSpPr>
              <a:spLocks noChangeArrowheads="1"/>
            </p:cNvSpPr>
            <p:nvPr/>
          </p:nvSpPr>
          <p:spPr bwMode="blackWhite">
            <a:xfrm>
              <a:off x="96" y="960"/>
              <a:ext cx="5424" cy="3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marL="271463" indent="-271463" defTabSz="912813">
                <a:spcBef>
                  <a:spcPct val="10000"/>
                </a:spcBef>
              </a:pPr>
              <a:r>
                <a:rPr lang="de-DE" b="1">
                  <a:latin typeface="Arial" pitchFamily="34" charset="0"/>
                </a:rPr>
                <a:t>Beobachtungsinterviews: </a:t>
              </a:r>
            </a:p>
            <a:p>
              <a:pPr marL="273050" lvl="1" indent="-271463" defTabSz="912813">
                <a:spcBef>
                  <a:spcPct val="10000"/>
                </a:spcBef>
              </a:pPr>
              <a:r>
                <a:rPr lang="de-DE" b="1">
                  <a:latin typeface="Arial" pitchFamily="34" charset="0"/>
                </a:rPr>
                <a:t>tätigkeitspsychologische/handlungstheoretisch fundierte Verfahren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20485" name="Rectangle 5"/>
            <p:cNvSpPr>
              <a:spLocks noChangeArrowheads="1"/>
            </p:cNvSpPr>
            <p:nvPr/>
          </p:nvSpPr>
          <p:spPr bwMode="blackWhite">
            <a:xfrm>
              <a:off x="3888" y="624"/>
              <a:ext cx="1632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algn="ctr" defTabSz="912813">
                <a:spcBef>
                  <a:spcPct val="10000"/>
                </a:spcBef>
              </a:pPr>
              <a:r>
                <a:rPr lang="de-DE" b="1">
                  <a:latin typeface="Arial" pitchFamily="34" charset="0"/>
                </a:rPr>
                <a:t>Anwendungsbereiche</a:t>
              </a:r>
            </a:p>
          </p:txBody>
        </p:sp>
        <p:sp>
          <p:nvSpPr>
            <p:cNvPr id="20486" name="Rectangle 6"/>
            <p:cNvSpPr>
              <a:spLocks noChangeArrowheads="1"/>
            </p:cNvSpPr>
            <p:nvPr/>
          </p:nvSpPr>
          <p:spPr bwMode="blackWhite">
            <a:xfrm>
              <a:off x="1848" y="624"/>
              <a:ext cx="2040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marL="271463" indent="-271463" algn="ctr" defTabSz="912813">
                <a:spcBef>
                  <a:spcPct val="10000"/>
                </a:spcBef>
              </a:pPr>
              <a:r>
                <a:rPr lang="de-DE" b="1">
                  <a:latin typeface="Arial" pitchFamily="34" charset="0"/>
                </a:rPr>
                <a:t>Bewertungskriterien</a:t>
              </a:r>
            </a:p>
          </p:txBody>
        </p:sp>
        <p:sp>
          <p:nvSpPr>
            <p:cNvPr id="20487" name="Rectangle 7"/>
            <p:cNvSpPr>
              <a:spLocks noChangeArrowheads="1"/>
            </p:cNvSpPr>
            <p:nvPr/>
          </p:nvSpPr>
          <p:spPr bwMode="blackWhite">
            <a:xfrm>
              <a:off x="96" y="624"/>
              <a:ext cx="1752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algn="ctr" defTabSz="912813">
                <a:spcBef>
                  <a:spcPct val="10000"/>
                </a:spcBef>
              </a:pPr>
              <a:r>
                <a:rPr lang="de-DE" b="1">
                  <a:latin typeface="Arial" pitchFamily="34" charset="0"/>
                </a:rPr>
                <a:t>Verfahren, Autoren</a:t>
              </a:r>
            </a:p>
          </p:txBody>
        </p:sp>
        <p:sp>
          <p:nvSpPr>
            <p:cNvPr id="20488" name="Rectangle 8"/>
            <p:cNvSpPr>
              <a:spLocks noChangeArrowheads="1"/>
            </p:cNvSpPr>
            <p:nvPr/>
          </p:nvSpPr>
          <p:spPr bwMode="blackWhite">
            <a:xfrm>
              <a:off x="3888" y="3212"/>
              <a:ext cx="1632" cy="86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wie TBS-L, aber für überwiegend geistige Arbeitstätigkeiten mit und ohne Rechnerunterstützung</a:t>
              </a:r>
            </a:p>
          </p:txBody>
        </p:sp>
        <p:sp>
          <p:nvSpPr>
            <p:cNvPr id="20489" name="Rectangle 9"/>
            <p:cNvSpPr>
              <a:spLocks noChangeArrowheads="1"/>
            </p:cNvSpPr>
            <p:nvPr/>
          </p:nvSpPr>
          <p:spPr bwMode="blackWhite">
            <a:xfrm>
              <a:off x="1848" y="3212"/>
              <a:ext cx="2040" cy="86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wie TBS-L</a:t>
              </a:r>
            </a:p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endParaRPr lang="de-DE">
                <a:latin typeface="Arial" pitchFamily="34" charset="0"/>
              </a:endParaRPr>
            </a:p>
          </p:txBody>
        </p:sp>
        <p:sp>
          <p:nvSpPr>
            <p:cNvPr id="20490" name="Rectangle 10"/>
            <p:cNvSpPr>
              <a:spLocks noChangeArrowheads="1"/>
            </p:cNvSpPr>
            <p:nvPr/>
          </p:nvSpPr>
          <p:spPr bwMode="blackWhite">
            <a:xfrm>
              <a:off x="96" y="3212"/>
              <a:ext cx="1752" cy="86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TBS-G Tätigkeitsbewertungs-system (geistige Arbeit)</a:t>
              </a:r>
            </a:p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500">
                  <a:latin typeface="Arial" pitchFamily="34" charset="0"/>
                </a:rPr>
                <a:t>Rudolph, Schönfelder &amp; Hacker (1987)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20491" name="Rectangle 11"/>
            <p:cNvSpPr>
              <a:spLocks noChangeArrowheads="1"/>
            </p:cNvSpPr>
            <p:nvPr/>
          </p:nvSpPr>
          <p:spPr bwMode="blackWhite">
            <a:xfrm>
              <a:off x="3888" y="1344"/>
              <a:ext cx="1632" cy="18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Gestaltung industrieller Montage-, Bedien- und Überwachungstätigkeiten</a:t>
              </a:r>
            </a:p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1. Schaffung vollständiger Tätigkeitsinhalte</a:t>
              </a:r>
            </a:p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2. Schaffung von Hand-</a:t>
              </a:r>
              <a:r>
                <a:rPr lang="de-DE" sz="1600" dirty="0" err="1">
                  <a:latin typeface="Arial" pitchFamily="34" charset="0"/>
                </a:rPr>
                <a:t>lungsspielräumen</a:t>
              </a:r>
              <a:r>
                <a:rPr lang="de-DE" sz="1600" dirty="0">
                  <a:latin typeface="Arial" pitchFamily="34" charset="0"/>
                </a:rPr>
                <a:t> für selbständige Planung und Ausführung komplexer Arbeitsabläufe</a:t>
              </a:r>
            </a:p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endParaRPr lang="de-DE" sz="1600" dirty="0">
                <a:latin typeface="Arial" pitchFamily="34" charset="0"/>
              </a:endParaRPr>
            </a:p>
          </p:txBody>
        </p:sp>
        <p:sp>
          <p:nvSpPr>
            <p:cNvPr id="20492" name="Rectangle 12"/>
            <p:cNvSpPr>
              <a:spLocks noChangeArrowheads="1"/>
            </p:cNvSpPr>
            <p:nvPr/>
          </p:nvSpPr>
          <p:spPr bwMode="blackWhite">
            <a:xfrm>
              <a:off x="1848" y="1344"/>
              <a:ext cx="2040" cy="18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Persönlichkeitsförderlichkeit:</a:t>
              </a:r>
            </a:p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Organisatorische und </a:t>
              </a:r>
              <a:r>
                <a:rPr lang="de-DE" sz="1600" dirty="0" err="1">
                  <a:latin typeface="Arial" pitchFamily="34" charset="0"/>
                </a:rPr>
                <a:t>techni-sche</a:t>
              </a:r>
              <a:r>
                <a:rPr lang="de-DE" sz="1600" dirty="0">
                  <a:latin typeface="Arial" pitchFamily="34" charset="0"/>
                </a:rPr>
                <a:t> Determinanten</a:t>
              </a:r>
            </a:p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Kooperation und </a:t>
              </a:r>
              <a:r>
                <a:rPr lang="de-DE" sz="1600" dirty="0" err="1">
                  <a:latin typeface="Arial" pitchFamily="34" charset="0"/>
                </a:rPr>
                <a:t>Kommuni-kation</a:t>
              </a:r>
              <a:endParaRPr lang="de-DE" sz="1600" dirty="0">
                <a:latin typeface="Arial" pitchFamily="34" charset="0"/>
              </a:endParaRPr>
            </a:p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Verantwortung</a:t>
              </a:r>
            </a:p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Erforderliche psychische Pro-</a:t>
              </a:r>
              <a:r>
                <a:rPr lang="de-DE" sz="1600" dirty="0" err="1">
                  <a:latin typeface="Arial" pitchFamily="34" charset="0"/>
                </a:rPr>
                <a:t>zesse</a:t>
              </a:r>
              <a:r>
                <a:rPr lang="de-DE" sz="1600" dirty="0">
                  <a:latin typeface="Arial" pitchFamily="34" charset="0"/>
                </a:rPr>
                <a:t> und Repräsentationen</a:t>
              </a:r>
            </a:p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Qualifikations- und </a:t>
              </a:r>
              <a:r>
                <a:rPr lang="de-DE" sz="1600" dirty="0" err="1">
                  <a:latin typeface="Arial" pitchFamily="34" charset="0"/>
                </a:rPr>
                <a:t>Lernerfor-dernisse</a:t>
              </a:r>
              <a:endParaRPr lang="de-DE" sz="1600" dirty="0">
                <a:latin typeface="Arial" pitchFamily="34" charset="0"/>
              </a:endParaRPr>
            </a:p>
          </p:txBody>
        </p:sp>
        <p:sp>
          <p:nvSpPr>
            <p:cNvPr id="20493" name="Rectangle 13"/>
            <p:cNvSpPr>
              <a:spLocks noChangeArrowheads="1"/>
            </p:cNvSpPr>
            <p:nvPr/>
          </p:nvSpPr>
          <p:spPr bwMode="blackWhite">
            <a:xfrm>
              <a:off x="96" y="1344"/>
              <a:ext cx="1752" cy="18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TBS-L Tätigkeitsbewertungs-system (Langform)</a:t>
              </a:r>
            </a:p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500">
                  <a:latin typeface="Arial" pitchFamily="34" charset="0"/>
                </a:rPr>
                <a:t>Hacker, Iwanova &amp; Richter, (1983)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20494" name="Line 14"/>
            <p:cNvSpPr>
              <a:spLocks noChangeShapeType="1"/>
            </p:cNvSpPr>
            <p:nvPr/>
          </p:nvSpPr>
          <p:spPr bwMode="blackWhite">
            <a:xfrm>
              <a:off x="96" y="624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0495" name="Line 15"/>
            <p:cNvSpPr>
              <a:spLocks noChangeShapeType="1"/>
            </p:cNvSpPr>
            <p:nvPr/>
          </p:nvSpPr>
          <p:spPr bwMode="blackWhite">
            <a:xfrm>
              <a:off x="96" y="3212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0496" name="Line 16"/>
            <p:cNvSpPr>
              <a:spLocks noChangeShapeType="1"/>
            </p:cNvSpPr>
            <p:nvPr/>
          </p:nvSpPr>
          <p:spPr bwMode="blackWhite">
            <a:xfrm>
              <a:off x="96" y="4078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0497" name="Line 17"/>
            <p:cNvSpPr>
              <a:spLocks noChangeShapeType="1"/>
            </p:cNvSpPr>
            <p:nvPr/>
          </p:nvSpPr>
          <p:spPr bwMode="blackWhite">
            <a:xfrm>
              <a:off x="96" y="624"/>
              <a:ext cx="0" cy="345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0498" name="Line 18"/>
            <p:cNvSpPr>
              <a:spLocks noChangeShapeType="1"/>
            </p:cNvSpPr>
            <p:nvPr/>
          </p:nvSpPr>
          <p:spPr bwMode="blackWhite">
            <a:xfrm>
              <a:off x="5520" y="624"/>
              <a:ext cx="0" cy="345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0499" name="Line 19"/>
            <p:cNvSpPr>
              <a:spLocks noChangeShapeType="1"/>
            </p:cNvSpPr>
            <p:nvPr/>
          </p:nvSpPr>
          <p:spPr bwMode="blackWhite">
            <a:xfrm>
              <a:off x="1848" y="624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0500" name="Line 20"/>
            <p:cNvSpPr>
              <a:spLocks noChangeShapeType="1"/>
            </p:cNvSpPr>
            <p:nvPr/>
          </p:nvSpPr>
          <p:spPr bwMode="blackWhite">
            <a:xfrm>
              <a:off x="3888" y="624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0501" name="Line 21"/>
            <p:cNvSpPr>
              <a:spLocks noChangeShapeType="1"/>
            </p:cNvSpPr>
            <p:nvPr/>
          </p:nvSpPr>
          <p:spPr bwMode="blackWhite">
            <a:xfrm>
              <a:off x="96" y="955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0502" name="Line 22"/>
            <p:cNvSpPr>
              <a:spLocks noChangeShapeType="1"/>
            </p:cNvSpPr>
            <p:nvPr/>
          </p:nvSpPr>
          <p:spPr bwMode="blackWhite">
            <a:xfrm>
              <a:off x="96" y="1344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0503" name="Line 23"/>
            <p:cNvSpPr>
              <a:spLocks noChangeShapeType="1"/>
            </p:cNvSpPr>
            <p:nvPr/>
          </p:nvSpPr>
          <p:spPr bwMode="blackWhite">
            <a:xfrm>
              <a:off x="1848" y="1344"/>
              <a:ext cx="0" cy="273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0504" name="Line 24"/>
            <p:cNvSpPr>
              <a:spLocks noChangeShapeType="1"/>
            </p:cNvSpPr>
            <p:nvPr/>
          </p:nvSpPr>
          <p:spPr bwMode="blackWhite">
            <a:xfrm>
              <a:off x="3888" y="1344"/>
              <a:ext cx="0" cy="273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</p:grp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97248" y="539399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5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772400" cy="457200"/>
          </a:xfrm>
        </p:spPr>
        <p:txBody>
          <a:bodyPr lIns="93296" tIns="46648" rIns="93296" bIns="46648" anchor="t"/>
          <a:lstStyle/>
          <a:p>
            <a:pPr algn="l"/>
            <a:r>
              <a:rPr lang="de-DE" sz="2000" b="1" smtClean="0">
                <a:latin typeface="Arial" pitchFamily="34" charset="0"/>
              </a:rPr>
              <a:t>Verfahren zur psychologischen Tätigkeitsanalyse (2/8)</a:t>
            </a:r>
            <a:endParaRPr lang="de-DE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5575" y="1000108"/>
            <a:ext cx="8988425" cy="5770562"/>
            <a:chOff x="96" y="624"/>
            <a:chExt cx="5424" cy="2857"/>
          </a:xfrm>
        </p:grpSpPr>
        <p:sp>
          <p:nvSpPr>
            <p:cNvPr id="21508" name="Rectangle 4"/>
            <p:cNvSpPr>
              <a:spLocks noChangeArrowheads="1"/>
            </p:cNvSpPr>
            <p:nvPr/>
          </p:nvSpPr>
          <p:spPr bwMode="blackWhite">
            <a:xfrm>
              <a:off x="96" y="960"/>
              <a:ext cx="5424" cy="3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marL="271463" indent="-271463" defTabSz="912813">
                <a:spcBef>
                  <a:spcPct val="20000"/>
                </a:spcBef>
              </a:pPr>
              <a:r>
                <a:rPr lang="de-DE" b="1" dirty="0">
                  <a:latin typeface="Arial" pitchFamily="34" charset="0"/>
                </a:rPr>
                <a:t>Beobachtungsinterviews: </a:t>
              </a:r>
            </a:p>
            <a:p>
              <a:pPr marL="273050" lvl="1" indent="-271463" defTabSz="912813">
                <a:spcBef>
                  <a:spcPct val="20000"/>
                </a:spcBef>
              </a:pPr>
              <a:r>
                <a:rPr lang="de-DE" b="1" dirty="0">
                  <a:latin typeface="Arial" pitchFamily="34" charset="0"/>
                </a:rPr>
                <a:t>tätigkeitspsychologische/handlungstheoretisch fundierte Verfahren</a:t>
              </a:r>
              <a:endParaRPr lang="de-DE" dirty="0">
                <a:latin typeface="Arial" pitchFamily="34" charset="0"/>
              </a:endParaRPr>
            </a:p>
          </p:txBody>
        </p:sp>
        <p:sp>
          <p:nvSpPr>
            <p:cNvPr id="21509" name="Rectangle 5"/>
            <p:cNvSpPr>
              <a:spLocks noChangeArrowheads="1"/>
            </p:cNvSpPr>
            <p:nvPr/>
          </p:nvSpPr>
          <p:spPr bwMode="blackWhite">
            <a:xfrm>
              <a:off x="3888" y="624"/>
              <a:ext cx="1632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algn="ctr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Anwendungsbereiche</a:t>
              </a:r>
            </a:p>
          </p:txBody>
        </p:sp>
        <p:sp>
          <p:nvSpPr>
            <p:cNvPr id="21510" name="Rectangle 6"/>
            <p:cNvSpPr>
              <a:spLocks noChangeArrowheads="1"/>
            </p:cNvSpPr>
            <p:nvPr/>
          </p:nvSpPr>
          <p:spPr bwMode="blackWhite">
            <a:xfrm>
              <a:off x="1848" y="624"/>
              <a:ext cx="2040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marL="271463" indent="-271463" algn="ctr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Bewertungskriterien</a:t>
              </a:r>
            </a:p>
          </p:txBody>
        </p:sp>
        <p:sp>
          <p:nvSpPr>
            <p:cNvPr id="21511" name="Rectangle 7"/>
            <p:cNvSpPr>
              <a:spLocks noChangeArrowheads="1"/>
            </p:cNvSpPr>
            <p:nvPr/>
          </p:nvSpPr>
          <p:spPr bwMode="blackWhite">
            <a:xfrm>
              <a:off x="96" y="624"/>
              <a:ext cx="1752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algn="ctr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Verfahren, Autoren</a:t>
              </a:r>
            </a:p>
          </p:txBody>
        </p:sp>
        <p:sp>
          <p:nvSpPr>
            <p:cNvPr id="21512" name="Rectangle 8"/>
            <p:cNvSpPr>
              <a:spLocks noChangeArrowheads="1"/>
            </p:cNvSpPr>
            <p:nvPr/>
          </p:nvSpPr>
          <p:spPr bwMode="blackWhite">
            <a:xfrm>
              <a:off x="3888" y="1344"/>
              <a:ext cx="1632" cy="213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marL="93663" indent="-93663" defTabSz="912813">
                <a:spcBef>
                  <a:spcPct val="20000"/>
                </a:spcBef>
              </a:pPr>
              <a:r>
                <a:rPr lang="de-DE">
                  <a:latin typeface="Arial" pitchFamily="34" charset="0"/>
                </a:rPr>
                <a:t>Gestaltung industrieller Montage-, Bedien- und Überwachungs-tätigkeiten:</a:t>
              </a:r>
            </a:p>
            <a:p>
              <a:pPr marL="93663" indent="-93663" defTabSz="912813">
                <a:spcBef>
                  <a:spcPct val="20000"/>
                </a:spcBef>
              </a:pPr>
              <a:r>
                <a:rPr lang="de-DE">
                  <a:latin typeface="Arial" pitchFamily="34" charset="0"/>
                </a:rPr>
                <a:t>Sicherung vollständiger Tätigkeitsinhalte</a:t>
              </a:r>
            </a:p>
            <a:p>
              <a:pPr marL="93663" indent="-93663" defTabSz="912813">
                <a:spcBef>
                  <a:spcPct val="20000"/>
                </a:spcBef>
              </a:pPr>
              <a:r>
                <a:rPr lang="de-DE">
                  <a:latin typeface="Arial" pitchFamily="34" charset="0"/>
                </a:rPr>
                <a:t>Vermeidung von Regulationsbeeinträch-tigungen</a:t>
              </a:r>
            </a:p>
          </p:txBody>
        </p:sp>
        <p:sp>
          <p:nvSpPr>
            <p:cNvPr id="21513" name="Rectangle 9"/>
            <p:cNvSpPr>
              <a:spLocks noChangeArrowheads="1"/>
            </p:cNvSpPr>
            <p:nvPr/>
          </p:nvSpPr>
          <p:spPr bwMode="blackWhite">
            <a:xfrm>
              <a:off x="1848" y="1344"/>
              <a:ext cx="2040" cy="213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marL="198438" indent="-198438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 err="1">
                  <a:latin typeface="Arial" pitchFamily="34" charset="0"/>
                </a:rPr>
                <a:t>Beeinträchtigungslosigkeit</a:t>
              </a:r>
              <a:r>
                <a:rPr lang="de-DE" sz="1600" dirty="0">
                  <a:latin typeface="Arial" pitchFamily="34" charset="0"/>
                </a:rPr>
                <a:t>:</a:t>
              </a:r>
            </a:p>
            <a:p>
              <a:pPr marL="198438" indent="-198438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Unmittelbare gestaltbare </a:t>
              </a:r>
              <a:r>
                <a:rPr lang="de-DE" sz="1600" dirty="0" err="1">
                  <a:latin typeface="Arial" pitchFamily="34" charset="0"/>
                </a:rPr>
                <a:t>Aufga-benmerkmale</a:t>
              </a:r>
              <a:r>
                <a:rPr lang="de-DE" sz="1600" dirty="0">
                  <a:latin typeface="Arial" pitchFamily="34" charset="0"/>
                </a:rPr>
                <a:t> (Anzahl von Teiltätigkeiten, sequentielle Vollständigkeit, Bewegungsvielfalt, Zyklusdauer, Rückmeldung, Qualitäts-/Quantitätskonflikte</a:t>
              </a:r>
            </a:p>
            <a:p>
              <a:pPr marL="198438" indent="-198438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Mittelbare gestaltbare </a:t>
              </a:r>
              <a:r>
                <a:rPr lang="de-DE" sz="1600" dirty="0" err="1">
                  <a:latin typeface="Arial" pitchFamily="34" charset="0"/>
                </a:rPr>
                <a:t>Aufga-benmerkmale</a:t>
              </a:r>
              <a:r>
                <a:rPr lang="de-DE" sz="1600" dirty="0">
                  <a:latin typeface="Arial" pitchFamily="34" charset="0"/>
                </a:rPr>
                <a:t> (soziale Konflikt-</a:t>
              </a:r>
              <a:r>
                <a:rPr lang="de-DE" sz="1600" dirty="0" err="1">
                  <a:latin typeface="Arial" pitchFamily="34" charset="0"/>
                </a:rPr>
                <a:t>austragung</a:t>
              </a:r>
              <a:r>
                <a:rPr lang="de-DE" sz="1600" dirty="0">
                  <a:latin typeface="Arial" pitchFamily="34" charset="0"/>
                </a:rPr>
                <a:t>, Kooperation, </a:t>
              </a:r>
              <a:r>
                <a:rPr lang="de-DE" sz="1600" dirty="0" err="1">
                  <a:latin typeface="Arial" pitchFamily="34" charset="0"/>
                </a:rPr>
                <a:t>Ent-scheidungen</a:t>
              </a:r>
              <a:r>
                <a:rPr lang="de-DE" sz="1600" dirty="0">
                  <a:latin typeface="Arial" pitchFamily="34" charset="0"/>
                </a:rPr>
                <a:t>, Planen, Niveau kognitiver Anforderungen, </a:t>
              </a:r>
              <a:r>
                <a:rPr lang="de-DE" sz="1600" dirty="0" err="1">
                  <a:latin typeface="Arial" pitchFamily="34" charset="0"/>
                </a:rPr>
                <a:t>Qualifikationsinanspruch-nahme</a:t>
              </a:r>
              <a:r>
                <a:rPr lang="de-DE" sz="1600" dirty="0">
                  <a:latin typeface="Arial" pitchFamily="34" charset="0"/>
                </a:rPr>
                <a:t>)</a:t>
              </a:r>
            </a:p>
          </p:txBody>
        </p:sp>
        <p:sp>
          <p:nvSpPr>
            <p:cNvPr id="21514" name="Rectangle 10"/>
            <p:cNvSpPr>
              <a:spLocks noChangeArrowheads="1"/>
            </p:cNvSpPr>
            <p:nvPr/>
          </p:nvSpPr>
          <p:spPr bwMode="blackWhite">
            <a:xfrm>
              <a:off x="96" y="1344"/>
              <a:ext cx="1752" cy="213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SABA </a:t>
              </a:r>
            </a:p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Spezielle Analyse belastender Arbeitsfaktoren</a:t>
              </a:r>
            </a:p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500">
                  <a:latin typeface="Arial" pitchFamily="34" charset="0"/>
                </a:rPr>
                <a:t>(Richter, Heimke &amp; Malessa, (1988)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21515" name="Line 11"/>
            <p:cNvSpPr>
              <a:spLocks noChangeShapeType="1"/>
            </p:cNvSpPr>
            <p:nvPr/>
          </p:nvSpPr>
          <p:spPr bwMode="blackWhite">
            <a:xfrm>
              <a:off x="96" y="624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1516" name="Line 12"/>
            <p:cNvSpPr>
              <a:spLocks noChangeShapeType="1"/>
            </p:cNvSpPr>
            <p:nvPr/>
          </p:nvSpPr>
          <p:spPr bwMode="blackWhite">
            <a:xfrm>
              <a:off x="96" y="3481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1517" name="Line 13"/>
            <p:cNvSpPr>
              <a:spLocks noChangeShapeType="1"/>
            </p:cNvSpPr>
            <p:nvPr/>
          </p:nvSpPr>
          <p:spPr bwMode="blackWhite">
            <a:xfrm>
              <a:off x="96" y="624"/>
              <a:ext cx="0" cy="285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1518" name="Line 14"/>
            <p:cNvSpPr>
              <a:spLocks noChangeShapeType="1"/>
            </p:cNvSpPr>
            <p:nvPr/>
          </p:nvSpPr>
          <p:spPr bwMode="blackWhite">
            <a:xfrm>
              <a:off x="5520" y="624"/>
              <a:ext cx="0" cy="285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1519" name="Line 15"/>
            <p:cNvSpPr>
              <a:spLocks noChangeShapeType="1"/>
            </p:cNvSpPr>
            <p:nvPr/>
          </p:nvSpPr>
          <p:spPr bwMode="blackWhite">
            <a:xfrm>
              <a:off x="1848" y="624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1520" name="Line 16"/>
            <p:cNvSpPr>
              <a:spLocks noChangeShapeType="1"/>
            </p:cNvSpPr>
            <p:nvPr/>
          </p:nvSpPr>
          <p:spPr bwMode="blackWhite">
            <a:xfrm>
              <a:off x="3888" y="624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1521" name="Line 17"/>
            <p:cNvSpPr>
              <a:spLocks noChangeShapeType="1"/>
            </p:cNvSpPr>
            <p:nvPr/>
          </p:nvSpPr>
          <p:spPr bwMode="blackWhite">
            <a:xfrm>
              <a:off x="96" y="960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1522" name="Line 18"/>
            <p:cNvSpPr>
              <a:spLocks noChangeShapeType="1"/>
            </p:cNvSpPr>
            <p:nvPr/>
          </p:nvSpPr>
          <p:spPr bwMode="blackWhite">
            <a:xfrm>
              <a:off x="96" y="1344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1523" name="Line 19"/>
            <p:cNvSpPr>
              <a:spLocks noChangeShapeType="1"/>
            </p:cNvSpPr>
            <p:nvPr/>
          </p:nvSpPr>
          <p:spPr bwMode="blackWhite">
            <a:xfrm>
              <a:off x="1848" y="1344"/>
              <a:ext cx="0" cy="21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1524" name="Line 20"/>
            <p:cNvSpPr>
              <a:spLocks noChangeShapeType="1"/>
            </p:cNvSpPr>
            <p:nvPr/>
          </p:nvSpPr>
          <p:spPr bwMode="blackWhite">
            <a:xfrm>
              <a:off x="3888" y="1344"/>
              <a:ext cx="0" cy="21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</p:grp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08924" y="4971627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6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772400" cy="457200"/>
          </a:xfrm>
        </p:spPr>
        <p:txBody>
          <a:bodyPr lIns="93296" tIns="46648" rIns="93296" bIns="46648" anchor="t"/>
          <a:lstStyle/>
          <a:p>
            <a:pPr algn="l"/>
            <a:r>
              <a:rPr lang="de-DE" sz="2000" b="1" smtClean="0">
                <a:latin typeface="Arial" pitchFamily="34" charset="0"/>
              </a:rPr>
              <a:t>Verfahren zur psychologischen Tätigkeitsanalyse (3/8)</a:t>
            </a:r>
            <a:endParaRPr lang="de-DE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5575" y="1101725"/>
            <a:ext cx="8988425" cy="5680075"/>
            <a:chOff x="96" y="624"/>
            <a:chExt cx="5424" cy="3300"/>
          </a:xfrm>
        </p:grpSpPr>
        <p:sp>
          <p:nvSpPr>
            <p:cNvPr id="22532" name="Rectangle 4"/>
            <p:cNvSpPr>
              <a:spLocks noChangeArrowheads="1"/>
            </p:cNvSpPr>
            <p:nvPr/>
          </p:nvSpPr>
          <p:spPr bwMode="blackWhite">
            <a:xfrm>
              <a:off x="96" y="960"/>
              <a:ext cx="5424" cy="3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marL="271463" indent="-271463" defTabSz="912813">
                <a:spcBef>
                  <a:spcPct val="10000"/>
                </a:spcBef>
              </a:pPr>
              <a:r>
                <a:rPr lang="de-DE" b="1">
                  <a:latin typeface="Arial" pitchFamily="34" charset="0"/>
                </a:rPr>
                <a:t>Beobachtungsinterviews: </a:t>
              </a:r>
            </a:p>
            <a:p>
              <a:pPr marL="273050" lvl="1" indent="-271463" defTabSz="912813">
                <a:spcBef>
                  <a:spcPct val="10000"/>
                </a:spcBef>
              </a:pPr>
              <a:r>
                <a:rPr lang="de-DE" b="1">
                  <a:latin typeface="Arial" pitchFamily="34" charset="0"/>
                </a:rPr>
                <a:t>tätigkeitspsychologische/handlungstheoretisch fundierte Verfahren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22533" name="Rectangle 5"/>
            <p:cNvSpPr>
              <a:spLocks noChangeArrowheads="1"/>
            </p:cNvSpPr>
            <p:nvPr/>
          </p:nvSpPr>
          <p:spPr bwMode="blackWhite">
            <a:xfrm>
              <a:off x="3888" y="624"/>
              <a:ext cx="1632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algn="ctr" defTabSz="912813">
                <a:spcBef>
                  <a:spcPct val="10000"/>
                </a:spcBef>
              </a:pPr>
              <a:r>
                <a:rPr lang="de-DE" b="1">
                  <a:latin typeface="Arial" pitchFamily="34" charset="0"/>
                </a:rPr>
                <a:t>Anwendungsbereiche</a:t>
              </a:r>
            </a:p>
          </p:txBody>
        </p:sp>
        <p:sp>
          <p:nvSpPr>
            <p:cNvPr id="22534" name="Rectangle 6"/>
            <p:cNvSpPr>
              <a:spLocks noChangeArrowheads="1"/>
            </p:cNvSpPr>
            <p:nvPr/>
          </p:nvSpPr>
          <p:spPr bwMode="blackWhite">
            <a:xfrm>
              <a:off x="1848" y="624"/>
              <a:ext cx="2040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marL="271463" indent="-271463" algn="ctr" defTabSz="912813">
                <a:spcBef>
                  <a:spcPct val="10000"/>
                </a:spcBef>
              </a:pPr>
              <a:r>
                <a:rPr lang="de-DE" b="1">
                  <a:latin typeface="Arial" pitchFamily="34" charset="0"/>
                </a:rPr>
                <a:t>Bewertungskriterien</a:t>
              </a:r>
            </a:p>
          </p:txBody>
        </p:sp>
        <p:sp>
          <p:nvSpPr>
            <p:cNvPr id="22535" name="Rectangle 7"/>
            <p:cNvSpPr>
              <a:spLocks noChangeArrowheads="1"/>
            </p:cNvSpPr>
            <p:nvPr/>
          </p:nvSpPr>
          <p:spPr bwMode="blackWhite">
            <a:xfrm>
              <a:off x="96" y="624"/>
              <a:ext cx="1752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algn="ctr" defTabSz="912813">
                <a:spcBef>
                  <a:spcPct val="10000"/>
                </a:spcBef>
              </a:pPr>
              <a:r>
                <a:rPr lang="de-DE" b="1">
                  <a:latin typeface="Arial" pitchFamily="34" charset="0"/>
                </a:rPr>
                <a:t>Verfahren, Autoren</a:t>
              </a:r>
            </a:p>
          </p:txBody>
        </p:sp>
        <p:sp>
          <p:nvSpPr>
            <p:cNvPr id="22536" name="Rectangle 8"/>
            <p:cNvSpPr>
              <a:spLocks noChangeArrowheads="1"/>
            </p:cNvSpPr>
            <p:nvPr/>
          </p:nvSpPr>
          <p:spPr bwMode="blackWhite">
            <a:xfrm>
              <a:off x="3888" y="2557"/>
              <a:ext cx="1632" cy="136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Gestaltung industriell-gewerblicher Arbeitstätigkeiten:</a:t>
              </a:r>
            </a:p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Abbau psychischer belastender Arbeitsaufgaben und -Bedingungsmerkmale</a:t>
              </a:r>
            </a:p>
          </p:txBody>
        </p:sp>
        <p:sp>
          <p:nvSpPr>
            <p:cNvPr id="22537" name="Rectangle 9"/>
            <p:cNvSpPr>
              <a:spLocks noChangeArrowheads="1"/>
            </p:cNvSpPr>
            <p:nvPr/>
          </p:nvSpPr>
          <p:spPr bwMode="blackWhite">
            <a:xfrm>
              <a:off x="1848" y="2557"/>
              <a:ext cx="2040" cy="136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marL="101600" indent="-101600"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 err="1">
                  <a:latin typeface="Arial" pitchFamily="34" charset="0"/>
                </a:rPr>
                <a:t>Beeinträchtigungslosigkeit</a:t>
              </a:r>
              <a:r>
                <a:rPr lang="de-DE" sz="1600" dirty="0">
                  <a:latin typeface="Arial" pitchFamily="34" charset="0"/>
                </a:rPr>
                <a:t>: Regulationsbehinderungen als </a:t>
              </a:r>
            </a:p>
            <a:p>
              <a:pPr marL="101600" indent="-101600"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Regulationshindernisse (Erschwerungen, Unterbrechungen)</a:t>
              </a:r>
            </a:p>
            <a:p>
              <a:pPr marL="101600" indent="-101600"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Regulationsüberforderungen (aufgabenimmanent, aufgabenunspezifisch)</a:t>
              </a:r>
            </a:p>
          </p:txBody>
        </p:sp>
        <p:sp>
          <p:nvSpPr>
            <p:cNvPr id="22538" name="Rectangle 10"/>
            <p:cNvSpPr>
              <a:spLocks noChangeArrowheads="1"/>
            </p:cNvSpPr>
            <p:nvPr/>
          </p:nvSpPr>
          <p:spPr bwMode="blackWhite">
            <a:xfrm>
              <a:off x="96" y="2557"/>
              <a:ext cx="1752" cy="136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RHIA</a:t>
              </a:r>
            </a:p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Regulationshindernisse in der Arbeitstätigkeit</a:t>
              </a:r>
            </a:p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500">
                  <a:latin typeface="Arial" pitchFamily="34" charset="0"/>
                </a:rPr>
                <a:t>Leitner, Volpert, Greiner, Weber &amp; Hennes (1987)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22539" name="Rectangle 11"/>
            <p:cNvSpPr>
              <a:spLocks noChangeArrowheads="1"/>
            </p:cNvSpPr>
            <p:nvPr/>
          </p:nvSpPr>
          <p:spPr bwMode="blackWhite">
            <a:xfrm>
              <a:off x="3888" y="1344"/>
              <a:ext cx="1632" cy="12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Gestaltung industriell-gewerblicher Arbeitstätigkeit: Schaffung von Arbeitsaufgaben mit hohen kognitiven </a:t>
              </a:r>
              <a:r>
                <a:rPr lang="de-DE" sz="1600" dirty="0" smtClean="0">
                  <a:latin typeface="Arial" pitchFamily="34" charset="0"/>
                </a:rPr>
                <a:t>Regulationserfordernissen </a:t>
              </a:r>
              <a:endParaRPr lang="de-DE" sz="1600" dirty="0">
                <a:latin typeface="Arial" pitchFamily="34" charset="0"/>
              </a:endParaRPr>
            </a:p>
          </p:txBody>
        </p:sp>
        <p:sp>
          <p:nvSpPr>
            <p:cNvPr id="22540" name="Rectangle 12"/>
            <p:cNvSpPr>
              <a:spLocks noChangeArrowheads="1"/>
            </p:cNvSpPr>
            <p:nvPr/>
          </p:nvSpPr>
          <p:spPr bwMode="blackWhite">
            <a:xfrm>
              <a:off x="1848" y="1344"/>
              <a:ext cx="2040" cy="12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Persönlichkeitsförderlichkeit:</a:t>
              </a:r>
            </a:p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Niveau der Handlungsregulation nach einem Zehn-Stufen-Modell psychischer Regulations-erfordernisse</a:t>
              </a:r>
            </a:p>
          </p:txBody>
        </p:sp>
        <p:sp>
          <p:nvSpPr>
            <p:cNvPr id="22541" name="Rectangle 13"/>
            <p:cNvSpPr>
              <a:spLocks noChangeArrowheads="1"/>
            </p:cNvSpPr>
            <p:nvPr/>
          </p:nvSpPr>
          <p:spPr bwMode="blackWhite">
            <a:xfrm>
              <a:off x="96" y="1344"/>
              <a:ext cx="1752" cy="12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VERA</a:t>
              </a:r>
            </a:p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Verfahren zur Ermittlung von Regulationserforder-</a:t>
              </a:r>
              <a:r>
                <a:rPr lang="de-DE" sz="1600" dirty="0" err="1">
                  <a:latin typeface="Arial" pitchFamily="34" charset="0"/>
                </a:rPr>
                <a:t>nissen</a:t>
              </a:r>
              <a:r>
                <a:rPr lang="de-DE" sz="1600" dirty="0">
                  <a:latin typeface="Arial" pitchFamily="34" charset="0"/>
                </a:rPr>
                <a:t> i. d. Arbeitstätigkeit</a:t>
              </a:r>
            </a:p>
            <a:p>
              <a:pPr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Volpert, </a:t>
              </a:r>
              <a:r>
                <a:rPr lang="de-DE" sz="1600" dirty="0" err="1">
                  <a:latin typeface="Arial" pitchFamily="34" charset="0"/>
                </a:rPr>
                <a:t>Oesterreich</a:t>
              </a:r>
              <a:r>
                <a:rPr lang="de-DE" sz="1600" dirty="0">
                  <a:latin typeface="Arial" pitchFamily="34" charset="0"/>
                </a:rPr>
                <a:t>, </a:t>
              </a:r>
              <a:r>
                <a:rPr lang="de-DE" sz="1600" dirty="0" err="1">
                  <a:latin typeface="Arial" pitchFamily="34" charset="0"/>
                </a:rPr>
                <a:t>Gablenz-Kolakovic</a:t>
              </a:r>
              <a:r>
                <a:rPr lang="de-DE" sz="1600" dirty="0">
                  <a:latin typeface="Arial" pitchFamily="34" charset="0"/>
                </a:rPr>
                <a:t>, </a:t>
              </a:r>
              <a:r>
                <a:rPr lang="de-DE" sz="1600" dirty="0" err="1">
                  <a:latin typeface="Arial" pitchFamily="34" charset="0"/>
                </a:rPr>
                <a:t>Krogoll</a:t>
              </a:r>
              <a:r>
                <a:rPr lang="de-DE" sz="1600" dirty="0">
                  <a:latin typeface="Arial" pitchFamily="34" charset="0"/>
                </a:rPr>
                <a:t> &amp; Resch (1983)</a:t>
              </a:r>
            </a:p>
          </p:txBody>
        </p:sp>
        <p:sp>
          <p:nvSpPr>
            <p:cNvPr id="22542" name="Line 14"/>
            <p:cNvSpPr>
              <a:spLocks noChangeShapeType="1"/>
            </p:cNvSpPr>
            <p:nvPr/>
          </p:nvSpPr>
          <p:spPr bwMode="blackWhite">
            <a:xfrm>
              <a:off x="96" y="624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2543" name="Line 15"/>
            <p:cNvSpPr>
              <a:spLocks noChangeShapeType="1"/>
            </p:cNvSpPr>
            <p:nvPr/>
          </p:nvSpPr>
          <p:spPr bwMode="blackWhite">
            <a:xfrm>
              <a:off x="96" y="2557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2544" name="Line 16"/>
            <p:cNvSpPr>
              <a:spLocks noChangeShapeType="1"/>
            </p:cNvSpPr>
            <p:nvPr/>
          </p:nvSpPr>
          <p:spPr bwMode="blackWhite">
            <a:xfrm>
              <a:off x="96" y="3924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2545" name="Line 17"/>
            <p:cNvSpPr>
              <a:spLocks noChangeShapeType="1"/>
            </p:cNvSpPr>
            <p:nvPr/>
          </p:nvSpPr>
          <p:spPr bwMode="blackWhite">
            <a:xfrm>
              <a:off x="96" y="624"/>
              <a:ext cx="0" cy="330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2546" name="Line 18"/>
            <p:cNvSpPr>
              <a:spLocks noChangeShapeType="1"/>
            </p:cNvSpPr>
            <p:nvPr/>
          </p:nvSpPr>
          <p:spPr bwMode="blackWhite">
            <a:xfrm>
              <a:off x="5520" y="624"/>
              <a:ext cx="0" cy="330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2547" name="Line 19"/>
            <p:cNvSpPr>
              <a:spLocks noChangeShapeType="1"/>
            </p:cNvSpPr>
            <p:nvPr/>
          </p:nvSpPr>
          <p:spPr bwMode="blackWhite">
            <a:xfrm>
              <a:off x="1848" y="624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2548" name="Line 20"/>
            <p:cNvSpPr>
              <a:spLocks noChangeShapeType="1"/>
            </p:cNvSpPr>
            <p:nvPr/>
          </p:nvSpPr>
          <p:spPr bwMode="blackWhite">
            <a:xfrm>
              <a:off x="3888" y="624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2549" name="Line 21"/>
            <p:cNvSpPr>
              <a:spLocks noChangeShapeType="1"/>
            </p:cNvSpPr>
            <p:nvPr/>
          </p:nvSpPr>
          <p:spPr bwMode="blackWhite">
            <a:xfrm>
              <a:off x="96" y="960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2550" name="Line 22"/>
            <p:cNvSpPr>
              <a:spLocks noChangeShapeType="1"/>
            </p:cNvSpPr>
            <p:nvPr/>
          </p:nvSpPr>
          <p:spPr bwMode="blackWhite">
            <a:xfrm>
              <a:off x="96" y="1344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2551" name="Line 23"/>
            <p:cNvSpPr>
              <a:spLocks noChangeShapeType="1"/>
            </p:cNvSpPr>
            <p:nvPr/>
          </p:nvSpPr>
          <p:spPr bwMode="blackWhite">
            <a:xfrm>
              <a:off x="1848" y="1344"/>
              <a:ext cx="0" cy="25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2552" name="Line 24"/>
            <p:cNvSpPr>
              <a:spLocks noChangeShapeType="1"/>
            </p:cNvSpPr>
            <p:nvPr/>
          </p:nvSpPr>
          <p:spPr bwMode="blackWhite">
            <a:xfrm>
              <a:off x="3888" y="1344"/>
              <a:ext cx="0" cy="25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</p:grp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05535" y="50898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2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772400" cy="457200"/>
          </a:xfrm>
        </p:spPr>
        <p:txBody>
          <a:bodyPr lIns="93296" tIns="46648" rIns="93296" bIns="46648" anchor="t"/>
          <a:lstStyle/>
          <a:p>
            <a:pPr algn="l"/>
            <a:r>
              <a:rPr lang="de-DE" sz="2000" b="1" smtClean="0">
                <a:latin typeface="Arial" pitchFamily="34" charset="0"/>
              </a:rPr>
              <a:t>Verfahren zur psychologischen Tätigkeitsanalyse (4/8)</a:t>
            </a:r>
            <a:endParaRPr lang="de-DE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03227" y="1209700"/>
            <a:ext cx="8940773" cy="5791200"/>
            <a:chOff x="96" y="624"/>
            <a:chExt cx="5424" cy="3493"/>
          </a:xfrm>
        </p:grpSpPr>
        <p:sp>
          <p:nvSpPr>
            <p:cNvPr id="23556" name="Rectangle 4"/>
            <p:cNvSpPr>
              <a:spLocks noChangeArrowheads="1"/>
            </p:cNvSpPr>
            <p:nvPr/>
          </p:nvSpPr>
          <p:spPr bwMode="blackWhite">
            <a:xfrm>
              <a:off x="96" y="960"/>
              <a:ext cx="5424" cy="3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marL="271463" indent="-271463" defTabSz="912813">
                <a:lnSpc>
                  <a:spcPct val="90000"/>
                </a:lnSpc>
                <a:spcBef>
                  <a:spcPct val="10000"/>
                </a:spcBef>
              </a:pPr>
              <a:r>
                <a:rPr lang="de-DE" b="1">
                  <a:latin typeface="Arial" pitchFamily="34" charset="0"/>
                </a:rPr>
                <a:t>Beobachtungsinterviews: </a:t>
              </a:r>
            </a:p>
            <a:p>
              <a:pPr marL="273050" lvl="1" indent="-271463" defTabSz="912813">
                <a:lnSpc>
                  <a:spcPct val="90000"/>
                </a:lnSpc>
                <a:spcBef>
                  <a:spcPct val="10000"/>
                </a:spcBef>
              </a:pPr>
              <a:r>
                <a:rPr lang="de-DE" b="1">
                  <a:latin typeface="Arial" pitchFamily="34" charset="0"/>
                </a:rPr>
                <a:t>tätigkeitspsychologische/handlungstheoretisch fundierte Verfahren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23557" name="Rectangle 5"/>
            <p:cNvSpPr>
              <a:spLocks noChangeArrowheads="1"/>
            </p:cNvSpPr>
            <p:nvPr/>
          </p:nvSpPr>
          <p:spPr bwMode="blackWhite">
            <a:xfrm>
              <a:off x="3888" y="624"/>
              <a:ext cx="1632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algn="ctr" defTabSz="912813">
                <a:lnSpc>
                  <a:spcPct val="90000"/>
                </a:lnSpc>
                <a:spcBef>
                  <a:spcPct val="10000"/>
                </a:spcBef>
              </a:pPr>
              <a:r>
                <a:rPr lang="de-DE" b="1">
                  <a:latin typeface="Arial" pitchFamily="34" charset="0"/>
                </a:rPr>
                <a:t>Anwendungsbereiche</a:t>
              </a:r>
            </a:p>
          </p:txBody>
        </p:sp>
        <p:sp>
          <p:nvSpPr>
            <p:cNvPr id="23558" name="Rectangle 6"/>
            <p:cNvSpPr>
              <a:spLocks noChangeArrowheads="1"/>
            </p:cNvSpPr>
            <p:nvPr/>
          </p:nvSpPr>
          <p:spPr bwMode="blackWhite">
            <a:xfrm>
              <a:off x="1848" y="624"/>
              <a:ext cx="2040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marL="271463" indent="-271463" algn="ctr" defTabSz="912813">
                <a:lnSpc>
                  <a:spcPct val="90000"/>
                </a:lnSpc>
                <a:spcBef>
                  <a:spcPct val="10000"/>
                </a:spcBef>
              </a:pPr>
              <a:r>
                <a:rPr lang="de-DE" b="1">
                  <a:latin typeface="Arial" pitchFamily="34" charset="0"/>
                </a:rPr>
                <a:t>Bewertungskriterien</a:t>
              </a:r>
            </a:p>
          </p:txBody>
        </p:sp>
        <p:sp>
          <p:nvSpPr>
            <p:cNvPr id="23559" name="Rectangle 7"/>
            <p:cNvSpPr>
              <a:spLocks noChangeArrowheads="1"/>
            </p:cNvSpPr>
            <p:nvPr/>
          </p:nvSpPr>
          <p:spPr bwMode="blackWhite">
            <a:xfrm>
              <a:off x="96" y="624"/>
              <a:ext cx="1752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algn="ctr" defTabSz="912813">
                <a:lnSpc>
                  <a:spcPct val="90000"/>
                </a:lnSpc>
                <a:spcBef>
                  <a:spcPct val="10000"/>
                </a:spcBef>
              </a:pPr>
              <a:r>
                <a:rPr lang="de-DE" b="1">
                  <a:latin typeface="Arial" pitchFamily="34" charset="0"/>
                </a:rPr>
                <a:t>Verfahren, Autoren</a:t>
              </a:r>
            </a:p>
          </p:txBody>
        </p:sp>
        <p:sp>
          <p:nvSpPr>
            <p:cNvPr id="23560" name="Rectangle 8"/>
            <p:cNvSpPr>
              <a:spLocks noChangeArrowheads="1"/>
            </p:cNvSpPr>
            <p:nvPr/>
          </p:nvSpPr>
          <p:spPr bwMode="blackWhite">
            <a:xfrm>
              <a:off x="3888" y="2403"/>
              <a:ext cx="1632" cy="171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marL="93663" indent="-93663"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Universell einsetzbar (geistige und manuelle </a:t>
              </a:r>
              <a:r>
                <a:rPr lang="de-DE" sz="1600" dirty="0" err="1">
                  <a:latin typeface="Arial" pitchFamily="34" charset="0"/>
                </a:rPr>
                <a:t>Tätigk</a:t>
              </a:r>
              <a:r>
                <a:rPr lang="de-DE" sz="1600" dirty="0">
                  <a:latin typeface="Arial" pitchFamily="34" charset="0"/>
                </a:rPr>
                <a:t>.)</a:t>
              </a:r>
            </a:p>
            <a:p>
              <a:pPr marL="93663" indent="-93663"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Bildung und Vergl. von Bedingungs- und </a:t>
              </a:r>
              <a:r>
                <a:rPr lang="de-DE" sz="1600" dirty="0" err="1">
                  <a:latin typeface="Arial" pitchFamily="34" charset="0"/>
                </a:rPr>
                <a:t>Anfor-derungskonfigurationen</a:t>
              </a:r>
              <a:endParaRPr lang="de-DE" sz="1600" dirty="0">
                <a:latin typeface="Arial" pitchFamily="34" charset="0"/>
              </a:endParaRPr>
            </a:p>
            <a:p>
              <a:pPr marL="93663" indent="-93663"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Ableitung von Gestaltungs- und </a:t>
              </a:r>
              <a:r>
                <a:rPr lang="de-DE" sz="1600" dirty="0" err="1">
                  <a:latin typeface="Arial" pitchFamily="34" charset="0"/>
                </a:rPr>
                <a:t>Quali-fizierungserfordernissen</a:t>
              </a:r>
              <a:endParaRPr lang="de-DE" sz="1600" dirty="0">
                <a:latin typeface="Arial" pitchFamily="34" charset="0"/>
              </a:endParaRPr>
            </a:p>
            <a:p>
              <a:pPr marL="93663" indent="-93663"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Evaluation von </a:t>
              </a:r>
              <a:r>
                <a:rPr lang="de-DE" sz="1600" dirty="0" err="1">
                  <a:latin typeface="Arial" pitchFamily="34" charset="0"/>
                </a:rPr>
                <a:t>Verän-derungsprozessen</a:t>
              </a:r>
              <a:endParaRPr lang="de-DE" sz="1600" dirty="0">
                <a:latin typeface="Arial" pitchFamily="34" charset="0"/>
              </a:endParaRPr>
            </a:p>
          </p:txBody>
        </p:sp>
        <p:sp>
          <p:nvSpPr>
            <p:cNvPr id="23561" name="Rectangle 9"/>
            <p:cNvSpPr>
              <a:spLocks noChangeArrowheads="1"/>
            </p:cNvSpPr>
            <p:nvPr/>
          </p:nvSpPr>
          <p:spPr bwMode="blackWhite">
            <a:xfrm>
              <a:off x="1848" y="2403"/>
              <a:ext cx="2040" cy="171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marL="101600" indent="-101600"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Modularer Aufbau, 4 Teilverfahren zu den Problemschwerpunkten:</a:t>
              </a:r>
            </a:p>
            <a:p>
              <a:pPr marL="101600" indent="-101600"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 err="1">
                  <a:latin typeface="Arial" pitchFamily="34" charset="0"/>
                </a:rPr>
                <a:t>emotional:beanspruchungsrele-vante</a:t>
              </a:r>
              <a:r>
                <a:rPr lang="de-DE" sz="1600" dirty="0">
                  <a:latin typeface="Arial" pitchFamily="34" charset="0"/>
                </a:rPr>
                <a:t> Tätigkeitsbedingungen</a:t>
              </a:r>
            </a:p>
            <a:p>
              <a:pPr marL="101600" indent="-101600"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kognitiv: </a:t>
              </a:r>
              <a:r>
                <a:rPr lang="de-DE" sz="1600" dirty="0" err="1">
                  <a:latin typeface="Arial" pitchFamily="34" charset="0"/>
                </a:rPr>
                <a:t>beanspruchungsrele</a:t>
              </a:r>
              <a:r>
                <a:rPr lang="de-DE" sz="1600" dirty="0">
                  <a:latin typeface="Arial" pitchFamily="34" charset="0"/>
                </a:rPr>
                <a:t>-</a:t>
              </a:r>
              <a:r>
                <a:rPr lang="de-DE" sz="1600" dirty="0" err="1">
                  <a:latin typeface="Arial" pitchFamily="34" charset="0"/>
                </a:rPr>
                <a:t>vante</a:t>
              </a:r>
              <a:r>
                <a:rPr lang="de-DE" sz="1600" dirty="0">
                  <a:latin typeface="Arial" pitchFamily="34" charset="0"/>
                </a:rPr>
                <a:t> Tätigkeitsbedingungen</a:t>
              </a:r>
            </a:p>
            <a:p>
              <a:pPr marL="101600" indent="-101600"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Qualifikationsanforderungen</a:t>
              </a:r>
            </a:p>
            <a:p>
              <a:pPr marL="101600" indent="-101600"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Erfolgte und zu erwartende Veränderung</a:t>
              </a:r>
            </a:p>
          </p:txBody>
        </p:sp>
        <p:sp>
          <p:nvSpPr>
            <p:cNvPr id="23562" name="Rectangle 10"/>
            <p:cNvSpPr>
              <a:spLocks noChangeArrowheads="1"/>
            </p:cNvSpPr>
            <p:nvPr/>
          </p:nvSpPr>
          <p:spPr bwMode="blackWhite">
            <a:xfrm>
              <a:off x="96" y="2403"/>
              <a:ext cx="1752" cy="171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TAI</a:t>
              </a:r>
            </a:p>
            <a:p>
              <a:pPr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Tätigkeitsanalyseinventar</a:t>
              </a:r>
            </a:p>
            <a:p>
              <a:pPr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500">
                  <a:latin typeface="Arial" pitchFamily="34" charset="0"/>
                </a:rPr>
                <a:t>Frieling, Kannheiser, Facaoaru, Wöcherl und Dürholt (1994)</a:t>
              </a:r>
            </a:p>
          </p:txBody>
        </p:sp>
        <p:sp>
          <p:nvSpPr>
            <p:cNvPr id="23563" name="Rectangle 11"/>
            <p:cNvSpPr>
              <a:spLocks noChangeArrowheads="1"/>
            </p:cNvSpPr>
            <p:nvPr/>
          </p:nvSpPr>
          <p:spPr bwMode="blackWhite">
            <a:xfrm>
              <a:off x="3888" y="1344"/>
              <a:ext cx="1632" cy="105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Vergleich von Belastungsstrukturen bei unterschiedlichen gewerblichen Arbeitstätigkeiten</a:t>
              </a:r>
            </a:p>
          </p:txBody>
        </p:sp>
        <p:sp>
          <p:nvSpPr>
            <p:cNvPr id="23564" name="Rectangle 12"/>
            <p:cNvSpPr>
              <a:spLocks noChangeArrowheads="1"/>
            </p:cNvSpPr>
            <p:nvPr/>
          </p:nvSpPr>
          <p:spPr bwMode="blackWhite">
            <a:xfrm>
              <a:off x="1848" y="1344"/>
              <a:ext cx="2040" cy="105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marL="101600" indent="-101600"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 err="1">
                  <a:latin typeface="Arial" pitchFamily="34" charset="0"/>
                </a:rPr>
                <a:t>Beeinträchtigungslosigkeit</a:t>
              </a:r>
              <a:r>
                <a:rPr lang="de-DE" sz="1600" dirty="0">
                  <a:latin typeface="Arial" pitchFamily="34" charset="0"/>
                </a:rPr>
                <a:t>:</a:t>
              </a:r>
            </a:p>
            <a:p>
              <a:pPr marL="101600" indent="-101600"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Stressoren (unangemessener Regulationsaufwand, Regulationsunsicherheit)</a:t>
              </a:r>
            </a:p>
            <a:p>
              <a:pPr marL="101600" indent="-101600"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allgemeine </a:t>
              </a:r>
              <a:r>
                <a:rPr lang="de-DE" sz="1600" dirty="0" err="1">
                  <a:latin typeface="Arial" pitchFamily="34" charset="0"/>
                </a:rPr>
                <a:t>Regulationsanfor-derungen</a:t>
              </a:r>
              <a:r>
                <a:rPr lang="de-DE" sz="1600" dirty="0">
                  <a:latin typeface="Arial" pitchFamily="34" charset="0"/>
                </a:rPr>
                <a:t> und Ressourcen</a:t>
              </a:r>
            </a:p>
          </p:txBody>
        </p:sp>
        <p:sp>
          <p:nvSpPr>
            <p:cNvPr id="23565" name="Rectangle 13"/>
            <p:cNvSpPr>
              <a:spLocks noChangeArrowheads="1"/>
            </p:cNvSpPr>
            <p:nvPr/>
          </p:nvSpPr>
          <p:spPr bwMode="blackWhite">
            <a:xfrm>
              <a:off x="96" y="1344"/>
              <a:ext cx="1752" cy="105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ISTA </a:t>
              </a:r>
            </a:p>
            <a:p>
              <a:pPr defTabSz="912813">
                <a:lnSpc>
                  <a:spcPct val="90000"/>
                </a:lnSpc>
                <a:spcBef>
                  <a:spcPct val="1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Instrument zur Stress-bezogenen Arbeitsanalyse (Beobachtungsversion) </a:t>
              </a:r>
              <a:r>
                <a:rPr lang="de-DE" sz="1500">
                  <a:latin typeface="Arial" pitchFamily="34" charset="0"/>
                </a:rPr>
                <a:t>Semmer (1984)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23566" name="Line 14"/>
            <p:cNvSpPr>
              <a:spLocks noChangeShapeType="1"/>
            </p:cNvSpPr>
            <p:nvPr/>
          </p:nvSpPr>
          <p:spPr bwMode="blackWhite">
            <a:xfrm>
              <a:off x="96" y="630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3567" name="Line 15"/>
            <p:cNvSpPr>
              <a:spLocks noChangeShapeType="1"/>
            </p:cNvSpPr>
            <p:nvPr/>
          </p:nvSpPr>
          <p:spPr bwMode="blackWhite">
            <a:xfrm>
              <a:off x="96" y="2403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3568" name="Line 16"/>
            <p:cNvSpPr>
              <a:spLocks noChangeShapeType="1"/>
            </p:cNvSpPr>
            <p:nvPr/>
          </p:nvSpPr>
          <p:spPr bwMode="blackWhite">
            <a:xfrm>
              <a:off x="96" y="4117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3569" name="Line 17"/>
            <p:cNvSpPr>
              <a:spLocks noChangeShapeType="1"/>
            </p:cNvSpPr>
            <p:nvPr/>
          </p:nvSpPr>
          <p:spPr bwMode="blackWhite">
            <a:xfrm>
              <a:off x="96" y="624"/>
              <a:ext cx="0" cy="3493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3570" name="Line 18"/>
            <p:cNvSpPr>
              <a:spLocks noChangeShapeType="1"/>
            </p:cNvSpPr>
            <p:nvPr/>
          </p:nvSpPr>
          <p:spPr bwMode="blackWhite">
            <a:xfrm>
              <a:off x="5520" y="624"/>
              <a:ext cx="0" cy="3493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3571" name="Line 19"/>
            <p:cNvSpPr>
              <a:spLocks noChangeShapeType="1"/>
            </p:cNvSpPr>
            <p:nvPr/>
          </p:nvSpPr>
          <p:spPr bwMode="blackWhite">
            <a:xfrm>
              <a:off x="1848" y="638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3572" name="Line 20"/>
            <p:cNvSpPr>
              <a:spLocks noChangeShapeType="1"/>
            </p:cNvSpPr>
            <p:nvPr/>
          </p:nvSpPr>
          <p:spPr bwMode="blackWhite">
            <a:xfrm>
              <a:off x="3888" y="624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3573" name="Line 21"/>
            <p:cNvSpPr>
              <a:spLocks noChangeShapeType="1"/>
            </p:cNvSpPr>
            <p:nvPr/>
          </p:nvSpPr>
          <p:spPr bwMode="blackWhite">
            <a:xfrm>
              <a:off x="96" y="960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3574" name="Line 22"/>
            <p:cNvSpPr>
              <a:spLocks noChangeShapeType="1"/>
            </p:cNvSpPr>
            <p:nvPr/>
          </p:nvSpPr>
          <p:spPr bwMode="blackWhite">
            <a:xfrm>
              <a:off x="96" y="1344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3575" name="Line 23"/>
            <p:cNvSpPr>
              <a:spLocks noChangeShapeType="1"/>
            </p:cNvSpPr>
            <p:nvPr/>
          </p:nvSpPr>
          <p:spPr bwMode="blackWhite">
            <a:xfrm>
              <a:off x="1848" y="1344"/>
              <a:ext cx="0" cy="27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3576" name="Line 24"/>
            <p:cNvSpPr>
              <a:spLocks noChangeShapeType="1"/>
            </p:cNvSpPr>
            <p:nvPr/>
          </p:nvSpPr>
          <p:spPr bwMode="blackWhite">
            <a:xfrm>
              <a:off x="3888" y="1344"/>
              <a:ext cx="0" cy="27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</p:grp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92566" y="5568993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95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772400" cy="457200"/>
          </a:xfrm>
        </p:spPr>
        <p:txBody>
          <a:bodyPr lIns="93296" tIns="46648" rIns="93296" bIns="46648" anchor="t"/>
          <a:lstStyle/>
          <a:p>
            <a:pPr algn="l"/>
            <a:r>
              <a:rPr lang="de-DE" sz="2000" b="1" smtClean="0">
                <a:latin typeface="Arial" pitchFamily="34" charset="0"/>
              </a:rPr>
              <a:t>Verfahren zur psychologischen Tätigkeitsanalyse (5/8)</a:t>
            </a:r>
            <a:endParaRPr lang="de-DE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84189" y="1168424"/>
            <a:ext cx="8859811" cy="5618162"/>
            <a:chOff x="96" y="624"/>
            <a:chExt cx="5424" cy="2627"/>
          </a:xfrm>
        </p:grpSpPr>
        <p:sp>
          <p:nvSpPr>
            <p:cNvPr id="24580" name="Rectangle 4"/>
            <p:cNvSpPr>
              <a:spLocks noChangeArrowheads="1"/>
            </p:cNvSpPr>
            <p:nvPr/>
          </p:nvSpPr>
          <p:spPr bwMode="blackWhite">
            <a:xfrm>
              <a:off x="96" y="960"/>
              <a:ext cx="5424" cy="3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marL="271463" indent="-271463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Beobachtungsinterviews: </a:t>
              </a:r>
            </a:p>
            <a:p>
              <a:pPr marL="273050" lvl="1" indent="-271463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arbeitswissenschaftliche/verhaltenstheoretisch fundierte Verfahren</a:t>
              </a:r>
            </a:p>
          </p:txBody>
        </p:sp>
        <p:sp>
          <p:nvSpPr>
            <p:cNvPr id="24581" name="Rectangle 5"/>
            <p:cNvSpPr>
              <a:spLocks noChangeArrowheads="1"/>
            </p:cNvSpPr>
            <p:nvPr/>
          </p:nvSpPr>
          <p:spPr bwMode="blackWhite">
            <a:xfrm>
              <a:off x="3888" y="624"/>
              <a:ext cx="1632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algn="ctr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Anwendungsbereiche</a:t>
              </a:r>
            </a:p>
          </p:txBody>
        </p:sp>
        <p:sp>
          <p:nvSpPr>
            <p:cNvPr id="24582" name="Rectangle 6"/>
            <p:cNvSpPr>
              <a:spLocks noChangeArrowheads="1"/>
            </p:cNvSpPr>
            <p:nvPr/>
          </p:nvSpPr>
          <p:spPr bwMode="blackWhite">
            <a:xfrm>
              <a:off x="1848" y="624"/>
              <a:ext cx="2040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marL="271463" indent="-271463" algn="ctr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Bewertungskriterien</a:t>
              </a:r>
            </a:p>
          </p:txBody>
        </p:sp>
        <p:sp>
          <p:nvSpPr>
            <p:cNvPr id="24583" name="Rectangle 7"/>
            <p:cNvSpPr>
              <a:spLocks noChangeArrowheads="1"/>
            </p:cNvSpPr>
            <p:nvPr/>
          </p:nvSpPr>
          <p:spPr bwMode="blackWhite">
            <a:xfrm>
              <a:off x="96" y="624"/>
              <a:ext cx="1752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algn="ctr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Verfahren, Autoren</a:t>
              </a:r>
            </a:p>
          </p:txBody>
        </p:sp>
        <p:sp>
          <p:nvSpPr>
            <p:cNvPr id="24584" name="Rectangle 8"/>
            <p:cNvSpPr>
              <a:spLocks noChangeArrowheads="1"/>
            </p:cNvSpPr>
            <p:nvPr/>
          </p:nvSpPr>
          <p:spPr bwMode="blackWhite">
            <a:xfrm>
              <a:off x="3888" y="1344"/>
              <a:ext cx="1632" cy="190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marL="93663" indent="-93663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Universell einsetzbar (geistige und manuelle Arbeitstätigkeiten)</a:t>
              </a:r>
            </a:p>
            <a:p>
              <a:pPr marL="93663" indent="-93663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vergleichende Arbeits- und Berufsanalysen</a:t>
              </a:r>
            </a:p>
            <a:p>
              <a:pPr marL="93663" indent="-93663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Klassifikation von Arbeitstätigkeiten und Berufen</a:t>
              </a:r>
            </a:p>
            <a:p>
              <a:pPr marL="93663" indent="-93663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Ableitung von Eignungs-</a:t>
              </a:r>
              <a:r>
                <a:rPr lang="de-DE" sz="1600" dirty="0" err="1">
                  <a:latin typeface="Arial" pitchFamily="34" charset="0"/>
                </a:rPr>
                <a:t>voraussetzungen</a:t>
              </a:r>
              <a:endParaRPr lang="de-DE" sz="1600" dirty="0">
                <a:latin typeface="Arial" pitchFamily="34" charset="0"/>
              </a:endParaRPr>
            </a:p>
            <a:p>
              <a:pPr marL="93663" indent="-93663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Entwicklung von Lern- und Trainingsprogrammen</a:t>
              </a:r>
            </a:p>
          </p:txBody>
        </p:sp>
        <p:sp>
          <p:nvSpPr>
            <p:cNvPr id="24585" name="Rectangle 9"/>
            <p:cNvSpPr>
              <a:spLocks noChangeArrowheads="1"/>
            </p:cNvSpPr>
            <p:nvPr/>
          </p:nvSpPr>
          <p:spPr bwMode="blackWhite">
            <a:xfrm>
              <a:off x="1848" y="1344"/>
              <a:ext cx="2040" cy="190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marL="198438" indent="-198438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Angemessene Belastung/Beanspruchung:</a:t>
              </a:r>
            </a:p>
            <a:p>
              <a:pPr marL="198438" indent="-198438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Informationsaufnahme und        -verarbeitung</a:t>
              </a:r>
            </a:p>
            <a:p>
              <a:pPr marL="198438" indent="-198438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Arbeitsausführung (Arbeitsmittel, Bedienelemente, manuelle Tätigkeiten)</a:t>
              </a:r>
            </a:p>
            <a:p>
              <a:pPr marL="198438" indent="-198438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Umgebungseinflüsse und besondere Arbeitsbedingungen</a:t>
              </a:r>
            </a:p>
          </p:txBody>
        </p:sp>
        <p:sp>
          <p:nvSpPr>
            <p:cNvPr id="24586" name="Rectangle 10"/>
            <p:cNvSpPr>
              <a:spLocks noChangeArrowheads="1"/>
            </p:cNvSpPr>
            <p:nvPr/>
          </p:nvSpPr>
          <p:spPr bwMode="blackWhite">
            <a:xfrm>
              <a:off x="96" y="1344"/>
              <a:ext cx="1752" cy="190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FAA </a:t>
              </a:r>
            </a:p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Fragebogen zur Arbeitsanalyse </a:t>
              </a:r>
            </a:p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500">
                  <a:latin typeface="Arial" pitchFamily="34" charset="0"/>
                </a:rPr>
                <a:t>Frieling &amp; Hoyos (1978)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24587" name="Line 11"/>
            <p:cNvSpPr>
              <a:spLocks noChangeShapeType="1"/>
            </p:cNvSpPr>
            <p:nvPr/>
          </p:nvSpPr>
          <p:spPr bwMode="blackWhite">
            <a:xfrm>
              <a:off x="96" y="624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4588" name="Line 12"/>
            <p:cNvSpPr>
              <a:spLocks noChangeShapeType="1"/>
            </p:cNvSpPr>
            <p:nvPr/>
          </p:nvSpPr>
          <p:spPr bwMode="blackWhite">
            <a:xfrm>
              <a:off x="96" y="3251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4589" name="Line 13"/>
            <p:cNvSpPr>
              <a:spLocks noChangeShapeType="1"/>
            </p:cNvSpPr>
            <p:nvPr/>
          </p:nvSpPr>
          <p:spPr bwMode="blackWhite">
            <a:xfrm>
              <a:off x="96" y="624"/>
              <a:ext cx="0" cy="262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4590" name="Line 14"/>
            <p:cNvSpPr>
              <a:spLocks noChangeShapeType="1"/>
            </p:cNvSpPr>
            <p:nvPr/>
          </p:nvSpPr>
          <p:spPr bwMode="blackWhite">
            <a:xfrm>
              <a:off x="5520" y="624"/>
              <a:ext cx="0" cy="262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4591" name="Line 15"/>
            <p:cNvSpPr>
              <a:spLocks noChangeShapeType="1"/>
            </p:cNvSpPr>
            <p:nvPr/>
          </p:nvSpPr>
          <p:spPr bwMode="blackWhite">
            <a:xfrm>
              <a:off x="1848" y="624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4592" name="Line 16"/>
            <p:cNvSpPr>
              <a:spLocks noChangeShapeType="1"/>
            </p:cNvSpPr>
            <p:nvPr/>
          </p:nvSpPr>
          <p:spPr bwMode="blackWhite">
            <a:xfrm>
              <a:off x="3888" y="624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4593" name="Line 17"/>
            <p:cNvSpPr>
              <a:spLocks noChangeShapeType="1"/>
            </p:cNvSpPr>
            <p:nvPr/>
          </p:nvSpPr>
          <p:spPr bwMode="blackWhite">
            <a:xfrm>
              <a:off x="96" y="960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4594" name="Line 18"/>
            <p:cNvSpPr>
              <a:spLocks noChangeShapeType="1"/>
            </p:cNvSpPr>
            <p:nvPr/>
          </p:nvSpPr>
          <p:spPr bwMode="blackWhite">
            <a:xfrm>
              <a:off x="96" y="1344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4595" name="Line 19"/>
            <p:cNvSpPr>
              <a:spLocks noChangeShapeType="1"/>
            </p:cNvSpPr>
            <p:nvPr/>
          </p:nvSpPr>
          <p:spPr bwMode="blackWhite">
            <a:xfrm>
              <a:off x="1848" y="1344"/>
              <a:ext cx="0" cy="190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4596" name="Line 20"/>
            <p:cNvSpPr>
              <a:spLocks noChangeShapeType="1"/>
            </p:cNvSpPr>
            <p:nvPr/>
          </p:nvSpPr>
          <p:spPr bwMode="blackWhite">
            <a:xfrm>
              <a:off x="3888" y="1344"/>
              <a:ext cx="0" cy="190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</p:grp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14094" y="5227346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43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772400" cy="381000"/>
          </a:xfrm>
        </p:spPr>
        <p:txBody>
          <a:bodyPr lIns="93296" tIns="46648" rIns="93296" bIns="46648" anchor="t"/>
          <a:lstStyle/>
          <a:p>
            <a:pPr algn="l"/>
            <a:r>
              <a:rPr lang="de-DE" sz="2000" b="1" smtClean="0">
                <a:latin typeface="Arial" pitchFamily="34" charset="0"/>
              </a:rPr>
              <a:t>Verfahren zur psychologischen Tätigkeitsanalyse (6/8)</a:t>
            </a:r>
            <a:endParaRPr lang="de-DE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55627" y="1177948"/>
            <a:ext cx="8788373" cy="5465762"/>
            <a:chOff x="96" y="624"/>
            <a:chExt cx="5424" cy="2781"/>
          </a:xfrm>
        </p:grpSpPr>
        <p:sp>
          <p:nvSpPr>
            <p:cNvPr id="25604" name="Rectangle 4"/>
            <p:cNvSpPr>
              <a:spLocks noChangeArrowheads="1"/>
            </p:cNvSpPr>
            <p:nvPr/>
          </p:nvSpPr>
          <p:spPr bwMode="blackWhite">
            <a:xfrm>
              <a:off x="96" y="960"/>
              <a:ext cx="5424" cy="3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marL="271463" indent="-271463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Beobachtungsinterviews: </a:t>
              </a:r>
            </a:p>
            <a:p>
              <a:pPr marL="273050" lvl="1" indent="-271463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arbeitswissenschaftliche/verhaltenstheoretisch fundierte Verfahren</a:t>
              </a:r>
            </a:p>
          </p:txBody>
        </p:sp>
        <p:sp>
          <p:nvSpPr>
            <p:cNvPr id="25605" name="Rectangle 5"/>
            <p:cNvSpPr>
              <a:spLocks noChangeArrowheads="1"/>
            </p:cNvSpPr>
            <p:nvPr/>
          </p:nvSpPr>
          <p:spPr bwMode="blackWhite">
            <a:xfrm>
              <a:off x="3888" y="624"/>
              <a:ext cx="1632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algn="ctr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Anwendungsbereiche</a:t>
              </a:r>
            </a:p>
          </p:txBody>
        </p:sp>
        <p:sp>
          <p:nvSpPr>
            <p:cNvPr id="25606" name="Rectangle 6"/>
            <p:cNvSpPr>
              <a:spLocks noChangeArrowheads="1"/>
            </p:cNvSpPr>
            <p:nvPr/>
          </p:nvSpPr>
          <p:spPr bwMode="blackWhite">
            <a:xfrm>
              <a:off x="1848" y="624"/>
              <a:ext cx="2040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marL="271463" indent="-271463" algn="ctr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Bewertungskriterien</a:t>
              </a:r>
            </a:p>
          </p:txBody>
        </p:sp>
        <p:sp>
          <p:nvSpPr>
            <p:cNvPr id="25607" name="Rectangle 7"/>
            <p:cNvSpPr>
              <a:spLocks noChangeArrowheads="1"/>
            </p:cNvSpPr>
            <p:nvPr/>
          </p:nvSpPr>
          <p:spPr bwMode="blackWhite">
            <a:xfrm>
              <a:off x="96" y="624"/>
              <a:ext cx="1752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algn="ctr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Verfahren, Autoren</a:t>
              </a:r>
            </a:p>
          </p:txBody>
        </p:sp>
        <p:sp>
          <p:nvSpPr>
            <p:cNvPr id="25608" name="Rectangle 8"/>
            <p:cNvSpPr>
              <a:spLocks noChangeArrowheads="1"/>
            </p:cNvSpPr>
            <p:nvPr/>
          </p:nvSpPr>
          <p:spPr bwMode="blackWhite">
            <a:xfrm>
              <a:off x="3888" y="1344"/>
              <a:ext cx="1632" cy="206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marL="93663" indent="-93663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dirty="0">
                  <a:latin typeface="Arial" pitchFamily="34" charset="0"/>
                </a:rPr>
                <a:t>Universell einsetzbar (geistige und manuelle Arbeitstätigkeiten)</a:t>
              </a:r>
            </a:p>
            <a:p>
              <a:pPr marL="93663" indent="-93663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dirty="0">
                  <a:latin typeface="Arial" pitchFamily="34" charset="0"/>
                </a:rPr>
                <a:t> vergleichende Arbeits-</a:t>
              </a:r>
              <a:r>
                <a:rPr lang="de-DE" dirty="0" err="1">
                  <a:latin typeface="Arial" pitchFamily="34" charset="0"/>
                </a:rPr>
                <a:t>systembeschreibungen</a:t>
              </a:r>
              <a:endParaRPr lang="de-DE" dirty="0">
                <a:latin typeface="Arial" pitchFamily="34" charset="0"/>
              </a:endParaRPr>
            </a:p>
            <a:p>
              <a:pPr marL="93663" indent="-93663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dirty="0">
                  <a:latin typeface="Arial" pitchFamily="34" charset="0"/>
                </a:rPr>
                <a:t>Ableitung von Anforderungen</a:t>
              </a:r>
            </a:p>
          </p:txBody>
        </p:sp>
        <p:sp>
          <p:nvSpPr>
            <p:cNvPr id="25609" name="Rectangle 9"/>
            <p:cNvSpPr>
              <a:spLocks noChangeArrowheads="1"/>
            </p:cNvSpPr>
            <p:nvPr/>
          </p:nvSpPr>
          <p:spPr bwMode="blackWhite">
            <a:xfrm>
              <a:off x="1848" y="1344"/>
              <a:ext cx="2040" cy="206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marL="198438" indent="-198438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Angemessene Belastung/ Beanspruchung:</a:t>
              </a:r>
            </a:p>
            <a:p>
              <a:pPr marL="198438" indent="-198438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Formen menschlicher Arbeit in Arbeitssystemen (energetisch-</a:t>
              </a:r>
              <a:r>
                <a:rPr lang="de-DE" sz="1600" dirty="0" err="1">
                  <a:latin typeface="Arial" pitchFamily="34" charset="0"/>
                </a:rPr>
                <a:t>effektorische</a:t>
              </a:r>
              <a:r>
                <a:rPr lang="de-DE" sz="1600" dirty="0">
                  <a:latin typeface="Arial" pitchFamily="34" charset="0"/>
                </a:rPr>
                <a:t>, informatorische Tätigkeitselemente)</a:t>
              </a:r>
            </a:p>
            <a:p>
              <a:pPr marL="198438" indent="-198438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Arbeitsobjekte und Arbeitsmittel</a:t>
              </a:r>
            </a:p>
            <a:p>
              <a:pPr marL="198438" indent="-198438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Umgebungseinflüsse (Beleuchtung, Lärm, Vibration, Klima, Arbeitssicherheit)</a:t>
              </a:r>
            </a:p>
            <a:p>
              <a:pPr marL="198438" indent="-198438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organisatorische und wirtschaftliche Aspekte</a:t>
              </a:r>
            </a:p>
          </p:txBody>
        </p:sp>
        <p:sp>
          <p:nvSpPr>
            <p:cNvPr id="25610" name="Rectangle 10"/>
            <p:cNvSpPr>
              <a:spLocks noChangeArrowheads="1"/>
            </p:cNvSpPr>
            <p:nvPr/>
          </p:nvSpPr>
          <p:spPr bwMode="blackWhite">
            <a:xfrm>
              <a:off x="96" y="1344"/>
              <a:ext cx="1752" cy="206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AET </a:t>
              </a:r>
            </a:p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Arbeitswissenschaftliches Erhebungsverfahren zur Tätigkeitsanalyse </a:t>
              </a:r>
            </a:p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500">
                  <a:latin typeface="Arial" pitchFamily="34" charset="0"/>
                </a:rPr>
                <a:t>Rohmert und Landau (1979)</a:t>
              </a:r>
              <a:endParaRPr lang="de-DE">
                <a:latin typeface="Arial" pitchFamily="34" charset="0"/>
              </a:endParaRPr>
            </a:p>
          </p:txBody>
        </p:sp>
        <p:sp>
          <p:nvSpPr>
            <p:cNvPr id="25611" name="Line 11"/>
            <p:cNvSpPr>
              <a:spLocks noChangeShapeType="1"/>
            </p:cNvSpPr>
            <p:nvPr/>
          </p:nvSpPr>
          <p:spPr bwMode="blackWhite">
            <a:xfrm>
              <a:off x="96" y="624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5612" name="Line 12"/>
            <p:cNvSpPr>
              <a:spLocks noChangeShapeType="1"/>
            </p:cNvSpPr>
            <p:nvPr/>
          </p:nvSpPr>
          <p:spPr bwMode="blackWhite">
            <a:xfrm>
              <a:off x="96" y="3405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5613" name="Line 13"/>
            <p:cNvSpPr>
              <a:spLocks noChangeShapeType="1"/>
            </p:cNvSpPr>
            <p:nvPr/>
          </p:nvSpPr>
          <p:spPr bwMode="blackWhite">
            <a:xfrm>
              <a:off x="96" y="624"/>
              <a:ext cx="0" cy="278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5614" name="Line 14"/>
            <p:cNvSpPr>
              <a:spLocks noChangeShapeType="1"/>
            </p:cNvSpPr>
            <p:nvPr/>
          </p:nvSpPr>
          <p:spPr bwMode="blackWhite">
            <a:xfrm>
              <a:off x="5520" y="624"/>
              <a:ext cx="0" cy="278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5615" name="Line 15"/>
            <p:cNvSpPr>
              <a:spLocks noChangeShapeType="1"/>
            </p:cNvSpPr>
            <p:nvPr/>
          </p:nvSpPr>
          <p:spPr bwMode="blackWhite">
            <a:xfrm>
              <a:off x="1848" y="624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5616" name="Line 16"/>
            <p:cNvSpPr>
              <a:spLocks noChangeShapeType="1"/>
            </p:cNvSpPr>
            <p:nvPr/>
          </p:nvSpPr>
          <p:spPr bwMode="blackWhite">
            <a:xfrm>
              <a:off x="3888" y="624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5617" name="Line 17"/>
            <p:cNvSpPr>
              <a:spLocks noChangeShapeType="1"/>
            </p:cNvSpPr>
            <p:nvPr/>
          </p:nvSpPr>
          <p:spPr bwMode="blackWhite">
            <a:xfrm>
              <a:off x="96" y="960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5618" name="Line 18"/>
            <p:cNvSpPr>
              <a:spLocks noChangeShapeType="1"/>
            </p:cNvSpPr>
            <p:nvPr/>
          </p:nvSpPr>
          <p:spPr bwMode="blackWhite">
            <a:xfrm>
              <a:off x="96" y="1344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5619" name="Line 19"/>
            <p:cNvSpPr>
              <a:spLocks noChangeShapeType="1"/>
            </p:cNvSpPr>
            <p:nvPr/>
          </p:nvSpPr>
          <p:spPr bwMode="blackWhite">
            <a:xfrm>
              <a:off x="1848" y="1344"/>
              <a:ext cx="0" cy="20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5620" name="Line 20"/>
            <p:cNvSpPr>
              <a:spLocks noChangeShapeType="1"/>
            </p:cNvSpPr>
            <p:nvPr/>
          </p:nvSpPr>
          <p:spPr bwMode="blackWhite">
            <a:xfrm>
              <a:off x="3888" y="1344"/>
              <a:ext cx="0" cy="20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</p:grp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90203" y="5228626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81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7772400" cy="304800"/>
          </a:xfrm>
        </p:spPr>
        <p:txBody>
          <a:bodyPr lIns="93296" tIns="46648" rIns="93296" bIns="46648" anchor="t"/>
          <a:lstStyle/>
          <a:p>
            <a:pPr algn="l"/>
            <a:r>
              <a:rPr lang="de-DE" sz="2000" b="1" smtClean="0">
                <a:latin typeface="Arial" pitchFamily="34" charset="0"/>
              </a:rPr>
              <a:t>Verfahren zur psychologischen Tätigkeitsanalyse (7/8)</a:t>
            </a:r>
            <a:endParaRPr lang="de-DE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84189" y="1087462"/>
            <a:ext cx="8859811" cy="5770562"/>
            <a:chOff x="96" y="624"/>
            <a:chExt cx="5424" cy="3226"/>
          </a:xfrm>
        </p:grpSpPr>
        <p:sp>
          <p:nvSpPr>
            <p:cNvPr id="26628" name="Rectangle 4"/>
            <p:cNvSpPr>
              <a:spLocks noChangeArrowheads="1"/>
            </p:cNvSpPr>
            <p:nvPr/>
          </p:nvSpPr>
          <p:spPr bwMode="blackWhite">
            <a:xfrm>
              <a:off x="96" y="960"/>
              <a:ext cx="5424" cy="3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marL="271463" indent="-271463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Schriftliche Befragungen (Fragebogen) </a:t>
              </a:r>
            </a:p>
          </p:txBody>
        </p:sp>
        <p:sp>
          <p:nvSpPr>
            <p:cNvPr id="26629" name="Rectangle 5"/>
            <p:cNvSpPr>
              <a:spLocks noChangeArrowheads="1"/>
            </p:cNvSpPr>
            <p:nvPr/>
          </p:nvSpPr>
          <p:spPr bwMode="blackWhite">
            <a:xfrm>
              <a:off x="3888" y="624"/>
              <a:ext cx="1632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algn="ctr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Anwendungsbereiche</a:t>
              </a:r>
            </a:p>
          </p:txBody>
        </p:sp>
        <p:sp>
          <p:nvSpPr>
            <p:cNvPr id="26630" name="Rectangle 6"/>
            <p:cNvSpPr>
              <a:spLocks noChangeArrowheads="1"/>
            </p:cNvSpPr>
            <p:nvPr/>
          </p:nvSpPr>
          <p:spPr bwMode="blackWhite">
            <a:xfrm>
              <a:off x="1848" y="624"/>
              <a:ext cx="2040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marL="271463" indent="-271463" algn="ctr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Bewertungskriterien</a:t>
              </a:r>
            </a:p>
          </p:txBody>
        </p:sp>
        <p:sp>
          <p:nvSpPr>
            <p:cNvPr id="26631" name="Rectangle 7"/>
            <p:cNvSpPr>
              <a:spLocks noChangeArrowheads="1"/>
            </p:cNvSpPr>
            <p:nvPr/>
          </p:nvSpPr>
          <p:spPr bwMode="blackWhite">
            <a:xfrm>
              <a:off x="96" y="624"/>
              <a:ext cx="1752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algn="ctr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Verfahren, Autoren</a:t>
              </a:r>
            </a:p>
          </p:txBody>
        </p:sp>
        <p:sp>
          <p:nvSpPr>
            <p:cNvPr id="26632" name="Rectangle 8"/>
            <p:cNvSpPr>
              <a:spLocks noChangeArrowheads="1"/>
            </p:cNvSpPr>
            <p:nvPr/>
          </p:nvSpPr>
          <p:spPr bwMode="blackWhite">
            <a:xfrm>
              <a:off x="3888" y="2674"/>
              <a:ext cx="1632" cy="11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dirty="0">
                  <a:latin typeface="Arial" pitchFamily="34" charset="0"/>
                </a:rPr>
                <a:t>Universell einsetzbar (geistige und manuelle Arbeitstätigkeiten)</a:t>
              </a:r>
            </a:p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dirty="0">
                  <a:latin typeface="Arial" pitchFamily="34" charset="0"/>
                </a:rPr>
                <a:t>Vergleich von Belastungsstrukturen in der Arbeitstätigkeit</a:t>
              </a:r>
            </a:p>
          </p:txBody>
        </p:sp>
        <p:sp>
          <p:nvSpPr>
            <p:cNvPr id="26633" name="Rectangle 9"/>
            <p:cNvSpPr>
              <a:spLocks noChangeArrowheads="1"/>
            </p:cNvSpPr>
            <p:nvPr/>
          </p:nvSpPr>
          <p:spPr bwMode="blackWhite">
            <a:xfrm>
              <a:off x="1848" y="2674"/>
              <a:ext cx="2040" cy="11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marL="271463" indent="-271463"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Handlungsspielraum</a:t>
              </a:r>
            </a:p>
            <a:p>
              <a:pPr marL="271463" indent="-271463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Transparenz</a:t>
              </a:r>
            </a:p>
            <a:p>
              <a:pPr marL="271463" indent="-271463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Verantwortung</a:t>
              </a:r>
            </a:p>
            <a:p>
              <a:pPr marL="271463" indent="-271463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Qualifikation</a:t>
              </a:r>
            </a:p>
            <a:p>
              <a:pPr marL="271463" indent="-271463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Soziale Struktur</a:t>
              </a:r>
            </a:p>
            <a:p>
              <a:pPr marL="271463" indent="-271463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Arbeitsbelastung</a:t>
              </a:r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blackWhite">
            <a:xfrm>
              <a:off x="96" y="2674"/>
              <a:ext cx="1752" cy="11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SAA </a:t>
              </a:r>
            </a:p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Fragebogen zur subjectiven Arbeitsanalyse </a:t>
              </a:r>
            </a:p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500">
                  <a:latin typeface="Arial" pitchFamily="34" charset="0"/>
                </a:rPr>
                <a:t>Udris und Alioth (1980)</a:t>
              </a:r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blackWhite">
            <a:xfrm>
              <a:off x="3888" y="1344"/>
              <a:ext cx="1632" cy="13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Universell einsetzbar (geistige und manuelle Arbeitstätigkeiten)</a:t>
              </a:r>
            </a:p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Vergleich von motivations-psychologisch relevanten Tätigkeitsmerkmalen</a:t>
              </a:r>
            </a:p>
          </p:txBody>
        </p:sp>
        <p:sp>
          <p:nvSpPr>
            <p:cNvPr id="26636" name="Rectangle 12"/>
            <p:cNvSpPr>
              <a:spLocks noChangeArrowheads="1"/>
            </p:cNvSpPr>
            <p:nvPr/>
          </p:nvSpPr>
          <p:spPr bwMode="blackWhite">
            <a:xfrm>
              <a:off x="1848" y="1344"/>
              <a:ext cx="2040" cy="13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marL="271463" indent="-271463" defTabSz="912813">
                <a:lnSpc>
                  <a:spcPct val="90000"/>
                </a:lnSpc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Indices für das „</a:t>
              </a:r>
              <a:r>
                <a:rPr lang="de-DE" sz="1600" dirty="0" err="1">
                  <a:latin typeface="Arial" pitchFamily="34" charset="0"/>
                </a:rPr>
                <a:t>Motivating</a:t>
              </a:r>
              <a:r>
                <a:rPr lang="de-DE" sz="1600" dirty="0">
                  <a:latin typeface="Arial" pitchFamily="34" charset="0"/>
                </a:rPr>
                <a:t> Potential Score (MSP)“</a:t>
              </a:r>
            </a:p>
            <a:p>
              <a:pPr marL="271463" indent="-271463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Anforderungsvielfalt</a:t>
              </a:r>
            </a:p>
            <a:p>
              <a:pPr marL="271463" indent="-271463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Ganzheitlichkeit der Aufgabe</a:t>
              </a:r>
            </a:p>
            <a:p>
              <a:pPr marL="271463" indent="-271463" defTabSz="912813">
                <a:spcBef>
                  <a:spcPct val="1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Bedeutsamkeit der Aufgabe</a:t>
              </a:r>
            </a:p>
            <a:p>
              <a:pPr marL="271463" indent="-271463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Autonomie</a:t>
              </a:r>
            </a:p>
            <a:p>
              <a:pPr marL="271463" indent="-271463"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600" dirty="0">
                  <a:latin typeface="Arial" pitchFamily="34" charset="0"/>
                </a:rPr>
                <a:t>Rückmeldung</a:t>
              </a:r>
            </a:p>
          </p:txBody>
        </p:sp>
        <p:sp>
          <p:nvSpPr>
            <p:cNvPr id="26637" name="Rectangle 13"/>
            <p:cNvSpPr>
              <a:spLocks noChangeArrowheads="1"/>
            </p:cNvSpPr>
            <p:nvPr/>
          </p:nvSpPr>
          <p:spPr bwMode="blackWhite">
            <a:xfrm>
              <a:off x="96" y="1344"/>
              <a:ext cx="1752" cy="13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9870" tIns="55896" rIns="69870" bIns="55896"/>
            <a:lstStyle/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JDS </a:t>
              </a:r>
            </a:p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Job Diagnostic Survey</a:t>
              </a:r>
            </a:p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sz="1500">
                  <a:latin typeface="Arial" pitchFamily="34" charset="0"/>
                </a:rPr>
                <a:t>Hackman &amp; Oldham (1975)</a:t>
              </a:r>
            </a:p>
          </p:txBody>
        </p:sp>
        <p:sp>
          <p:nvSpPr>
            <p:cNvPr id="26638" name="Line 14"/>
            <p:cNvSpPr>
              <a:spLocks noChangeShapeType="1"/>
            </p:cNvSpPr>
            <p:nvPr/>
          </p:nvSpPr>
          <p:spPr bwMode="blackWhite">
            <a:xfrm>
              <a:off x="96" y="624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6639" name="Line 15"/>
            <p:cNvSpPr>
              <a:spLocks noChangeShapeType="1"/>
            </p:cNvSpPr>
            <p:nvPr/>
          </p:nvSpPr>
          <p:spPr bwMode="blackWhite">
            <a:xfrm>
              <a:off x="96" y="2674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6640" name="Line 16"/>
            <p:cNvSpPr>
              <a:spLocks noChangeShapeType="1"/>
            </p:cNvSpPr>
            <p:nvPr/>
          </p:nvSpPr>
          <p:spPr bwMode="blackWhite">
            <a:xfrm>
              <a:off x="96" y="3850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6641" name="Line 17"/>
            <p:cNvSpPr>
              <a:spLocks noChangeShapeType="1"/>
            </p:cNvSpPr>
            <p:nvPr/>
          </p:nvSpPr>
          <p:spPr bwMode="blackWhite">
            <a:xfrm>
              <a:off x="96" y="624"/>
              <a:ext cx="0" cy="322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6642" name="Line 18"/>
            <p:cNvSpPr>
              <a:spLocks noChangeShapeType="1"/>
            </p:cNvSpPr>
            <p:nvPr/>
          </p:nvSpPr>
          <p:spPr bwMode="blackWhite">
            <a:xfrm>
              <a:off x="5520" y="624"/>
              <a:ext cx="0" cy="322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6643" name="Line 19"/>
            <p:cNvSpPr>
              <a:spLocks noChangeShapeType="1"/>
            </p:cNvSpPr>
            <p:nvPr/>
          </p:nvSpPr>
          <p:spPr bwMode="blackWhite">
            <a:xfrm>
              <a:off x="1848" y="624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6644" name="Line 20"/>
            <p:cNvSpPr>
              <a:spLocks noChangeShapeType="1"/>
            </p:cNvSpPr>
            <p:nvPr/>
          </p:nvSpPr>
          <p:spPr bwMode="blackWhite">
            <a:xfrm>
              <a:off x="3888" y="624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6645" name="Line 21"/>
            <p:cNvSpPr>
              <a:spLocks noChangeShapeType="1"/>
            </p:cNvSpPr>
            <p:nvPr/>
          </p:nvSpPr>
          <p:spPr bwMode="blackWhite">
            <a:xfrm>
              <a:off x="96" y="960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6646" name="Line 22"/>
            <p:cNvSpPr>
              <a:spLocks noChangeShapeType="1"/>
            </p:cNvSpPr>
            <p:nvPr/>
          </p:nvSpPr>
          <p:spPr bwMode="blackWhite">
            <a:xfrm>
              <a:off x="96" y="1344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6647" name="Line 23"/>
            <p:cNvSpPr>
              <a:spLocks noChangeShapeType="1"/>
            </p:cNvSpPr>
            <p:nvPr/>
          </p:nvSpPr>
          <p:spPr bwMode="blackWhite">
            <a:xfrm>
              <a:off x="1848" y="1344"/>
              <a:ext cx="0" cy="25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  <p:sp>
          <p:nvSpPr>
            <p:cNvPr id="26648" name="Line 24"/>
            <p:cNvSpPr>
              <a:spLocks noChangeShapeType="1"/>
            </p:cNvSpPr>
            <p:nvPr/>
          </p:nvSpPr>
          <p:spPr bwMode="blackWhite">
            <a:xfrm>
              <a:off x="3888" y="1344"/>
              <a:ext cx="0" cy="25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9870" tIns="55896" rIns="69870" bIns="55896"/>
            <a:lstStyle/>
            <a:p>
              <a:endParaRPr lang="de-DE"/>
            </a:p>
          </p:txBody>
        </p:sp>
      </p:grp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27341" y="4976052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45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178800" cy="528638"/>
          </a:xfrm>
        </p:spPr>
        <p:txBody>
          <a:bodyPr lIns="93296" tIns="46648" rIns="93296" bIns="46648" anchor="t"/>
          <a:lstStyle/>
          <a:p>
            <a:pPr algn="l"/>
            <a:r>
              <a:rPr lang="de-DE" b="1" dirty="0" smtClean="0">
                <a:latin typeface="Arial" pitchFamily="34" charset="0"/>
              </a:rPr>
              <a:t>Psychologische Arbeitsanalyse</a:t>
            </a:r>
            <a:endParaRPr lang="de-DE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111271"/>
            <a:ext cx="6853262" cy="5746729"/>
          </a:xfrm>
        </p:spPr>
        <p:txBody>
          <a:bodyPr lIns="93296" tIns="46648" rIns="93296" bIns="46648"/>
          <a:lstStyle/>
          <a:p>
            <a:pPr marL="379413" indent="-379413" defTabSz="895350">
              <a:lnSpc>
                <a:spcPct val="120000"/>
              </a:lnSpc>
              <a:spcAft>
                <a:spcPct val="5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Personalauslese, Placierung, Umbesetzung, Beförderung</a:t>
            </a:r>
          </a:p>
          <a:p>
            <a:pPr marL="379413" indent="-379413" defTabSz="895350">
              <a:lnSpc>
                <a:spcPct val="120000"/>
              </a:lnSpc>
              <a:spcAft>
                <a:spcPct val="5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Arbeitsbewertung, Lohn- und Gehaltsfestsetzung</a:t>
            </a:r>
          </a:p>
          <a:p>
            <a:pPr marL="379413" indent="-379413" defTabSz="895350">
              <a:lnSpc>
                <a:spcPct val="120000"/>
              </a:lnSpc>
              <a:spcAft>
                <a:spcPct val="5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Mitarbeiterschulung</a:t>
            </a:r>
          </a:p>
          <a:p>
            <a:pPr marL="379413" indent="-379413" defTabSz="895350">
              <a:lnSpc>
                <a:spcPct val="120000"/>
              </a:lnSpc>
              <a:spcAft>
                <a:spcPct val="5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Veränderung in der Organisationsstruktur</a:t>
            </a:r>
          </a:p>
          <a:p>
            <a:pPr marL="379413" indent="-379413" defTabSz="895350">
              <a:lnSpc>
                <a:spcPct val="120000"/>
              </a:lnSpc>
              <a:spcAft>
                <a:spcPct val="5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Veränderungen im Arbeitsinhalt</a:t>
            </a:r>
          </a:p>
          <a:p>
            <a:pPr marL="379413" indent="-379413" defTabSz="895350">
              <a:lnSpc>
                <a:spcPct val="120000"/>
              </a:lnSpc>
              <a:spcAft>
                <a:spcPct val="5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Verbesserung der Arbeitssicherheit und der Arbeitsbedingungen</a:t>
            </a:r>
          </a:p>
          <a:p>
            <a:pPr marL="379413" indent="-379413" defTabSz="895350">
              <a:lnSpc>
                <a:spcPct val="120000"/>
              </a:lnSpc>
              <a:spcAft>
                <a:spcPct val="5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Normierung der Arbeitsplatzbezeichnung und der Arbeitspflichten für alle auf die Personen bezogenen Arbeitsweisen</a:t>
            </a:r>
          </a:p>
          <a:p>
            <a:pPr marL="379413" indent="-379413" defTabSz="895350">
              <a:lnSpc>
                <a:spcPct val="120000"/>
              </a:lnSpc>
              <a:spcAft>
                <a:spcPct val="5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Grundlagen für die Mitarbeiterbeurteilung</a:t>
            </a:r>
          </a:p>
          <a:p>
            <a:pPr marL="379413" indent="-379413" defTabSz="895350">
              <a:lnSpc>
                <a:spcPct val="120000"/>
              </a:lnSpc>
              <a:spcAft>
                <a:spcPct val="5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Personalverwaltung</a:t>
            </a:r>
          </a:p>
          <a:p>
            <a:pPr marL="379413" indent="-379413" defTabSz="895350">
              <a:buFontTx/>
              <a:buNone/>
            </a:pPr>
            <a:endParaRPr lang="de-DE" sz="1800" dirty="0" smtClean="0">
              <a:latin typeface="Arial" pitchFamily="34" charset="0"/>
            </a:endParaRP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 rot="5400000">
            <a:off x="589756" y="1239044"/>
            <a:ext cx="161925" cy="1222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 rot="5400000">
            <a:off x="589756" y="1772444"/>
            <a:ext cx="161925" cy="1222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 rot="5400000">
            <a:off x="589756" y="2829719"/>
            <a:ext cx="161925" cy="1222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auto">
          <a:xfrm rot="5400000">
            <a:off x="589756" y="3829844"/>
            <a:ext cx="161925" cy="1222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 rot="5400000">
            <a:off x="589756" y="4363244"/>
            <a:ext cx="161925" cy="1222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6393" name="AutoShape 9"/>
          <p:cNvSpPr>
            <a:spLocks noChangeArrowheads="1"/>
          </p:cNvSpPr>
          <p:nvPr/>
        </p:nvSpPr>
        <p:spPr bwMode="auto">
          <a:xfrm rot="5400000">
            <a:off x="589756" y="5201444"/>
            <a:ext cx="161925" cy="1222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auto">
          <a:xfrm rot="5400000">
            <a:off x="589756" y="5734844"/>
            <a:ext cx="161925" cy="1222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6395" name="AutoShape 11"/>
          <p:cNvSpPr>
            <a:spLocks noChangeArrowheads="1"/>
          </p:cNvSpPr>
          <p:nvPr/>
        </p:nvSpPr>
        <p:spPr bwMode="auto">
          <a:xfrm rot="5400000">
            <a:off x="589756" y="2305844"/>
            <a:ext cx="161925" cy="1222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6396" name="AutoShape 12"/>
          <p:cNvSpPr>
            <a:spLocks noChangeArrowheads="1"/>
          </p:cNvSpPr>
          <p:nvPr/>
        </p:nvSpPr>
        <p:spPr bwMode="auto">
          <a:xfrm rot="5400000">
            <a:off x="589756" y="3296444"/>
            <a:ext cx="161925" cy="1222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15351" y="5471318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3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7772400" cy="457200"/>
          </a:xfrm>
        </p:spPr>
        <p:txBody>
          <a:bodyPr lIns="93296" tIns="46648" rIns="93296" bIns="46648" anchor="t"/>
          <a:lstStyle/>
          <a:p>
            <a:pPr algn="l"/>
            <a:r>
              <a:rPr lang="de-DE" sz="2000" b="1" smtClean="0">
                <a:latin typeface="Arial" pitchFamily="34" charset="0"/>
              </a:rPr>
              <a:t>Verfahren zur psychologischen Tätigkeitsanalyse (8/8)</a:t>
            </a:r>
            <a:endParaRPr lang="de-DE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55627" y="1316054"/>
            <a:ext cx="8502653" cy="4398962"/>
            <a:chOff x="96" y="624"/>
            <a:chExt cx="5424" cy="1625"/>
          </a:xfrm>
        </p:grpSpPr>
        <p:sp>
          <p:nvSpPr>
            <p:cNvPr id="27652" name="Rectangle 4"/>
            <p:cNvSpPr>
              <a:spLocks noChangeArrowheads="1"/>
            </p:cNvSpPr>
            <p:nvPr/>
          </p:nvSpPr>
          <p:spPr bwMode="blackWhite">
            <a:xfrm>
              <a:off x="96" y="960"/>
              <a:ext cx="5424" cy="3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marL="271463" indent="-271463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Schriftliche Befragungen (Fragebogen) </a:t>
              </a:r>
            </a:p>
          </p:txBody>
        </p:sp>
        <p:sp>
          <p:nvSpPr>
            <p:cNvPr id="27653" name="Rectangle 5"/>
            <p:cNvSpPr>
              <a:spLocks noChangeArrowheads="1"/>
            </p:cNvSpPr>
            <p:nvPr/>
          </p:nvSpPr>
          <p:spPr bwMode="blackWhite">
            <a:xfrm>
              <a:off x="3888" y="624"/>
              <a:ext cx="1632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algn="ctr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Anwendungsbereiche</a:t>
              </a:r>
            </a:p>
          </p:txBody>
        </p:sp>
        <p:sp>
          <p:nvSpPr>
            <p:cNvPr id="27654" name="Rectangle 6"/>
            <p:cNvSpPr>
              <a:spLocks noChangeArrowheads="1"/>
            </p:cNvSpPr>
            <p:nvPr/>
          </p:nvSpPr>
          <p:spPr bwMode="blackWhite">
            <a:xfrm>
              <a:off x="1848" y="624"/>
              <a:ext cx="2040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marL="271463" indent="-271463" algn="ctr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Bewertungskriterien</a:t>
              </a:r>
            </a:p>
          </p:txBody>
        </p:sp>
        <p:sp>
          <p:nvSpPr>
            <p:cNvPr id="27655" name="Rectangle 7"/>
            <p:cNvSpPr>
              <a:spLocks noChangeArrowheads="1"/>
            </p:cNvSpPr>
            <p:nvPr/>
          </p:nvSpPr>
          <p:spPr bwMode="blackWhite">
            <a:xfrm>
              <a:off x="96" y="624"/>
              <a:ext cx="1752" cy="3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algn="ctr"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Verfahren, Autoren</a:t>
              </a:r>
            </a:p>
          </p:txBody>
        </p:sp>
        <p:sp>
          <p:nvSpPr>
            <p:cNvPr id="27656" name="Rectangle 8"/>
            <p:cNvSpPr>
              <a:spLocks noChangeArrowheads="1"/>
            </p:cNvSpPr>
            <p:nvPr/>
          </p:nvSpPr>
          <p:spPr bwMode="blackWhite">
            <a:xfrm>
              <a:off x="3888" y="1344"/>
              <a:ext cx="1632" cy="9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 dirty="0">
                  <a:latin typeface="Arial" pitchFamily="34" charset="0"/>
                </a:rPr>
                <a:t>siehe ISTA (Beobachtungsinterview)</a:t>
              </a:r>
            </a:p>
          </p:txBody>
        </p:sp>
        <p:sp>
          <p:nvSpPr>
            <p:cNvPr id="27657" name="Rectangle 9"/>
            <p:cNvSpPr>
              <a:spLocks noChangeArrowheads="1"/>
            </p:cNvSpPr>
            <p:nvPr/>
          </p:nvSpPr>
          <p:spPr bwMode="blackWhite">
            <a:xfrm>
              <a:off x="1848" y="1344"/>
              <a:ext cx="2040" cy="9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siehe ISTA (Beobachtungsinterview)</a:t>
              </a:r>
            </a:p>
          </p:txBody>
        </p:sp>
        <p:sp>
          <p:nvSpPr>
            <p:cNvPr id="27658" name="Rectangle 10"/>
            <p:cNvSpPr>
              <a:spLocks noChangeArrowheads="1"/>
            </p:cNvSpPr>
            <p:nvPr/>
          </p:nvSpPr>
          <p:spPr bwMode="blackWhite">
            <a:xfrm>
              <a:off x="96" y="1344"/>
              <a:ext cx="1752" cy="9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5783" tIns="52626" rIns="65783" bIns="52626"/>
            <a:lstStyle/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ISTA </a:t>
              </a:r>
            </a:p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Instrument zur Stress-bezogenen Arbeitsanalyse (Fragebogenversion)</a:t>
              </a:r>
            </a:p>
            <a:p>
              <a:pPr defTabSz="912813">
                <a:spcBef>
                  <a:spcPct val="20000"/>
                </a:spcBef>
                <a:spcAft>
                  <a:spcPct val="25000"/>
                </a:spcAft>
              </a:pPr>
              <a:r>
                <a:rPr lang="de-DE">
                  <a:latin typeface="Arial" pitchFamily="34" charset="0"/>
                </a:rPr>
                <a:t>Semmer (1984)</a:t>
              </a:r>
            </a:p>
          </p:txBody>
        </p:sp>
        <p:sp>
          <p:nvSpPr>
            <p:cNvPr id="27659" name="Line 11"/>
            <p:cNvSpPr>
              <a:spLocks noChangeShapeType="1"/>
            </p:cNvSpPr>
            <p:nvPr/>
          </p:nvSpPr>
          <p:spPr bwMode="blackWhite">
            <a:xfrm>
              <a:off x="96" y="624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7660" name="Line 12"/>
            <p:cNvSpPr>
              <a:spLocks noChangeShapeType="1"/>
            </p:cNvSpPr>
            <p:nvPr/>
          </p:nvSpPr>
          <p:spPr bwMode="blackWhite">
            <a:xfrm>
              <a:off x="96" y="2249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7661" name="Line 13"/>
            <p:cNvSpPr>
              <a:spLocks noChangeShapeType="1"/>
            </p:cNvSpPr>
            <p:nvPr/>
          </p:nvSpPr>
          <p:spPr bwMode="blackWhite">
            <a:xfrm>
              <a:off x="96" y="624"/>
              <a:ext cx="0" cy="1625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7662" name="Line 14"/>
            <p:cNvSpPr>
              <a:spLocks noChangeShapeType="1"/>
            </p:cNvSpPr>
            <p:nvPr/>
          </p:nvSpPr>
          <p:spPr bwMode="blackWhite">
            <a:xfrm>
              <a:off x="5520" y="624"/>
              <a:ext cx="0" cy="1625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7663" name="Line 15"/>
            <p:cNvSpPr>
              <a:spLocks noChangeShapeType="1"/>
            </p:cNvSpPr>
            <p:nvPr/>
          </p:nvSpPr>
          <p:spPr bwMode="blackWhite">
            <a:xfrm>
              <a:off x="1848" y="624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7664" name="Line 16"/>
            <p:cNvSpPr>
              <a:spLocks noChangeShapeType="1"/>
            </p:cNvSpPr>
            <p:nvPr/>
          </p:nvSpPr>
          <p:spPr bwMode="blackWhite">
            <a:xfrm>
              <a:off x="3888" y="624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7665" name="Line 17"/>
            <p:cNvSpPr>
              <a:spLocks noChangeShapeType="1"/>
            </p:cNvSpPr>
            <p:nvPr/>
          </p:nvSpPr>
          <p:spPr bwMode="blackWhite">
            <a:xfrm>
              <a:off x="96" y="960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7666" name="Line 18"/>
            <p:cNvSpPr>
              <a:spLocks noChangeShapeType="1"/>
            </p:cNvSpPr>
            <p:nvPr/>
          </p:nvSpPr>
          <p:spPr bwMode="blackWhite">
            <a:xfrm>
              <a:off x="96" y="1344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7667" name="Line 19"/>
            <p:cNvSpPr>
              <a:spLocks noChangeShapeType="1"/>
            </p:cNvSpPr>
            <p:nvPr/>
          </p:nvSpPr>
          <p:spPr bwMode="blackWhite">
            <a:xfrm>
              <a:off x="1848" y="1344"/>
              <a:ext cx="0" cy="90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  <p:sp>
          <p:nvSpPr>
            <p:cNvPr id="27668" name="Line 20"/>
            <p:cNvSpPr>
              <a:spLocks noChangeShapeType="1"/>
            </p:cNvSpPr>
            <p:nvPr/>
          </p:nvSpPr>
          <p:spPr bwMode="blackWhite">
            <a:xfrm>
              <a:off x="3888" y="1344"/>
              <a:ext cx="0" cy="90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65783" tIns="52626" rIns="65783" bIns="52626"/>
            <a:lstStyle/>
            <a:p>
              <a:endParaRPr lang="de-DE"/>
            </a:p>
          </p:txBody>
        </p:sp>
      </p:grp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83615" y="5500863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29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7104063" cy="622300"/>
          </a:xfrm>
        </p:spPr>
        <p:txBody>
          <a:bodyPr lIns="93296" tIns="46648" rIns="93296" bIns="46648" anchor="t"/>
          <a:lstStyle/>
          <a:p>
            <a:pPr algn="l"/>
            <a:r>
              <a:rPr lang="de-DE" b="1" dirty="0" smtClean="0"/>
              <a:t>Soziotechnische Systemanalyse </a:t>
            </a:r>
            <a:br>
              <a:rPr lang="de-DE" b="1" dirty="0" smtClean="0"/>
            </a:br>
            <a:r>
              <a:rPr lang="de-DE" b="1" dirty="0" smtClean="0"/>
              <a:t>(nach </a:t>
            </a:r>
            <a:r>
              <a:rPr lang="de-DE" b="1" dirty="0" err="1" smtClean="0"/>
              <a:t>Emery</a:t>
            </a:r>
            <a:r>
              <a:rPr lang="de-DE" b="1" dirty="0" smtClean="0"/>
              <a:t>, 1967)</a:t>
            </a:r>
            <a:endParaRPr lang="de-DE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618163"/>
          </a:xfrm>
        </p:spPr>
        <p:txBody>
          <a:bodyPr lIns="93296" tIns="46648" rIns="93296" bIns="46648"/>
          <a:lstStyle/>
          <a:p>
            <a:pPr marL="406400" indent="-406400" defTabSz="895350">
              <a:buFontTx/>
              <a:buNone/>
            </a:pPr>
            <a:r>
              <a:rPr lang="de-DE" sz="1800" b="1" dirty="0" smtClean="0">
                <a:latin typeface="Arial" pitchFamily="34" charset="0"/>
              </a:rPr>
              <a:t>Bedingungsbezogene  Analyse des Systems und seiner organisatorischen Einbettung</a:t>
            </a:r>
          </a:p>
          <a:p>
            <a:pPr marL="406400" indent="-406400" defTabSz="895350">
              <a:buFontTx/>
              <a:buNone/>
            </a:pPr>
            <a:endParaRPr lang="de-DE" sz="1400" dirty="0" smtClean="0">
              <a:latin typeface="Arial" pitchFamily="34" charset="0"/>
            </a:endParaRPr>
          </a:p>
          <a:p>
            <a:pPr marL="835025" lvl="4" indent="-406400" defTabSz="895350">
              <a:buFontTx/>
              <a:buNone/>
            </a:pPr>
            <a:r>
              <a:rPr lang="de-DE" sz="2000" dirty="0" smtClean="0">
                <a:latin typeface="Arial" pitchFamily="34" charset="0"/>
              </a:rPr>
              <a:t>Grobanalyse des Produktionssystems und seiner Umwelt</a:t>
            </a:r>
          </a:p>
          <a:p>
            <a:pPr marL="835025" lvl="4" indent="-406400" defTabSz="895350">
              <a:buFontTx/>
              <a:buNone/>
            </a:pPr>
            <a:r>
              <a:rPr lang="de-DE" sz="2000" dirty="0" smtClean="0">
                <a:latin typeface="Arial" pitchFamily="34" charset="0"/>
              </a:rPr>
              <a:t>Analyse des Produktionsablaufes: Input, Transformation und Output</a:t>
            </a:r>
          </a:p>
          <a:p>
            <a:pPr marL="835025" lvl="4" indent="-406400" defTabSz="895350">
              <a:buFontTx/>
              <a:buNone/>
            </a:pPr>
            <a:r>
              <a:rPr lang="de-DE" sz="2000" dirty="0" smtClean="0">
                <a:latin typeface="Arial" pitchFamily="34" charset="0"/>
              </a:rPr>
              <a:t>Ermittlung der Hauptschwankung im Produktionsprozess</a:t>
            </a:r>
          </a:p>
          <a:p>
            <a:pPr marL="835025" lvl="4" indent="-406400" defTabSz="895350">
              <a:buFontTx/>
              <a:buNone/>
            </a:pPr>
            <a:r>
              <a:rPr lang="de-DE" sz="2000" dirty="0" smtClean="0">
                <a:latin typeface="Arial" pitchFamily="34" charset="0"/>
              </a:rPr>
              <a:t>Analyse der sozialen Systeme</a:t>
            </a:r>
          </a:p>
          <a:p>
            <a:pPr marL="835025" lvl="4" indent="-406400" defTabSz="895350">
              <a:buFontTx/>
              <a:buNone/>
            </a:pPr>
            <a:r>
              <a:rPr lang="de-DE" sz="2000" dirty="0" smtClean="0">
                <a:latin typeface="Arial" pitchFamily="34" charset="0"/>
              </a:rPr>
              <a:t>Analyse der Rollenwahrnehmung und –</a:t>
            </a:r>
            <a:r>
              <a:rPr lang="de-DE" sz="2000" dirty="0" err="1" smtClean="0">
                <a:latin typeface="Arial" pitchFamily="34" charset="0"/>
              </a:rPr>
              <a:t>ausführung</a:t>
            </a:r>
            <a:r>
              <a:rPr lang="de-DE" sz="2000" dirty="0" smtClean="0">
                <a:latin typeface="Arial" pitchFamily="34" charset="0"/>
              </a:rPr>
              <a:t> der Mitarbeiter</a:t>
            </a:r>
          </a:p>
          <a:p>
            <a:pPr marL="835025" lvl="4" indent="-406400" defTabSz="895350">
              <a:buFontTx/>
              <a:buNone/>
            </a:pPr>
            <a:endParaRPr lang="de-DE" sz="1600" dirty="0" smtClean="0">
              <a:latin typeface="Arial" pitchFamily="34" charset="0"/>
            </a:endParaRPr>
          </a:p>
          <a:p>
            <a:pPr marL="406400" indent="-406400" defTabSz="895350">
              <a:buFontTx/>
              <a:buNone/>
            </a:pPr>
            <a:r>
              <a:rPr lang="de-DE" sz="1800" b="1" dirty="0" smtClean="0">
                <a:latin typeface="Arial" pitchFamily="34" charset="0"/>
              </a:rPr>
              <a:t>Analyse des Einflusses externer Systeme auf das Produktionssystem</a:t>
            </a:r>
          </a:p>
          <a:p>
            <a:pPr marL="835025" lvl="4" indent="-406400" defTabSz="895350">
              <a:buFontTx/>
              <a:buNone/>
            </a:pPr>
            <a:r>
              <a:rPr lang="de-DE" sz="2000" dirty="0" smtClean="0">
                <a:latin typeface="Arial" pitchFamily="34" charset="0"/>
              </a:rPr>
              <a:t>Instandhaltungssystem</a:t>
            </a:r>
          </a:p>
          <a:p>
            <a:pPr marL="835025" lvl="4" indent="-406400" defTabSz="895350">
              <a:buFontTx/>
              <a:buNone/>
            </a:pPr>
            <a:r>
              <a:rPr lang="de-DE" sz="2000" dirty="0" smtClean="0">
                <a:latin typeface="Arial" pitchFamily="34" charset="0"/>
              </a:rPr>
              <a:t>Zuliefer- und Abnehmersystem</a:t>
            </a:r>
          </a:p>
          <a:p>
            <a:pPr marL="835025" lvl="4" indent="-406400" defTabSz="895350">
              <a:buFontTx/>
              <a:buNone/>
            </a:pPr>
            <a:r>
              <a:rPr lang="de-DE" sz="2000" dirty="0" smtClean="0">
                <a:latin typeface="Arial" pitchFamily="34" charset="0"/>
              </a:rPr>
              <a:t>Überbetriebliche Umwelteinflüsse und Unternehmensplanung</a:t>
            </a:r>
          </a:p>
          <a:p>
            <a:pPr marL="835025" lvl="4" indent="-406400" defTabSz="895350">
              <a:buFontTx/>
              <a:buNone/>
            </a:pPr>
            <a:endParaRPr lang="de-DE" sz="1600" dirty="0" smtClean="0">
              <a:latin typeface="Arial" pitchFamily="34" charset="0"/>
            </a:endParaRPr>
          </a:p>
          <a:p>
            <a:pPr marL="406400" indent="-406400" defTabSz="895350">
              <a:buFontTx/>
              <a:buNone/>
            </a:pPr>
            <a:r>
              <a:rPr lang="de-DE" sz="1800" b="1" dirty="0" smtClean="0">
                <a:latin typeface="Arial" pitchFamily="34" charset="0"/>
              </a:rPr>
              <a:t>Gestaltung</a:t>
            </a:r>
          </a:p>
          <a:p>
            <a:pPr marL="835025" lvl="4" indent="-406400" defTabSz="895350">
              <a:buFontTx/>
              <a:buNone/>
            </a:pPr>
            <a:r>
              <a:rPr lang="de-DE" sz="2000" dirty="0" smtClean="0">
                <a:latin typeface="Arial" pitchFamily="34" charset="0"/>
              </a:rPr>
              <a:t>Erarbeitung von Gestaltungsvorschlägen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0" y="5517232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50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26988"/>
            <a:ext cx="7772400" cy="1143001"/>
          </a:xfrm>
        </p:spPr>
        <p:txBody>
          <a:bodyPr/>
          <a:lstStyle/>
          <a:p>
            <a:pPr algn="l"/>
            <a:r>
              <a:rPr lang="de-DE" sz="3200" b="1" smtClean="0">
                <a:latin typeface="Arial" pitchFamily="34" charset="0"/>
              </a:rPr>
              <a:t>Abfolge des Arbeitsanalyseprozesses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331913" y="1268413"/>
            <a:ext cx="6119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 b="1">
                <a:latin typeface="Arial" pitchFamily="34" charset="0"/>
              </a:rPr>
              <a:t>Analyse betrieblicher Daten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331913" y="1773238"/>
            <a:ext cx="6119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 b="1">
                <a:latin typeface="Arial" pitchFamily="34" charset="0"/>
              </a:rPr>
              <a:t>Analyse der Abteilung/ des Bereichs</a:t>
            </a:r>
          </a:p>
        </p:txBody>
      </p:sp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1284288" y="2276475"/>
            <a:ext cx="611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 b="1">
                <a:latin typeface="Arial" pitchFamily="34" charset="0"/>
              </a:rPr>
              <a:t>Psychologische Auftrags- und Bedingungsanalyse</a:t>
            </a:r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1306513" y="3192463"/>
            <a:ext cx="6119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 b="1" dirty="0">
                <a:latin typeface="Arial" pitchFamily="34" charset="0"/>
              </a:rPr>
              <a:t>Psychologische Tätigkeitsanalyse</a:t>
            </a:r>
          </a:p>
        </p:txBody>
      </p:sp>
      <p:sp>
        <p:nvSpPr>
          <p:cNvPr id="10247" name="Text Box 9"/>
          <p:cNvSpPr txBox="1">
            <a:spLocks noChangeArrowheads="1"/>
          </p:cNvSpPr>
          <p:nvPr/>
        </p:nvSpPr>
        <p:spPr bwMode="auto">
          <a:xfrm>
            <a:off x="1284288" y="3716338"/>
            <a:ext cx="611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 b="1">
                <a:latin typeface="Arial" pitchFamily="34" charset="0"/>
              </a:rPr>
              <a:t>Aufbereitung und Präsentation der Analyseergebnisse</a:t>
            </a:r>
          </a:p>
        </p:txBody>
      </p:sp>
      <p:sp>
        <p:nvSpPr>
          <p:cNvPr id="10248" name="Text Box 10"/>
          <p:cNvSpPr txBox="1">
            <a:spLocks noChangeArrowheads="1"/>
          </p:cNvSpPr>
          <p:nvPr/>
        </p:nvSpPr>
        <p:spPr bwMode="auto">
          <a:xfrm>
            <a:off x="1306513" y="4551363"/>
            <a:ext cx="611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 b="1">
                <a:latin typeface="Arial" pitchFamily="34" charset="0"/>
              </a:rPr>
              <a:t>Ableitung und Umsetzung von Gestaltungsmaßnahmen</a:t>
            </a:r>
          </a:p>
        </p:txBody>
      </p:sp>
      <p:sp>
        <p:nvSpPr>
          <p:cNvPr id="10249" name="Text Box 11"/>
          <p:cNvSpPr txBox="1">
            <a:spLocks noChangeArrowheads="1"/>
          </p:cNvSpPr>
          <p:nvPr/>
        </p:nvSpPr>
        <p:spPr bwMode="auto">
          <a:xfrm>
            <a:off x="1306513" y="5481638"/>
            <a:ext cx="61198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 b="1">
                <a:latin typeface="Arial" pitchFamily="34" charset="0"/>
              </a:rPr>
              <a:t>Evaluation der Maßnahmen unter Einbeziehung psychologischer Tätigkeitsanalysen</a:t>
            </a:r>
          </a:p>
        </p:txBody>
      </p:sp>
      <p:sp>
        <p:nvSpPr>
          <p:cNvPr id="10250" name="AutoShape 12"/>
          <p:cNvSpPr>
            <a:spLocks noChangeArrowheads="1"/>
          </p:cNvSpPr>
          <p:nvPr/>
        </p:nvSpPr>
        <p:spPr bwMode="auto">
          <a:xfrm>
            <a:off x="4067175" y="1641464"/>
            <a:ext cx="360363" cy="215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0251" name="AutoShape 13"/>
          <p:cNvSpPr>
            <a:spLocks noChangeArrowheads="1"/>
          </p:cNvSpPr>
          <p:nvPr/>
        </p:nvSpPr>
        <p:spPr bwMode="auto">
          <a:xfrm>
            <a:off x="4067175" y="2133600"/>
            <a:ext cx="360363" cy="215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0252" name="AutoShape 14"/>
          <p:cNvSpPr>
            <a:spLocks noChangeArrowheads="1"/>
          </p:cNvSpPr>
          <p:nvPr/>
        </p:nvSpPr>
        <p:spPr bwMode="auto">
          <a:xfrm>
            <a:off x="4067175" y="3068638"/>
            <a:ext cx="360363" cy="215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0253" name="AutoShape 16"/>
          <p:cNvSpPr>
            <a:spLocks noChangeArrowheads="1"/>
          </p:cNvSpPr>
          <p:nvPr/>
        </p:nvSpPr>
        <p:spPr bwMode="auto">
          <a:xfrm>
            <a:off x="4067175" y="3573463"/>
            <a:ext cx="360363" cy="215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0254" name="AutoShape 17"/>
          <p:cNvSpPr>
            <a:spLocks noChangeArrowheads="1"/>
          </p:cNvSpPr>
          <p:nvPr/>
        </p:nvSpPr>
        <p:spPr bwMode="auto">
          <a:xfrm>
            <a:off x="4067175" y="4437063"/>
            <a:ext cx="360363" cy="215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0255" name="AutoShape 18"/>
          <p:cNvSpPr>
            <a:spLocks noChangeArrowheads="1"/>
          </p:cNvSpPr>
          <p:nvPr/>
        </p:nvSpPr>
        <p:spPr bwMode="auto">
          <a:xfrm>
            <a:off x="4067175" y="5300663"/>
            <a:ext cx="360363" cy="215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80112" y="5641023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-26988"/>
            <a:ext cx="7772400" cy="1143001"/>
          </a:xfrm>
        </p:spPr>
        <p:txBody>
          <a:bodyPr/>
          <a:lstStyle/>
          <a:p>
            <a:pPr algn="l"/>
            <a:r>
              <a:rPr lang="de-DE" dirty="0" smtClean="0"/>
              <a:t>Abfolge MTO-Analyse</a:t>
            </a:r>
          </a:p>
        </p:txBody>
      </p:sp>
      <p:pic>
        <p:nvPicPr>
          <p:cNvPr id="11267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1268412"/>
            <a:ext cx="9061208" cy="5589588"/>
          </a:xfrm>
          <a:noFill/>
        </p:spPr>
      </p:pic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86922" y="5301208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80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7772400" cy="381000"/>
          </a:xfrm>
        </p:spPr>
        <p:txBody>
          <a:bodyPr lIns="93296" tIns="46648" rIns="93296" bIns="46648" anchor="t"/>
          <a:lstStyle/>
          <a:p>
            <a:pPr algn="l"/>
            <a:r>
              <a:rPr lang="de-DE" b="1" dirty="0" smtClean="0"/>
              <a:t>6-Stufen-Methode des REFA Verbandes</a:t>
            </a:r>
            <a:endParaRPr lang="de-DE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248680" cy="4752996"/>
          </a:xfrm>
        </p:spPr>
        <p:txBody>
          <a:bodyPr lIns="93296" tIns="46648" rIns="93296" bIns="46648"/>
          <a:lstStyle/>
          <a:p>
            <a:pPr marL="379413" indent="-379413" defTabSz="895350">
              <a:spcAft>
                <a:spcPct val="100000"/>
              </a:spcAft>
            </a:pPr>
            <a:r>
              <a:rPr lang="de-DE" dirty="0" smtClean="0">
                <a:latin typeface="Arial" pitchFamily="34" charset="0"/>
              </a:rPr>
              <a:t>Zielsetzung</a:t>
            </a:r>
          </a:p>
          <a:p>
            <a:pPr marL="379413" indent="-379413" defTabSz="895350">
              <a:spcAft>
                <a:spcPct val="100000"/>
              </a:spcAft>
            </a:pPr>
            <a:r>
              <a:rPr lang="de-DE" dirty="0" smtClean="0">
                <a:latin typeface="Arial" pitchFamily="34" charset="0"/>
              </a:rPr>
              <a:t>Aufgabenabgrenzung</a:t>
            </a:r>
          </a:p>
          <a:p>
            <a:pPr marL="379413" indent="-379413" defTabSz="895350">
              <a:spcAft>
                <a:spcPct val="100000"/>
              </a:spcAft>
            </a:pPr>
            <a:r>
              <a:rPr lang="de-DE" dirty="0" smtClean="0">
                <a:latin typeface="Arial" pitchFamily="34" charset="0"/>
              </a:rPr>
              <a:t>Suche nach idealen Lösungen</a:t>
            </a:r>
          </a:p>
          <a:p>
            <a:pPr marL="379413" indent="-379413" defTabSz="895350">
              <a:spcAft>
                <a:spcPct val="100000"/>
              </a:spcAft>
            </a:pPr>
            <a:r>
              <a:rPr lang="de-DE" dirty="0" smtClean="0">
                <a:latin typeface="Arial" pitchFamily="34" charset="0"/>
              </a:rPr>
              <a:t>Sammlung von Daten und praktikablen Lösungen</a:t>
            </a:r>
          </a:p>
          <a:p>
            <a:pPr marL="379413" indent="-379413" defTabSz="895350">
              <a:spcAft>
                <a:spcPct val="100000"/>
              </a:spcAft>
            </a:pPr>
            <a:r>
              <a:rPr lang="de-DE" dirty="0" smtClean="0">
                <a:latin typeface="Arial" pitchFamily="34" charset="0"/>
              </a:rPr>
              <a:t>Auswahl optimaler Lösungen</a:t>
            </a:r>
          </a:p>
          <a:p>
            <a:pPr marL="379413" indent="-379413" defTabSz="895350">
              <a:spcAft>
                <a:spcPct val="100000"/>
              </a:spcAft>
            </a:pPr>
            <a:r>
              <a:rPr lang="de-DE" dirty="0" smtClean="0">
                <a:latin typeface="Arial" pitchFamily="34" charset="0"/>
              </a:rPr>
              <a:t>Einführung der Lösung und Kontrolle der Zielerfüllung</a:t>
            </a:r>
          </a:p>
          <a:p>
            <a:pPr marL="379413" indent="-379413" defTabSz="895350"/>
            <a:endParaRPr lang="de-DE" dirty="0" smtClean="0">
              <a:latin typeface="Arial" pitchFamily="34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60228" y="5301208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65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Verfahren zur psychologischen Tätigkeitsanalyse TAA-KH</a:t>
            </a:r>
            <a:endParaRPr lang="de-DE" dirty="0"/>
          </a:p>
        </p:txBody>
      </p:sp>
      <p:pic>
        <p:nvPicPr>
          <p:cNvPr id="7" name="Inhaltsplatzhalter 6" descr="taakh.bmp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64497" y="1643050"/>
            <a:ext cx="8477544" cy="4714908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2AE8C9-F7EF-4C70-9456-F29D6A80D5EE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59587" y="4797152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1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363" y="155575"/>
            <a:ext cx="8348662" cy="622300"/>
          </a:xfrm>
        </p:spPr>
        <p:txBody>
          <a:bodyPr lIns="93296" tIns="46648" rIns="93296" bIns="46648" anchor="t"/>
          <a:lstStyle/>
          <a:p>
            <a:pPr algn="l"/>
            <a:r>
              <a:rPr lang="cs-CZ" sz="2000" b="1" dirty="0" smtClean="0">
                <a:latin typeface="Arial" pitchFamily="34" charset="0"/>
              </a:rPr>
              <a:t>Arbeitswissenschaftliches Erhebungsverfahren zur Tätigkeitsanalyse (AET)    </a:t>
            </a:r>
            <a:r>
              <a:rPr lang="de-DE" sz="2000" b="1" dirty="0" smtClean="0">
                <a:latin typeface="Arial" pitchFamily="34" charset="0"/>
              </a:rPr>
              <a:t>(</a:t>
            </a:r>
            <a:r>
              <a:rPr lang="cs-CZ" sz="2000" b="1" dirty="0" smtClean="0">
                <a:latin typeface="Arial" pitchFamily="34" charset="0"/>
              </a:rPr>
              <a:t>Rohmert &amp; Landau, 1979</a:t>
            </a:r>
            <a:r>
              <a:rPr lang="de-DE" sz="2000" b="1" dirty="0" smtClean="0">
                <a:latin typeface="Arial" pitchFamily="34" charset="0"/>
              </a:rPr>
              <a:t>)</a:t>
            </a:r>
            <a:endParaRPr lang="de-DE" dirty="0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371600"/>
            <a:ext cx="8929718" cy="5105400"/>
          </a:xfrm>
        </p:spPr>
        <p:txBody>
          <a:bodyPr lIns="93296" tIns="46648" rIns="93296" bIns="46648"/>
          <a:lstStyle/>
          <a:p>
            <a:pPr marL="954088" indent="-954088" defTabSz="895350">
              <a:lnSpc>
                <a:spcPct val="120000"/>
              </a:lnSpc>
              <a:spcAft>
                <a:spcPct val="80000"/>
              </a:spcAft>
              <a:buFontTx/>
              <a:buNone/>
            </a:pPr>
            <a:r>
              <a:rPr lang="cs-CZ" sz="1800" b="1" dirty="0" smtClean="0">
                <a:latin typeface="Arial" pitchFamily="34" charset="0"/>
              </a:rPr>
              <a:t>Ziel:</a:t>
            </a:r>
            <a:r>
              <a:rPr lang="cs-CZ" sz="1800" dirty="0" smtClean="0">
                <a:latin typeface="Arial" pitchFamily="34" charset="0"/>
              </a:rPr>
              <a:t> </a:t>
            </a:r>
            <a:r>
              <a:rPr lang="de-DE" sz="1800" dirty="0" smtClean="0">
                <a:latin typeface="Arial" pitchFamily="34" charset="0"/>
              </a:rPr>
              <a:t>	</a:t>
            </a:r>
            <a:r>
              <a:rPr lang="de-DE" sz="2000" dirty="0" smtClean="0">
                <a:latin typeface="Arial" pitchFamily="34" charset="0"/>
              </a:rPr>
              <a:t>M</a:t>
            </a:r>
            <a:r>
              <a:rPr lang="cs-CZ" sz="2000" dirty="0" smtClean="0">
                <a:latin typeface="Arial" pitchFamily="34" charset="0"/>
              </a:rPr>
              <a:t>it dem AET wird ein Verfahren vorgestellt, das die oft extrem aufwendigen physikalischen und arbeitsphysiologischen Messungen zur Belastungs- und Beanspruchungsanalyse vermeidet und in ökonomischer Weise Lösungen von Problemstellungen aus den Bereichen Arbeitsgestaltung, -organisation und -planung, Anforderungsanalyse und -bewertung, Unfallu</a:t>
            </a:r>
            <a:r>
              <a:rPr lang="de-DE" sz="2000" dirty="0" smtClean="0">
                <a:latin typeface="Arial" pitchFamily="34" charset="0"/>
              </a:rPr>
              <a:t>r</a:t>
            </a:r>
            <a:r>
              <a:rPr lang="cs-CZ" sz="2000" dirty="0" smtClean="0">
                <a:latin typeface="Arial" pitchFamily="34" charset="0"/>
              </a:rPr>
              <a:t>sachenforschung und Personalverwaltung herangezogen wird.</a:t>
            </a:r>
          </a:p>
          <a:p>
            <a:pPr marL="954088" indent="-954088" defTabSz="895350">
              <a:lnSpc>
                <a:spcPct val="110000"/>
              </a:lnSpc>
              <a:spcAft>
                <a:spcPct val="80000"/>
              </a:spcAft>
              <a:buFontTx/>
              <a:buNone/>
            </a:pPr>
            <a:endParaRPr lang="cs-CZ" sz="1800" dirty="0" smtClean="0">
              <a:latin typeface="Arial" pitchFamily="34" charset="0"/>
            </a:endParaRPr>
          </a:p>
          <a:p>
            <a:pPr marL="954088" indent="-954088" defTabSz="895350">
              <a:lnSpc>
                <a:spcPct val="120000"/>
              </a:lnSpc>
              <a:spcAft>
                <a:spcPct val="80000"/>
              </a:spcAft>
              <a:buFontTx/>
              <a:buNone/>
            </a:pPr>
            <a:r>
              <a:rPr lang="cs-CZ" sz="1800" b="1" dirty="0" smtClean="0">
                <a:latin typeface="Arial" pitchFamily="34" charset="0"/>
              </a:rPr>
              <a:t>Aufgabe:</a:t>
            </a:r>
            <a:r>
              <a:rPr lang="cs-CZ" sz="1800" dirty="0" smtClean="0">
                <a:latin typeface="Arial" pitchFamily="34" charset="0"/>
              </a:rPr>
              <a:t> </a:t>
            </a:r>
            <a:r>
              <a:rPr lang="cs-CZ" sz="2000" dirty="0" smtClean="0">
                <a:latin typeface="Arial" pitchFamily="34" charset="0"/>
              </a:rPr>
              <a:t>Der AET besteht aus 3 Hauptteilen und umfaßt ingesamt 216 Items,</a:t>
            </a:r>
            <a:r>
              <a:rPr lang="de-DE" sz="2000" dirty="0" smtClean="0">
                <a:latin typeface="Arial" pitchFamily="34" charset="0"/>
              </a:rPr>
              <a:t> </a:t>
            </a:r>
            <a:r>
              <a:rPr lang="cs-CZ" sz="2000" dirty="0" smtClean="0">
                <a:latin typeface="Arial" pitchFamily="34" charset="0"/>
              </a:rPr>
              <a:t>Arbeitssystem, Aufgabenanalyse, Anforderungsanalyse</a:t>
            </a:r>
          </a:p>
          <a:p>
            <a:pPr marL="954088" indent="-954088" defTabSz="895350">
              <a:lnSpc>
                <a:spcPct val="110000"/>
              </a:lnSpc>
              <a:spcAft>
                <a:spcPct val="80000"/>
              </a:spcAft>
              <a:buFontTx/>
              <a:buNone/>
            </a:pPr>
            <a:endParaRPr lang="de-DE" sz="1800" dirty="0" smtClean="0">
              <a:latin typeface="Arial" pitchFamily="34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90189" y="5157192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3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7772400" cy="381000"/>
          </a:xfrm>
        </p:spPr>
        <p:txBody>
          <a:bodyPr lIns="93296" tIns="46648" rIns="93296" bIns="46648" anchor="t"/>
          <a:lstStyle/>
          <a:p>
            <a:pPr algn="l"/>
            <a:r>
              <a:rPr lang="de-DE" sz="2000" b="1" smtClean="0">
                <a:latin typeface="Arial" pitchFamily="34" charset="0"/>
              </a:rPr>
              <a:t>AET - A: Arbeitsysteme (Beispiele)</a:t>
            </a:r>
            <a:endParaRPr lang="de-DE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1152546"/>
            <a:ext cx="9144000" cy="5276850"/>
          </a:xfrm>
        </p:spPr>
        <p:txBody>
          <a:bodyPr lIns="93296" tIns="46648" rIns="93296" bIns="46648"/>
          <a:lstStyle/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1800" b="1" dirty="0" smtClean="0">
                <a:latin typeface="Arial" pitchFamily="34" charset="0"/>
              </a:rPr>
              <a:t>Arbeitsobjekt</a:t>
            </a:r>
            <a:endParaRPr lang="de-DE" sz="1800" dirty="0" smtClean="0">
              <a:latin typeface="Arial" pitchFamily="34" charset="0"/>
            </a:endParaRP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1.1.4.	Hantierungsempfindlichkeit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	Item 11: Arbeitsobjekt kratzempfindlich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	Item 12: Arbeitsobjekt leicht deformierbar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1800" b="1" dirty="0" smtClean="0">
                <a:latin typeface="Arial" pitchFamily="34" charset="0"/>
              </a:rPr>
              <a:t>Betriebsmittel</a:t>
            </a:r>
            <a:endParaRPr lang="de-DE" sz="1800" dirty="0" smtClean="0">
              <a:latin typeface="Arial" pitchFamily="34" charset="0"/>
            </a:endParaRP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2.2.2. 	Technische Hilfsmittel zur Unterstützung der menschlichen Sinnesorgane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	Item 61: Verwendung technischer Hilfsmittel zur Unterstützung der menschlichen Sinnesorgane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2.2.3. 	Arbeitssitze, Arbeitstische, Arbeitsraum 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	Item 63: Arbeitssitze 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	Item 65: Armstützen</a:t>
            </a:r>
            <a:endParaRPr lang="de-DE" sz="1800" b="1" dirty="0" smtClean="0">
              <a:latin typeface="Arial" pitchFamily="34" charset="0"/>
            </a:endParaRP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1800" b="1" dirty="0" smtClean="0">
                <a:latin typeface="Arial" pitchFamily="34" charset="0"/>
              </a:rPr>
              <a:t>Arbeitsumgebung                                                                                                        </a:t>
            </a:r>
            <a:r>
              <a:rPr lang="de-DE" sz="1800" dirty="0" smtClean="0">
                <a:latin typeface="Arial" pitchFamily="34" charset="0"/>
              </a:rPr>
              <a:t>(enthält auch Entlohnungsgrundsätze und Entlohnungsmethoden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3.1.2. 	Gefährdungscharakter der Tätigkeit und Berufskrankheitsrisiko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	Item 81: Auftreten von Berufskrankheiten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3.3.1. 	Festlegung des </a:t>
            </a:r>
            <a:r>
              <a:rPr lang="de-DE" sz="1800" dirty="0" err="1" smtClean="0">
                <a:latin typeface="Arial" pitchFamily="34" charset="0"/>
              </a:rPr>
              <a:t>Entlohungsgrundsatzes</a:t>
            </a:r>
            <a:endParaRPr lang="de-DE" sz="1800" dirty="0" smtClean="0">
              <a:latin typeface="Arial" pitchFamily="34" charset="0"/>
            </a:endParaRP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	Item 125: Einstufung nach Tätigkeitsanforderungen 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	Item 128: Lohn - und Gehaltzahlungsweise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91000" y="544522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18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772400" cy="381000"/>
          </a:xfrm>
        </p:spPr>
        <p:txBody>
          <a:bodyPr lIns="93296" tIns="46648" rIns="93296" bIns="46648" anchor="t"/>
          <a:lstStyle/>
          <a:p>
            <a:pPr algn="l"/>
            <a:r>
              <a:rPr lang="de-DE" sz="2000" b="1" smtClean="0">
                <a:latin typeface="Arial" pitchFamily="34" charset="0"/>
              </a:rPr>
              <a:t>AET - B: Aufgabenanalyse</a:t>
            </a:r>
            <a:endParaRPr lang="de-DE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  <p:custDataLst>
              <p:tags r:id="rId1"/>
            </p:custDataLst>
          </p:nvPr>
        </p:nvSpPr>
        <p:spPr>
          <a:xfrm>
            <a:off x="214283" y="1158896"/>
            <a:ext cx="8643998" cy="5262979"/>
          </a:xfrm>
          <a:noFill/>
        </p:spPr>
        <p:txBody>
          <a:bodyPr wrap="square" lIns="0" tIns="0" rIns="0" bIns="0">
            <a:spAutoFit/>
          </a:bodyPr>
          <a:lstStyle/>
          <a:p>
            <a:pPr marL="666750" indent="-666750" defTabSz="895350">
              <a:spcAft>
                <a:spcPct val="10000"/>
              </a:spcAft>
              <a:buFontTx/>
              <a:buNone/>
            </a:pPr>
            <a:r>
              <a:rPr lang="de-DE" sz="2000" b="1" dirty="0" smtClean="0">
                <a:latin typeface="Arial" pitchFamily="34" charset="0"/>
              </a:rPr>
              <a:t>Aufgaben überwiegend auf stoffliche Arbeitsobjekte bezogen</a:t>
            </a:r>
            <a:endParaRPr lang="de-DE" sz="2000" dirty="0" smtClean="0">
              <a:latin typeface="Arial" pitchFamily="34" charset="0"/>
            </a:endParaRPr>
          </a:p>
          <a:p>
            <a:pPr marL="666750" indent="-666750" defTabSz="895350"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Item 146: Bestücken/Einsetzen </a:t>
            </a:r>
          </a:p>
          <a:p>
            <a:pPr marL="666750" indent="-666750" defTabSz="895350"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Item 155: Kontrollieren</a:t>
            </a:r>
            <a:endParaRPr lang="de-DE" sz="2000" b="1" dirty="0" smtClean="0">
              <a:latin typeface="Arial" pitchFamily="34" charset="0"/>
            </a:endParaRPr>
          </a:p>
          <a:p>
            <a:pPr marL="666750" indent="-666750" defTabSz="895350">
              <a:spcBef>
                <a:spcPct val="80000"/>
              </a:spcBef>
              <a:spcAft>
                <a:spcPct val="10000"/>
              </a:spcAft>
              <a:buFontTx/>
              <a:buNone/>
            </a:pPr>
            <a:r>
              <a:rPr lang="de-DE" sz="2000" b="1" dirty="0" smtClean="0">
                <a:latin typeface="Arial" pitchFamily="34" charset="0"/>
              </a:rPr>
              <a:t>Aufgaben überwiegend auf abstrakte Arbeitsobjekte bezogen</a:t>
            </a:r>
            <a:endParaRPr lang="de-DE" sz="2000" dirty="0" smtClean="0">
              <a:latin typeface="Arial" pitchFamily="34" charset="0"/>
            </a:endParaRPr>
          </a:p>
          <a:p>
            <a:pPr marL="666750" indent="-666750" defTabSz="895350"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Item160: Ordnen, Kategorisieren</a:t>
            </a:r>
          </a:p>
          <a:p>
            <a:pPr marL="666750" indent="-666750" defTabSz="895350"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Item 162: Analyse von Informationen oder Daten</a:t>
            </a:r>
            <a:endParaRPr lang="de-DE" sz="2000" b="1" dirty="0" smtClean="0">
              <a:latin typeface="Arial" pitchFamily="34" charset="0"/>
            </a:endParaRPr>
          </a:p>
          <a:p>
            <a:pPr marL="666750" indent="-666750" defTabSz="895350">
              <a:spcBef>
                <a:spcPct val="80000"/>
              </a:spcBef>
              <a:spcAft>
                <a:spcPct val="10000"/>
              </a:spcAft>
              <a:buFontTx/>
              <a:buNone/>
            </a:pPr>
            <a:r>
              <a:rPr lang="de-DE" sz="2000" b="1" dirty="0" smtClean="0">
                <a:latin typeface="Arial" pitchFamily="34" charset="0"/>
              </a:rPr>
              <a:t>Aufgaben überwiegend menschenbezogen</a:t>
            </a:r>
            <a:endParaRPr lang="de-DE" sz="2000" dirty="0" smtClean="0">
              <a:latin typeface="Arial" pitchFamily="34" charset="0"/>
            </a:endParaRPr>
          </a:p>
          <a:p>
            <a:pPr marL="666750" indent="-666750" defTabSz="895350"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Item 166: Beurteilen menschlichen Verhaltens</a:t>
            </a:r>
          </a:p>
          <a:p>
            <a:pPr marL="666750" indent="-666750" defTabSz="895350"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Item 170: Verhandeln</a:t>
            </a:r>
            <a:endParaRPr lang="de-DE" sz="2000" b="1" dirty="0" smtClean="0">
              <a:latin typeface="Arial" pitchFamily="34" charset="0"/>
            </a:endParaRPr>
          </a:p>
          <a:p>
            <a:pPr marL="666750" indent="-666750" defTabSz="895350">
              <a:spcBef>
                <a:spcPct val="80000"/>
              </a:spcBef>
              <a:spcAft>
                <a:spcPct val="10000"/>
              </a:spcAft>
              <a:buFontTx/>
              <a:buNone/>
            </a:pPr>
            <a:r>
              <a:rPr lang="de-DE" sz="2000" b="1" dirty="0" smtClean="0">
                <a:latin typeface="Arial" pitchFamily="34" charset="0"/>
              </a:rPr>
              <a:t>Anzahl und Wiederholungsfrequenz der Aufgabe</a:t>
            </a:r>
            <a:endParaRPr lang="de-DE" sz="2000" dirty="0" smtClean="0">
              <a:latin typeface="Arial" pitchFamily="34" charset="0"/>
            </a:endParaRPr>
          </a:p>
          <a:p>
            <a:pPr marL="666750" indent="-666750" defTabSz="895350"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Item 173: Anzahl der Verrichtungen innerhalb der gesamten Tätigkeit</a:t>
            </a:r>
          </a:p>
          <a:p>
            <a:pPr marL="666750" indent="-666750" defTabSz="895350"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Item 174: Zyklusdauer der verrichtungsbezogenen Grundaufgabe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40912" y="544522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772400" cy="457200"/>
          </a:xfrm>
        </p:spPr>
        <p:txBody>
          <a:bodyPr lIns="93296" tIns="46648" rIns="93296" bIns="46648" anchor="t"/>
          <a:lstStyle/>
          <a:p>
            <a:pPr algn="l"/>
            <a:r>
              <a:rPr lang="de-DE" sz="2000" b="1" smtClean="0">
                <a:latin typeface="Arial" pitchFamily="34" charset="0"/>
              </a:rPr>
              <a:t>AET - C: Anforderungsanalyse</a:t>
            </a:r>
            <a:endParaRPr lang="de-DE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1011238"/>
            <a:ext cx="9144000" cy="5324475"/>
          </a:xfrm>
        </p:spPr>
        <p:txBody>
          <a:bodyPr lIns="93296" tIns="46648" rIns="93296" bIns="46648"/>
          <a:lstStyle/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2000" b="1" dirty="0" smtClean="0">
                <a:latin typeface="Arial" pitchFamily="34" charset="0"/>
              </a:rPr>
              <a:t>Anforderungsbereich Informationsaufnahme</a:t>
            </a:r>
            <a:endParaRPr lang="de-DE" sz="2000" dirty="0" smtClean="0">
              <a:latin typeface="Arial" pitchFamily="34" charset="0"/>
            </a:endParaRP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1.1. 	Visuelle Informationsaufnahme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Item 175: Struktur und Muster; Item 176: Farbe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1.2. 	Erkennungsarten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Item: 189: Absolute Beurteilung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1.3. 	Genauigkeit der Informationsaufnahme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Item 191: Genauigkeit und Feinheit 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2000" b="1" dirty="0" smtClean="0">
                <a:latin typeface="Arial" pitchFamily="34" charset="0"/>
              </a:rPr>
              <a:t>Anforderungsbereich Entscheidung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2.1.	Komplexität der Entscheidung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Item193: zeitlicher Entscheidungsdruck; Item 196: erforderliche Arbeitserfahrung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2000" b="1" dirty="0" smtClean="0">
                <a:latin typeface="Arial" pitchFamily="34" charset="0"/>
              </a:rPr>
              <a:t>Anforderungsbereich Handlung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3.1. 	Belastung durch Handlungsarbeit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Item 201: Sitzen gebeugt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3.2. 	Krafteinsatz und Bewegungsfreiheit</a:t>
            </a:r>
          </a:p>
          <a:p>
            <a:pPr marL="666750" indent="-666750" defTabSz="895350">
              <a:spcBef>
                <a:spcPct val="5000"/>
              </a:spcBef>
              <a:spcAft>
                <a:spcPct val="1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Item 213: bei statischer Haltearbeit; Item 216: bei einseitiger, dynamischer Arbeit 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8319" y="5517232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23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7772400" cy="381000"/>
          </a:xfrm>
        </p:spPr>
        <p:txBody>
          <a:bodyPr lIns="93296" tIns="46648" rIns="93296" bIns="46648" anchor="t"/>
          <a:lstStyle/>
          <a:p>
            <a:pPr algn="l"/>
            <a:r>
              <a:rPr lang="de-DE" sz="2000" b="1" smtClean="0">
                <a:latin typeface="Arial" pitchFamily="34" charset="0"/>
              </a:rPr>
              <a:t>Arbeitswissenschaftliche Arbeitsanalyse</a:t>
            </a:r>
            <a:endParaRPr lang="de-DE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524000"/>
            <a:ext cx="8396318" cy="4801314"/>
          </a:xfrm>
          <a:noFill/>
        </p:spPr>
        <p:txBody>
          <a:bodyPr wrap="square" lIns="0" tIns="0" rIns="0" bIns="0">
            <a:spAutoFit/>
          </a:bodyPr>
          <a:lstStyle/>
          <a:p>
            <a:pPr marL="406400" indent="-406400" defTabSz="895350">
              <a:buFontTx/>
              <a:buNone/>
            </a:pPr>
            <a:r>
              <a:rPr lang="de-DE" dirty="0" smtClean="0">
                <a:latin typeface="Arial" pitchFamily="34" charset="0"/>
              </a:rPr>
              <a:t>Verbesserung der Arbeitsabläufe</a:t>
            </a:r>
          </a:p>
          <a:p>
            <a:pPr marL="406400" indent="-406400" defTabSz="895350">
              <a:buFontTx/>
              <a:buNone/>
            </a:pPr>
            <a:endParaRPr lang="de-DE" dirty="0" smtClean="0">
              <a:latin typeface="Arial" pitchFamily="34" charset="0"/>
            </a:endParaRPr>
          </a:p>
          <a:p>
            <a:pPr marL="406400" indent="-406400" defTabSz="895350">
              <a:buFontTx/>
              <a:buNone/>
            </a:pPr>
            <a:r>
              <a:rPr lang="de-DE" dirty="0" smtClean="0">
                <a:latin typeface="Arial" pitchFamily="34" charset="0"/>
              </a:rPr>
              <a:t>Entwicklung von Normen</a:t>
            </a:r>
          </a:p>
          <a:p>
            <a:pPr marL="406400" indent="-406400" defTabSz="895350">
              <a:buFontTx/>
              <a:buNone/>
            </a:pPr>
            <a:endParaRPr lang="de-DE" dirty="0" smtClean="0">
              <a:latin typeface="Arial" pitchFamily="34" charset="0"/>
            </a:endParaRPr>
          </a:p>
          <a:p>
            <a:pPr marL="406400" indent="-406400" defTabSz="895350">
              <a:buFontTx/>
              <a:buNone/>
            </a:pPr>
            <a:r>
              <a:rPr lang="de-DE" dirty="0" smtClean="0">
                <a:latin typeface="Arial" pitchFamily="34" charset="0"/>
              </a:rPr>
              <a:t>Arbeitsvereinfachung</a:t>
            </a:r>
          </a:p>
          <a:p>
            <a:pPr marL="406400" indent="-406400" defTabSz="895350">
              <a:buFontTx/>
              <a:buNone/>
            </a:pPr>
            <a:endParaRPr lang="de-DE" dirty="0" smtClean="0">
              <a:latin typeface="Arial" pitchFamily="34" charset="0"/>
            </a:endParaRPr>
          </a:p>
          <a:p>
            <a:pPr marL="406400" indent="-406400" defTabSz="895350">
              <a:buFontTx/>
              <a:buNone/>
            </a:pPr>
            <a:r>
              <a:rPr lang="de-DE" dirty="0" smtClean="0">
                <a:latin typeface="Arial" pitchFamily="34" charset="0"/>
              </a:rPr>
              <a:t>Finanzielle Anreize (Bonus, Prämien)</a:t>
            </a:r>
          </a:p>
          <a:p>
            <a:pPr marL="406400" indent="-406400" defTabSz="895350">
              <a:buFontTx/>
              <a:buNone/>
            </a:pPr>
            <a:endParaRPr lang="de-DE" dirty="0" smtClean="0">
              <a:latin typeface="Arial" pitchFamily="34" charset="0"/>
            </a:endParaRPr>
          </a:p>
          <a:p>
            <a:pPr marL="406400" indent="-406400" defTabSz="895350">
              <a:buFontTx/>
              <a:buNone/>
            </a:pPr>
            <a:r>
              <a:rPr lang="de-DE" dirty="0" smtClean="0">
                <a:latin typeface="Arial" pitchFamily="34" charset="0"/>
              </a:rPr>
              <a:t>Rationalisierung von Bewegung, Zeit und Anstrengung</a:t>
            </a:r>
          </a:p>
          <a:p>
            <a:pPr marL="406400" indent="-406400" defTabSz="895350">
              <a:buFontTx/>
              <a:buNone/>
            </a:pPr>
            <a:endParaRPr lang="de-DE" dirty="0" smtClean="0">
              <a:latin typeface="Arial" pitchFamily="34" charset="0"/>
            </a:endParaRPr>
          </a:p>
          <a:p>
            <a:pPr marL="406400" indent="-406400" defTabSz="895350">
              <a:buFontTx/>
              <a:buNone/>
            </a:pPr>
            <a:r>
              <a:rPr lang="de-DE" dirty="0" smtClean="0">
                <a:latin typeface="Arial" pitchFamily="34" charset="0"/>
              </a:rPr>
              <a:t>Verbesserung der Maschinen und technischen Ausrüstung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0" y="5229200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3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1143000"/>
          </a:xfrm>
        </p:spPr>
        <p:txBody>
          <a:bodyPr/>
          <a:lstStyle/>
          <a:p>
            <a:r>
              <a:rPr lang="de-DE" sz="3200" smtClean="0">
                <a:latin typeface="Arial" pitchFamily="34" charset="0"/>
              </a:rPr>
              <a:t>SALSA</a:t>
            </a:r>
            <a:br>
              <a:rPr lang="de-DE" sz="3200" smtClean="0">
                <a:latin typeface="Arial" pitchFamily="34" charset="0"/>
              </a:rPr>
            </a:br>
            <a:endParaRPr lang="de-DE" sz="3200" smtClean="0">
              <a:latin typeface="Arial" pitchFamily="34" charset="0"/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07950" y="1052513"/>
            <a:ext cx="8424863" cy="2016125"/>
          </a:xfrm>
          <a:prstGeom prst="rect">
            <a:avLst/>
          </a:prstGeom>
          <a:solidFill>
            <a:schemeClr val="bg1"/>
          </a:solidFill>
          <a:ln w="9525">
            <a:solidFill>
              <a:srgbClr val="87887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07950" y="2060575"/>
            <a:ext cx="3168650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 sz="2000" dirty="0">
                <a:latin typeface="Arial" pitchFamily="34" charset="0"/>
              </a:rPr>
              <a:t>Es ist einem genau vorgeschrieben, wie man seine Arbeit machen </a:t>
            </a:r>
            <a:r>
              <a:rPr lang="de-DE" sz="2000" dirty="0" err="1">
                <a:latin typeface="Arial" pitchFamily="34" charset="0"/>
              </a:rPr>
              <a:t>muß</a:t>
            </a:r>
            <a:r>
              <a:rPr lang="de-DE" sz="2000" dirty="0">
                <a:latin typeface="Arial" pitchFamily="34" charset="0"/>
              </a:rPr>
              <a:t>.</a:t>
            </a: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3276600" y="1052513"/>
            <a:ext cx="5256213" cy="10080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3348038" y="1123950"/>
            <a:ext cx="1152525" cy="825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>
                <a:latin typeface="Arial" pitchFamily="34" charset="0"/>
              </a:rPr>
              <a:t>trifft überhaupt nicht zu</a:t>
            </a: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4357688" y="1123950"/>
            <a:ext cx="1152525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>
                <a:latin typeface="Arial" pitchFamily="34" charset="0"/>
              </a:rPr>
              <a:t>trifft eher nicht zu</a:t>
            </a: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5510213" y="1123950"/>
            <a:ext cx="863600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>
                <a:latin typeface="Arial" pitchFamily="34" charset="0"/>
              </a:rPr>
              <a:t>teils-teils</a:t>
            </a: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6373813" y="1123950"/>
            <a:ext cx="1152525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>
                <a:latin typeface="Arial" pitchFamily="34" charset="0"/>
              </a:rPr>
              <a:t>trifft eher zu</a:t>
            </a:r>
          </a:p>
        </p:txBody>
      </p:sp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7453313" y="1123950"/>
            <a:ext cx="935037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>
                <a:latin typeface="Arial" pitchFamily="34" charset="0"/>
              </a:rPr>
              <a:t>trifft völlig zu</a:t>
            </a:r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>
            <a:off x="4356100" y="1052513"/>
            <a:ext cx="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1212" name="Line 12"/>
          <p:cNvSpPr>
            <a:spLocks noChangeShapeType="1"/>
          </p:cNvSpPr>
          <p:nvPr/>
        </p:nvSpPr>
        <p:spPr bwMode="auto">
          <a:xfrm>
            <a:off x="5437188" y="1052513"/>
            <a:ext cx="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1213" name="Line 13"/>
          <p:cNvSpPr>
            <a:spLocks noChangeShapeType="1"/>
          </p:cNvSpPr>
          <p:nvPr/>
        </p:nvSpPr>
        <p:spPr bwMode="auto">
          <a:xfrm>
            <a:off x="6372225" y="1052513"/>
            <a:ext cx="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>
            <a:off x="7453313" y="1052513"/>
            <a:ext cx="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1215" name="Text Box 15"/>
          <p:cNvSpPr txBox="1">
            <a:spLocks noChangeArrowheads="1"/>
          </p:cNvSpPr>
          <p:nvPr/>
        </p:nvSpPr>
        <p:spPr bwMode="auto">
          <a:xfrm>
            <a:off x="1619250" y="3933825"/>
            <a:ext cx="69834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 sz="2800">
                <a:latin typeface="Arial" pitchFamily="34" charset="0"/>
              </a:rPr>
              <a:t>subjektive Einschätzung!</a:t>
            </a:r>
          </a:p>
        </p:txBody>
      </p:sp>
      <p:sp>
        <p:nvSpPr>
          <p:cNvPr id="51216" name="AutoShape 16"/>
          <p:cNvSpPr>
            <a:spLocks noChangeArrowheads="1"/>
          </p:cNvSpPr>
          <p:nvPr/>
        </p:nvSpPr>
        <p:spPr bwMode="auto">
          <a:xfrm>
            <a:off x="322263" y="3644900"/>
            <a:ext cx="1223962" cy="1079500"/>
          </a:xfrm>
          <a:prstGeom prst="rightArrow">
            <a:avLst>
              <a:gd name="adj1" fmla="val 50000"/>
              <a:gd name="adj2" fmla="val 28346"/>
            </a:avLst>
          </a:prstGeom>
          <a:solidFill>
            <a:srgbClr val="87887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auto">
          <a:xfrm>
            <a:off x="179388" y="5445125"/>
            <a:ext cx="80645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>
                <a:latin typeface="Arial" pitchFamily="34" charset="0"/>
              </a:rPr>
              <a:t>Verfügbar in:</a:t>
            </a:r>
          </a:p>
          <a:p>
            <a:pPr eaLnBrk="1" hangingPunct="1">
              <a:spcBef>
                <a:spcPct val="50000"/>
              </a:spcBef>
            </a:pPr>
            <a:r>
              <a:rPr lang="de-DE">
                <a:latin typeface="Arial" pitchFamily="34" charset="0"/>
              </a:rPr>
              <a:t>Strohm &amp; Ulich (1997). Unternehmen arbeitspsychologisch bewerten. Ein Mehr-Ebenen-Ansatz unter besonderer Berücksichtigung von Mensch, Technik, Organisation. </a:t>
            </a:r>
          </a:p>
        </p:txBody>
      </p:sp>
      <p:sp>
        <p:nvSpPr>
          <p:cNvPr id="51218" name="Text Box 18"/>
          <p:cNvSpPr txBox="1">
            <a:spLocks noChangeArrowheads="1"/>
          </p:cNvSpPr>
          <p:nvPr/>
        </p:nvSpPr>
        <p:spPr bwMode="auto">
          <a:xfrm>
            <a:off x="5076825" y="6381750"/>
            <a:ext cx="3095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 sz="1200">
                <a:latin typeface="Arial" pitchFamily="34" charset="0"/>
              </a:rPr>
              <a:t>Quelle: Udris, I. &amp; Rimann, M. (1999) 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89462" y="5615687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7772400" cy="381000"/>
          </a:xfrm>
        </p:spPr>
        <p:txBody>
          <a:bodyPr lIns="93296" tIns="46648" rIns="93296" bIns="46648" anchor="t"/>
          <a:lstStyle/>
          <a:p>
            <a:pPr algn="l"/>
            <a:r>
              <a:rPr lang="de-DE" sz="2000" b="1" smtClean="0">
                <a:latin typeface="Arial" pitchFamily="34" charset="0"/>
              </a:rPr>
              <a:t>Itemanalyse Tätigkeitsbewertung SAA</a:t>
            </a:r>
            <a:endParaRPr lang="de-DE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1071546"/>
            <a:ext cx="8153400" cy="533400"/>
          </a:xfrm>
        </p:spPr>
        <p:txBody>
          <a:bodyPr/>
          <a:lstStyle/>
          <a:p>
            <a:pPr>
              <a:buFontTx/>
              <a:buNone/>
            </a:pPr>
            <a:r>
              <a:rPr lang="de-DE" sz="1600" dirty="0" smtClean="0">
                <a:latin typeface="Arial" pitchFamily="34" charset="0"/>
              </a:rPr>
              <a:t>Auswertungsanweisung:                                                                                                   die 50 Items des SAA werden wie folgt den einzelnen Dimensionen zugeordnet</a:t>
            </a:r>
            <a:endParaRPr lang="de-DE" sz="1800" dirty="0" smtClean="0">
              <a:latin typeface="Arial" pitchFamily="34" charset="0"/>
            </a:endParaRPr>
          </a:p>
        </p:txBody>
      </p:sp>
      <p:graphicFrame>
        <p:nvGraphicFramePr>
          <p:cNvPr id="7170" name="Object 0"/>
          <p:cNvGraphicFramePr>
            <a:graphicFrameLocks noChangeAspect="1"/>
          </p:cNvGraphicFramePr>
          <p:nvPr/>
        </p:nvGraphicFramePr>
        <p:xfrm>
          <a:off x="0" y="1568468"/>
          <a:ext cx="9144000" cy="443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Dokument" r:id="rId5" imgW="6569640" imgH="4442040" progId="Word.Document.8">
                  <p:embed/>
                </p:oleObj>
              </mc:Choice>
              <mc:Fallback>
                <p:oleObj name="Dokument" r:id="rId5" imgW="6569640" imgH="4442040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68468"/>
                        <a:ext cx="9144000" cy="443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214282" y="5780157"/>
            <a:ext cx="8643998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de-DE" dirty="0">
                <a:latin typeface="Arial" pitchFamily="34" charset="0"/>
              </a:rPr>
              <a:t>Die einzelnen Items sind fünffach abgestuft (stimmt überhaupt nicht - stimmt sehr).</a:t>
            </a:r>
          </a:p>
          <a:p>
            <a:pPr>
              <a:spcBef>
                <a:spcPct val="30000"/>
              </a:spcBef>
            </a:pPr>
            <a:r>
              <a:rPr lang="de-DE" dirty="0">
                <a:latin typeface="Arial" pitchFamily="34" charset="0"/>
              </a:rPr>
              <a:t>Bei der Auswertung wird pro Dimension der Mittelwert der ihr zugehörigen Items gebildet.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72000" y="528801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17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57912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600" b="1" dirty="0">
                <a:latin typeface="+mj-lt"/>
              </a:rPr>
              <a:t>RHIA / VERA-Verfahren</a:t>
            </a:r>
          </a:p>
        </p:txBody>
      </p:sp>
      <p:graphicFrame>
        <p:nvGraphicFramePr>
          <p:cNvPr id="3074" name="Object 0"/>
          <p:cNvGraphicFramePr>
            <a:graphicFrameLocks noChangeAspect="1"/>
          </p:cNvGraphicFramePr>
          <p:nvPr/>
        </p:nvGraphicFramePr>
        <p:xfrm>
          <a:off x="0" y="1231900"/>
          <a:ext cx="8858280" cy="537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Dokument" r:id="rId5" imgW="7319520" imgH="5372280" progId="Word.Document.8">
                  <p:embed/>
                </p:oleObj>
              </mc:Choice>
              <mc:Fallback>
                <p:oleObj name="Dokument" r:id="rId5" imgW="7319520" imgH="5372280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231900"/>
                        <a:ext cx="8858280" cy="537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459620" y="5229200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41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7772400" cy="457200"/>
          </a:xfrm>
        </p:spPr>
        <p:txBody>
          <a:bodyPr lIns="93296" tIns="46648" rIns="93296" bIns="46648" anchor="t"/>
          <a:lstStyle/>
          <a:p>
            <a:pPr algn="l"/>
            <a:r>
              <a:rPr lang="de-DE" sz="2000" b="1" smtClean="0">
                <a:latin typeface="Arial" pitchFamily="34" charset="0"/>
              </a:rPr>
              <a:t>Bewertung der Unterbrechungen durch Personen</a:t>
            </a:r>
            <a:endParaRPr lang="de-DE" smtClean="0"/>
          </a:p>
        </p:txBody>
      </p:sp>
      <p:sp>
        <p:nvSpPr>
          <p:cNvPr id="49155" name="Rectangle 74"/>
          <p:cNvSpPr>
            <a:spLocks noChangeArrowheads="1"/>
          </p:cNvSpPr>
          <p:nvPr/>
        </p:nvSpPr>
        <p:spPr bwMode="auto">
          <a:xfrm>
            <a:off x="0" y="1070000"/>
            <a:ext cx="91440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800" dirty="0">
                <a:latin typeface="Arial" pitchFamily="34" charset="0"/>
              </a:rPr>
              <a:t>Berechnungshilfe bei Schwankungen im Wochen oder </a:t>
            </a:r>
            <a:r>
              <a:rPr lang="de-DE" sz="1800" dirty="0" smtClean="0">
                <a:latin typeface="Arial" pitchFamily="34" charset="0"/>
              </a:rPr>
              <a:t>Monatsverlauf</a:t>
            </a:r>
            <a:r>
              <a:rPr lang="de-DE" sz="1800" dirty="0">
                <a:latin typeface="Arial" pitchFamily="34" charset="0"/>
              </a:rPr>
              <a:t>:</a:t>
            </a:r>
          </a:p>
          <a:p>
            <a:r>
              <a:rPr lang="de-DE" sz="1800" dirty="0">
                <a:latin typeface="Arial" pitchFamily="34" charset="0"/>
              </a:rPr>
              <a:t>       Anzahl der Unterbrechungen pro Personen </a:t>
            </a:r>
          </a:p>
          <a:p>
            <a:r>
              <a:rPr lang="de-DE" sz="1800" dirty="0">
                <a:latin typeface="Arial" pitchFamily="34" charset="0"/>
              </a:rPr>
              <a:t>       an einem ruhigen Tag</a:t>
            </a:r>
          </a:p>
          <a:p>
            <a:r>
              <a:rPr lang="de-DE" sz="1800" dirty="0">
                <a:latin typeface="Arial" pitchFamily="34" charset="0"/>
              </a:rPr>
              <a:t>                                                                        x           =                                                                                                    </a:t>
            </a:r>
          </a:p>
          <a:p>
            <a:r>
              <a:rPr lang="de-DE" dirty="0">
                <a:latin typeface="Arial" pitchFamily="34" charset="0"/>
              </a:rPr>
              <a:t>                   </a:t>
            </a:r>
            <a:r>
              <a:rPr lang="de-DE" dirty="0" smtClean="0">
                <a:latin typeface="Arial" pitchFamily="34" charset="0"/>
              </a:rPr>
              <a:t>Anzahl </a:t>
            </a:r>
            <a:r>
              <a:rPr lang="de-DE" dirty="0">
                <a:latin typeface="Arial" pitchFamily="34" charset="0"/>
              </a:rPr>
              <a:t>der ruhigen Tage pro Monat                                 </a:t>
            </a:r>
            <a:r>
              <a:rPr lang="de-DE" dirty="0" smtClean="0">
                <a:latin typeface="Arial" pitchFamily="34" charset="0"/>
              </a:rPr>
              <a:t>      +        </a:t>
            </a:r>
            <a:endParaRPr lang="de-DE" sz="1800" dirty="0">
              <a:latin typeface="Arial" pitchFamily="34" charset="0"/>
            </a:endParaRPr>
          </a:p>
          <a:p>
            <a:endParaRPr lang="de-DE" sz="1800" dirty="0">
              <a:latin typeface="Arial" pitchFamily="34" charset="0"/>
            </a:endParaRPr>
          </a:p>
          <a:p>
            <a:r>
              <a:rPr lang="de-DE" sz="1800" dirty="0">
                <a:latin typeface="Arial" pitchFamily="34" charset="0"/>
              </a:rPr>
              <a:t>     Anzahl der Unterbrechungen durch Personen </a:t>
            </a:r>
          </a:p>
          <a:p>
            <a:r>
              <a:rPr lang="de-DE" sz="1800" dirty="0">
                <a:latin typeface="Arial" pitchFamily="34" charset="0"/>
              </a:rPr>
              <a:t>     an einem mittleren Tag</a:t>
            </a:r>
          </a:p>
          <a:p>
            <a:r>
              <a:rPr lang="de-DE" sz="1800" dirty="0">
                <a:latin typeface="Arial" pitchFamily="34" charset="0"/>
              </a:rPr>
              <a:t>                                                                        x           =</a:t>
            </a:r>
          </a:p>
          <a:p>
            <a:r>
              <a:rPr lang="de-DE" dirty="0">
                <a:latin typeface="Arial" pitchFamily="34" charset="0"/>
              </a:rPr>
              <a:t>                </a:t>
            </a:r>
            <a:r>
              <a:rPr lang="de-DE" dirty="0" smtClean="0">
                <a:latin typeface="Arial" pitchFamily="34" charset="0"/>
              </a:rPr>
              <a:t>Anzahl </a:t>
            </a:r>
            <a:r>
              <a:rPr lang="de-DE" dirty="0">
                <a:latin typeface="Arial" pitchFamily="34" charset="0"/>
              </a:rPr>
              <a:t>der mittleren Tage pro Monat                                 </a:t>
            </a:r>
            <a:r>
              <a:rPr lang="de-DE" dirty="0" smtClean="0">
                <a:latin typeface="Arial" pitchFamily="34" charset="0"/>
              </a:rPr>
              <a:t>       +      </a:t>
            </a:r>
            <a:endParaRPr lang="de-DE" dirty="0">
              <a:latin typeface="Arial" pitchFamily="34" charset="0"/>
            </a:endParaRPr>
          </a:p>
          <a:p>
            <a:endParaRPr lang="de-DE" sz="1800" dirty="0">
              <a:latin typeface="Arial" pitchFamily="34" charset="0"/>
            </a:endParaRPr>
          </a:p>
          <a:p>
            <a:r>
              <a:rPr lang="de-DE" sz="1800" dirty="0">
                <a:latin typeface="Arial" pitchFamily="34" charset="0"/>
              </a:rPr>
              <a:t>     Anzahl der Unterbrechungen durch Personen </a:t>
            </a:r>
          </a:p>
          <a:p>
            <a:r>
              <a:rPr lang="de-DE" sz="1800" dirty="0">
                <a:latin typeface="Arial" pitchFamily="34" charset="0"/>
              </a:rPr>
              <a:t>     an einem hektischen Tag</a:t>
            </a:r>
          </a:p>
          <a:p>
            <a:r>
              <a:rPr lang="de-DE" sz="1800" dirty="0">
                <a:latin typeface="Arial" pitchFamily="34" charset="0"/>
              </a:rPr>
              <a:t>                                                                        x            =                 </a:t>
            </a:r>
          </a:p>
          <a:p>
            <a:r>
              <a:rPr lang="de-DE" dirty="0">
                <a:latin typeface="Arial" pitchFamily="34" charset="0"/>
              </a:rPr>
              <a:t>                </a:t>
            </a:r>
            <a:r>
              <a:rPr lang="de-DE" dirty="0" smtClean="0">
                <a:latin typeface="Arial" pitchFamily="34" charset="0"/>
              </a:rPr>
              <a:t>Anzahl </a:t>
            </a:r>
            <a:r>
              <a:rPr lang="de-DE" dirty="0">
                <a:latin typeface="Arial" pitchFamily="34" charset="0"/>
              </a:rPr>
              <a:t>der hektischen Tage pro </a:t>
            </a:r>
            <a:r>
              <a:rPr lang="de-DE" dirty="0" smtClean="0">
                <a:latin typeface="Arial" pitchFamily="34" charset="0"/>
              </a:rPr>
              <a:t>Monat                                     =       </a:t>
            </a:r>
            <a:endParaRPr lang="de-DE" sz="1800" dirty="0">
              <a:latin typeface="Arial" pitchFamily="34" charset="0"/>
            </a:endParaRPr>
          </a:p>
          <a:p>
            <a:endParaRPr lang="de-DE" sz="1800" dirty="0">
              <a:latin typeface="Arial" pitchFamily="34" charset="0"/>
            </a:endParaRPr>
          </a:p>
          <a:p>
            <a:r>
              <a:rPr lang="de-DE" sz="1800" dirty="0">
                <a:latin typeface="Arial" pitchFamily="34" charset="0"/>
              </a:rPr>
              <a:t>Anzahl der Unterbrechungen durch Personen pro Monat</a:t>
            </a:r>
          </a:p>
          <a:p>
            <a:endParaRPr lang="de-DE" sz="1800" dirty="0">
              <a:latin typeface="Arial" pitchFamily="34" charset="0"/>
            </a:endParaRPr>
          </a:p>
          <a:p>
            <a:r>
              <a:rPr lang="de-DE" sz="1800" dirty="0">
                <a:latin typeface="Arial" pitchFamily="34" charset="0"/>
              </a:rPr>
              <a:t>Geteilt durch die Zahl der Arbeitstage pro Monat ergibt sich die durch- </a:t>
            </a:r>
          </a:p>
          <a:p>
            <a:r>
              <a:rPr lang="de-DE" sz="1800" dirty="0" err="1">
                <a:latin typeface="Arial" pitchFamily="34" charset="0"/>
              </a:rPr>
              <a:t>schnittliche</a:t>
            </a:r>
            <a:r>
              <a:rPr lang="de-DE" sz="1800" dirty="0">
                <a:latin typeface="Arial" pitchFamily="34" charset="0"/>
              </a:rPr>
              <a:t> Anzahl an Unterbrechungen durch Personen pro Tag</a:t>
            </a:r>
          </a:p>
          <a:p>
            <a:endParaRPr lang="de-DE" sz="1800" dirty="0">
              <a:latin typeface="Arial" pitchFamily="34" charset="0"/>
            </a:endParaRPr>
          </a:p>
        </p:txBody>
      </p:sp>
      <p:sp>
        <p:nvSpPr>
          <p:cNvPr id="49156" name="Rectangle 75"/>
          <p:cNvSpPr>
            <a:spLocks noChangeArrowheads="1"/>
          </p:cNvSpPr>
          <p:nvPr/>
        </p:nvSpPr>
        <p:spPr bwMode="auto">
          <a:xfrm>
            <a:off x="4343400" y="1881188"/>
            <a:ext cx="252413" cy="2524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57" name="Rectangle 76"/>
          <p:cNvSpPr>
            <a:spLocks noChangeArrowheads="1"/>
          </p:cNvSpPr>
          <p:nvPr/>
        </p:nvSpPr>
        <p:spPr bwMode="auto">
          <a:xfrm>
            <a:off x="7050088" y="4648200"/>
            <a:ext cx="252412" cy="2524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58" name="Rectangle 77"/>
          <p:cNvSpPr>
            <a:spLocks noChangeArrowheads="1"/>
          </p:cNvSpPr>
          <p:nvPr/>
        </p:nvSpPr>
        <p:spPr bwMode="auto">
          <a:xfrm>
            <a:off x="7050088" y="3276600"/>
            <a:ext cx="252412" cy="2524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59" name="Rectangle 78"/>
          <p:cNvSpPr>
            <a:spLocks noChangeArrowheads="1"/>
          </p:cNvSpPr>
          <p:nvPr/>
        </p:nvSpPr>
        <p:spPr bwMode="auto">
          <a:xfrm>
            <a:off x="7027863" y="1881188"/>
            <a:ext cx="252412" cy="2524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60" name="Rectangle 79"/>
          <p:cNvSpPr>
            <a:spLocks noChangeArrowheads="1"/>
          </p:cNvSpPr>
          <p:nvPr/>
        </p:nvSpPr>
        <p:spPr bwMode="auto">
          <a:xfrm>
            <a:off x="4343400" y="3276600"/>
            <a:ext cx="252413" cy="2524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61" name="Rectangle 80"/>
          <p:cNvSpPr>
            <a:spLocks noChangeArrowheads="1"/>
          </p:cNvSpPr>
          <p:nvPr/>
        </p:nvSpPr>
        <p:spPr bwMode="auto">
          <a:xfrm>
            <a:off x="4343400" y="4648200"/>
            <a:ext cx="252413" cy="2524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62" name="Rectangle 81"/>
          <p:cNvSpPr>
            <a:spLocks noChangeArrowheads="1"/>
          </p:cNvSpPr>
          <p:nvPr/>
        </p:nvSpPr>
        <p:spPr bwMode="auto">
          <a:xfrm>
            <a:off x="7050088" y="5562600"/>
            <a:ext cx="252412" cy="2524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63" name="Rectangle 82"/>
          <p:cNvSpPr>
            <a:spLocks noChangeArrowheads="1"/>
          </p:cNvSpPr>
          <p:nvPr/>
        </p:nvSpPr>
        <p:spPr bwMode="auto">
          <a:xfrm>
            <a:off x="5105400" y="3276600"/>
            <a:ext cx="252413" cy="2524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64" name="Rectangle 83"/>
          <p:cNvSpPr>
            <a:spLocks noChangeArrowheads="1"/>
          </p:cNvSpPr>
          <p:nvPr/>
        </p:nvSpPr>
        <p:spPr bwMode="auto">
          <a:xfrm>
            <a:off x="5105400" y="4648200"/>
            <a:ext cx="252413" cy="2524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65" name="Rectangle 84"/>
          <p:cNvSpPr>
            <a:spLocks noChangeArrowheads="1"/>
          </p:cNvSpPr>
          <p:nvPr/>
        </p:nvSpPr>
        <p:spPr bwMode="auto">
          <a:xfrm>
            <a:off x="5105400" y="1881188"/>
            <a:ext cx="252413" cy="2524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66" name="Line 85"/>
          <p:cNvSpPr>
            <a:spLocks noChangeShapeType="1"/>
          </p:cNvSpPr>
          <p:nvPr/>
        </p:nvSpPr>
        <p:spPr bwMode="auto">
          <a:xfrm>
            <a:off x="7162800" y="21336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67" name="Line 86"/>
          <p:cNvSpPr>
            <a:spLocks noChangeShapeType="1"/>
          </p:cNvSpPr>
          <p:nvPr/>
        </p:nvSpPr>
        <p:spPr bwMode="auto">
          <a:xfrm>
            <a:off x="7162800" y="35052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68" name="Line 87"/>
          <p:cNvSpPr>
            <a:spLocks noChangeShapeType="1"/>
          </p:cNvSpPr>
          <p:nvPr/>
        </p:nvSpPr>
        <p:spPr bwMode="auto">
          <a:xfrm>
            <a:off x="7162800" y="4876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69" name="Line 89"/>
          <p:cNvSpPr>
            <a:spLocks noChangeShapeType="1"/>
          </p:cNvSpPr>
          <p:nvPr/>
        </p:nvSpPr>
        <p:spPr bwMode="auto">
          <a:xfrm>
            <a:off x="4876800" y="2286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70" name="Line 90"/>
          <p:cNvSpPr>
            <a:spLocks noChangeShapeType="1"/>
          </p:cNvSpPr>
          <p:nvPr/>
        </p:nvSpPr>
        <p:spPr bwMode="auto">
          <a:xfrm>
            <a:off x="4876800" y="3657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71" name="Line 91"/>
          <p:cNvSpPr>
            <a:spLocks noChangeShapeType="1"/>
          </p:cNvSpPr>
          <p:nvPr/>
        </p:nvSpPr>
        <p:spPr bwMode="auto">
          <a:xfrm>
            <a:off x="5105400" y="5029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72" name="Line 92"/>
          <p:cNvSpPr>
            <a:spLocks noChangeShapeType="1"/>
          </p:cNvSpPr>
          <p:nvPr/>
        </p:nvSpPr>
        <p:spPr bwMode="auto">
          <a:xfrm>
            <a:off x="5257800" y="4876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73" name="Line 93"/>
          <p:cNvSpPr>
            <a:spLocks noChangeShapeType="1"/>
          </p:cNvSpPr>
          <p:nvPr/>
        </p:nvSpPr>
        <p:spPr bwMode="auto">
          <a:xfrm>
            <a:off x="5257800" y="3505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9174" name="Line 94"/>
          <p:cNvSpPr>
            <a:spLocks noChangeShapeType="1"/>
          </p:cNvSpPr>
          <p:nvPr/>
        </p:nvSpPr>
        <p:spPr bwMode="auto">
          <a:xfrm>
            <a:off x="5257800" y="2133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89437" y="5327650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87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142852"/>
            <a:ext cx="7772400" cy="457200"/>
          </a:xfrm>
        </p:spPr>
        <p:txBody>
          <a:bodyPr lIns="93296" tIns="46648" rIns="93296" bIns="46648" anchor="t"/>
          <a:lstStyle/>
          <a:p>
            <a:pPr algn="l"/>
            <a:r>
              <a:rPr lang="de-DE" b="1" dirty="0" smtClean="0"/>
              <a:t>Instrument zur Stressbezogenen Tätigkeitsanalyse (ISTA)</a:t>
            </a:r>
            <a:endParaRPr lang="de-DE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285860"/>
            <a:ext cx="7620000" cy="3571875"/>
          </a:xfrm>
        </p:spPr>
        <p:txBody>
          <a:bodyPr lIns="93296" tIns="46648" rIns="93296" bIns="46648"/>
          <a:lstStyle/>
          <a:p>
            <a:pPr marL="379413" indent="-379413" defTabSz="895350">
              <a:spcAft>
                <a:spcPct val="40000"/>
              </a:spcAft>
              <a:buFontTx/>
              <a:buNone/>
            </a:pPr>
            <a:r>
              <a:rPr lang="de-DE" dirty="0" smtClean="0">
                <a:latin typeface="Arial" pitchFamily="34" charset="0"/>
              </a:rPr>
              <a:t>Ziel der Verfahrensentwicklung</a:t>
            </a:r>
          </a:p>
          <a:p>
            <a:pPr marL="379413" indent="-379413" defTabSz="895350">
              <a:spcAft>
                <a:spcPct val="40000"/>
              </a:spcAft>
              <a:buFontTx/>
              <a:buNone/>
            </a:pPr>
            <a:endParaRPr lang="de-DE" dirty="0" smtClean="0">
              <a:latin typeface="Arial" pitchFamily="34" charset="0"/>
            </a:endParaRPr>
          </a:p>
          <a:p>
            <a:pPr marL="379413" indent="-379413" defTabSz="895350">
              <a:spcAft>
                <a:spcPct val="40000"/>
              </a:spcAft>
              <a:buFontTx/>
              <a:buNone/>
            </a:pPr>
            <a:r>
              <a:rPr lang="de-DE" dirty="0" smtClean="0">
                <a:latin typeface="Arial" pitchFamily="34" charset="0"/>
              </a:rPr>
              <a:t>	Grobanalyse von Belastungsschwerpunkten</a:t>
            </a:r>
          </a:p>
          <a:p>
            <a:pPr marL="379413" indent="-379413" defTabSz="895350">
              <a:spcAft>
                <a:spcPct val="40000"/>
              </a:spcAft>
              <a:buFontTx/>
              <a:buNone/>
            </a:pPr>
            <a:r>
              <a:rPr lang="de-DE" dirty="0" smtClean="0">
                <a:latin typeface="Arial" pitchFamily="34" charset="0"/>
              </a:rPr>
              <a:t>	Theoriegeleite Entwicklung</a:t>
            </a:r>
          </a:p>
          <a:p>
            <a:pPr marL="379413" indent="-379413" defTabSz="895350">
              <a:spcAft>
                <a:spcPct val="40000"/>
              </a:spcAft>
              <a:buFontTx/>
              <a:buNone/>
            </a:pPr>
            <a:r>
              <a:rPr lang="de-DE" dirty="0" smtClean="0">
                <a:latin typeface="Arial" pitchFamily="34" charset="0"/>
              </a:rPr>
              <a:t>	Theorie und Praxiserfordernisse</a:t>
            </a:r>
          </a:p>
          <a:p>
            <a:pPr marL="379413" indent="-379413" defTabSz="895350">
              <a:spcAft>
                <a:spcPct val="40000"/>
              </a:spcAft>
              <a:buFontTx/>
              <a:buNone/>
            </a:pPr>
            <a:r>
              <a:rPr lang="de-DE" dirty="0" smtClean="0">
                <a:latin typeface="Arial" pitchFamily="34" charset="0"/>
              </a:rPr>
              <a:t>	Zwei Versionen: Selbst- und Fremdeinschätzung</a:t>
            </a:r>
          </a:p>
          <a:p>
            <a:pPr marL="379413" indent="-379413" defTabSz="895350">
              <a:spcAft>
                <a:spcPct val="40000"/>
              </a:spcAft>
              <a:buFontTx/>
              <a:buNone/>
            </a:pPr>
            <a:r>
              <a:rPr lang="de-DE" dirty="0" smtClean="0">
                <a:latin typeface="Arial" pitchFamily="34" charset="0"/>
              </a:rPr>
              <a:t>	Akzeptanz</a:t>
            </a:r>
          </a:p>
          <a:p>
            <a:pPr marL="379413" indent="-379413" defTabSz="895350">
              <a:spcAft>
                <a:spcPct val="40000"/>
              </a:spcAft>
              <a:buFontTx/>
              <a:buNone/>
            </a:pPr>
            <a:r>
              <a:rPr lang="de-DE" dirty="0" smtClean="0">
                <a:latin typeface="Arial" pitchFamily="34" charset="0"/>
              </a:rPr>
              <a:t>	Erfassung von Stressoren und Ressourcen</a:t>
            </a:r>
          </a:p>
          <a:p>
            <a:pPr marL="379413" indent="-379413" defTabSz="895350">
              <a:spcAft>
                <a:spcPct val="40000"/>
              </a:spcAft>
              <a:buFontTx/>
              <a:buNone/>
            </a:pPr>
            <a:r>
              <a:rPr lang="de-DE" dirty="0" smtClean="0">
                <a:latin typeface="Arial" pitchFamily="34" charset="0"/>
              </a:rPr>
              <a:t>	Objekt-orientierte Formulierung</a:t>
            </a:r>
            <a:endParaRPr lang="de-DE" dirty="0" smtClean="0"/>
          </a:p>
        </p:txBody>
      </p:sp>
      <p:sp>
        <p:nvSpPr>
          <p:cNvPr id="40964" name="AutoShape 4"/>
          <p:cNvSpPr>
            <a:spLocks noChangeArrowheads="1"/>
          </p:cNvSpPr>
          <p:nvPr/>
        </p:nvSpPr>
        <p:spPr bwMode="auto">
          <a:xfrm rot="5400000">
            <a:off x="642910" y="2571744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0965" name="AutoShape 5"/>
          <p:cNvSpPr>
            <a:spLocks noChangeArrowheads="1"/>
          </p:cNvSpPr>
          <p:nvPr/>
        </p:nvSpPr>
        <p:spPr bwMode="auto">
          <a:xfrm rot="5400000">
            <a:off x="642910" y="3143248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0966" name="AutoShape 6"/>
          <p:cNvSpPr>
            <a:spLocks noChangeArrowheads="1"/>
          </p:cNvSpPr>
          <p:nvPr/>
        </p:nvSpPr>
        <p:spPr bwMode="auto">
          <a:xfrm rot="5400000">
            <a:off x="642910" y="3714752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0967" name="AutoShape 7"/>
          <p:cNvSpPr>
            <a:spLocks noChangeArrowheads="1"/>
          </p:cNvSpPr>
          <p:nvPr/>
        </p:nvSpPr>
        <p:spPr bwMode="auto">
          <a:xfrm rot="5400000">
            <a:off x="642910" y="4286256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0968" name="AutoShape 8"/>
          <p:cNvSpPr>
            <a:spLocks noChangeArrowheads="1"/>
          </p:cNvSpPr>
          <p:nvPr/>
        </p:nvSpPr>
        <p:spPr bwMode="auto">
          <a:xfrm rot="5400000">
            <a:off x="642910" y="4929198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0969" name="AutoShape 9"/>
          <p:cNvSpPr>
            <a:spLocks noChangeArrowheads="1"/>
          </p:cNvSpPr>
          <p:nvPr/>
        </p:nvSpPr>
        <p:spPr bwMode="auto">
          <a:xfrm rot="5400000">
            <a:off x="642910" y="5500702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40970" name="AutoShape 10"/>
          <p:cNvSpPr>
            <a:spLocks noChangeArrowheads="1"/>
          </p:cNvSpPr>
          <p:nvPr/>
        </p:nvSpPr>
        <p:spPr bwMode="auto">
          <a:xfrm rot="5400000">
            <a:off x="642910" y="6072206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772400" cy="381000"/>
          </a:xfrm>
        </p:spPr>
        <p:txBody>
          <a:bodyPr lIns="93296" tIns="46648" rIns="93296" bIns="46648" anchor="t"/>
          <a:lstStyle/>
          <a:p>
            <a:pPr algn="l"/>
            <a:r>
              <a:rPr lang="de-DE" b="1" dirty="0" smtClean="0"/>
              <a:t>Skalen des ISTA</a:t>
            </a:r>
            <a:endParaRPr lang="de-DE" dirty="0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166812"/>
            <a:ext cx="8572560" cy="5691187"/>
          </a:xfrm>
        </p:spPr>
        <p:txBody>
          <a:bodyPr lIns="93296" tIns="46648" rIns="93296" bIns="46648"/>
          <a:lstStyle/>
          <a:p>
            <a:pPr marL="469900" indent="-469900" defTabSz="895350">
              <a:spcAft>
                <a:spcPct val="4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Arbeitskomplexität</a:t>
            </a:r>
          </a:p>
          <a:p>
            <a:pPr marL="469900" indent="-469900" defTabSz="895350">
              <a:spcAft>
                <a:spcPct val="4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Variabilität</a:t>
            </a:r>
          </a:p>
          <a:p>
            <a:pPr marL="469900" indent="-469900" defTabSz="895350">
              <a:spcAft>
                <a:spcPct val="4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Handlungsspielraum</a:t>
            </a:r>
          </a:p>
          <a:p>
            <a:pPr marL="469900" indent="-469900" defTabSz="895350">
              <a:spcAft>
                <a:spcPct val="4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Kommunikation</a:t>
            </a:r>
          </a:p>
          <a:p>
            <a:pPr marL="469900" indent="-469900" defTabSz="895350">
              <a:spcAft>
                <a:spcPct val="4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Kooperationserfordernisse</a:t>
            </a:r>
          </a:p>
          <a:p>
            <a:pPr marL="469900" indent="-469900" defTabSz="895350">
              <a:spcAft>
                <a:spcPct val="4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Konzentration und Zeitdruck</a:t>
            </a:r>
          </a:p>
          <a:p>
            <a:pPr marL="469900" indent="-469900" defTabSz="895350">
              <a:spcAft>
                <a:spcPct val="4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Unsicherheit und Verantwortung</a:t>
            </a:r>
          </a:p>
          <a:p>
            <a:pPr marL="469900" indent="-469900" defTabSz="895350">
              <a:spcAft>
                <a:spcPct val="4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Unfallgefährdung</a:t>
            </a:r>
          </a:p>
          <a:p>
            <a:pPr marL="469900" indent="-469900" defTabSz="895350">
              <a:spcAft>
                <a:spcPct val="4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Arbeitsorganisatorische Probleme</a:t>
            </a:r>
          </a:p>
          <a:p>
            <a:pPr marL="469900" indent="-469900" defTabSz="895350">
              <a:spcAft>
                <a:spcPct val="4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Umgebungsbelastungen</a:t>
            </a:r>
          </a:p>
          <a:p>
            <a:pPr marL="469900" indent="-469900" defTabSz="895350">
              <a:spcAft>
                <a:spcPct val="4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Einseitige körperliche Belastung</a:t>
            </a:r>
          </a:p>
          <a:p>
            <a:pPr marL="469900" indent="-469900" defTabSz="895350">
              <a:spcAft>
                <a:spcPct val="4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Veränderungen in der Arbeitssituation</a:t>
            </a:r>
          </a:p>
          <a:p>
            <a:pPr marL="469900" indent="-469900" defTabSz="895350">
              <a:buFontTx/>
              <a:buNone/>
            </a:pPr>
            <a:endParaRPr lang="de-DE" sz="1800" dirty="0" smtClean="0">
              <a:latin typeface="Arial" pitchFamily="34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8318" y="5661248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9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7104063" cy="622300"/>
          </a:xfrm>
        </p:spPr>
        <p:txBody>
          <a:bodyPr lIns="93296" tIns="46648" rIns="93296" bIns="46648" anchor="t"/>
          <a:lstStyle/>
          <a:p>
            <a:pPr algn="l"/>
            <a:r>
              <a:rPr lang="de-DE" b="1" dirty="0" smtClean="0"/>
              <a:t>Tätigkeits-Bewertungs-System (TBS)</a:t>
            </a:r>
            <a:br>
              <a:rPr lang="de-DE" b="1" dirty="0" smtClean="0"/>
            </a:br>
            <a:r>
              <a:rPr lang="de-DE" b="1" dirty="0" smtClean="0"/>
              <a:t>(Hacker, </a:t>
            </a:r>
            <a:r>
              <a:rPr lang="de-DE" b="1" dirty="0" err="1" smtClean="0"/>
              <a:t>Iwanowa</a:t>
            </a:r>
            <a:r>
              <a:rPr lang="de-DE" b="1" dirty="0" smtClean="0"/>
              <a:t> &amp; Richter, 1983)</a:t>
            </a:r>
            <a:endParaRPr lang="de-DE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763000" cy="5715000"/>
          </a:xfrm>
        </p:spPr>
        <p:txBody>
          <a:bodyPr lIns="93296" tIns="46648" rIns="93296" bIns="46648"/>
          <a:lstStyle/>
          <a:p>
            <a:pPr marL="0" indent="0" defTabSz="469900">
              <a:lnSpc>
                <a:spcPct val="110000"/>
              </a:lnSpc>
              <a:spcAft>
                <a:spcPct val="30000"/>
              </a:spcAft>
              <a:buFontTx/>
              <a:buNone/>
            </a:pPr>
            <a:r>
              <a:rPr lang="de-DE" sz="1600" dirty="0" smtClean="0">
                <a:latin typeface="Arial" pitchFamily="34" charset="0"/>
              </a:rPr>
              <a:t>  </a:t>
            </a:r>
            <a:r>
              <a:rPr lang="de-DE" sz="1800" b="1" dirty="0" smtClean="0">
                <a:latin typeface="Arial" pitchFamily="34" charset="0"/>
              </a:rPr>
              <a:t>Grundlagen</a:t>
            </a:r>
            <a:r>
              <a:rPr lang="de-DE" sz="1800" dirty="0" smtClean="0">
                <a:latin typeface="Arial" pitchFamily="34" charset="0"/>
              </a:rPr>
              <a:t>: 				Handlungstheorie, 45 Items</a:t>
            </a:r>
          </a:p>
          <a:p>
            <a:pPr marL="0" indent="0" defTabSz="469900">
              <a:lnSpc>
                <a:spcPct val="110000"/>
              </a:lnSpc>
              <a:spcAft>
                <a:spcPct val="1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  </a:t>
            </a:r>
            <a:r>
              <a:rPr lang="de-DE" sz="1800" b="1" dirty="0" smtClean="0">
                <a:latin typeface="Arial" pitchFamily="34" charset="0"/>
              </a:rPr>
              <a:t>Vollständige Tätigkeit:</a:t>
            </a:r>
            <a:r>
              <a:rPr lang="de-DE" sz="1800" dirty="0" smtClean="0">
                <a:latin typeface="Arial" pitchFamily="34" charset="0"/>
              </a:rPr>
              <a:t> 			Arbeitsauftrag, </a:t>
            </a:r>
          </a:p>
          <a:p>
            <a:pPr marL="0" indent="0" defTabSz="469900">
              <a:lnSpc>
                <a:spcPct val="110000"/>
              </a:lnSpc>
              <a:spcAft>
                <a:spcPct val="1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							Ausführungsbedingungen</a:t>
            </a:r>
          </a:p>
          <a:p>
            <a:pPr marL="0" indent="0" defTabSz="469900">
              <a:lnSpc>
                <a:spcPct val="110000"/>
              </a:lnSpc>
              <a:spcAft>
                <a:spcPct val="1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							Förderung psychologischer Gesundheit und</a:t>
            </a:r>
          </a:p>
          <a:p>
            <a:pPr marL="0" indent="0" defTabSz="469900">
              <a:lnSpc>
                <a:spcPct val="110000"/>
              </a:lnSpc>
              <a:spcAft>
                <a:spcPct val="1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							Persönlichkeitsentwicklung</a:t>
            </a:r>
          </a:p>
          <a:p>
            <a:pPr marL="0" indent="0" defTabSz="469900">
              <a:lnSpc>
                <a:spcPct val="110000"/>
              </a:lnSpc>
              <a:spcAft>
                <a:spcPct val="30000"/>
              </a:spcAft>
              <a:buFontTx/>
              <a:buNone/>
            </a:pPr>
            <a:endParaRPr lang="de-DE" sz="1800" dirty="0" smtClean="0">
              <a:latin typeface="Arial" pitchFamily="34" charset="0"/>
            </a:endParaRPr>
          </a:p>
          <a:p>
            <a:pPr marL="495300" lvl="1" indent="0" defTabSz="469900">
              <a:lnSpc>
                <a:spcPct val="110000"/>
              </a:lnSpc>
              <a:spcAft>
                <a:spcPct val="3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Skalengruppe A  (25 Items): 	Verhältnis körperlich-geistige Tätigkeit</a:t>
            </a:r>
          </a:p>
          <a:p>
            <a:pPr marL="495300" lvl="1" indent="0" defTabSz="469900">
              <a:lnSpc>
                <a:spcPct val="110000"/>
              </a:lnSpc>
              <a:spcAft>
                <a:spcPct val="3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Skalengruppe B: (7 Items):	Kooperation und Kommunikation</a:t>
            </a:r>
          </a:p>
          <a:p>
            <a:pPr marL="495300" lvl="1" indent="0" defTabSz="469900">
              <a:lnSpc>
                <a:spcPct val="110000"/>
              </a:lnSpc>
              <a:spcAft>
                <a:spcPct val="3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Skalengruppe C (3 Items): 	Verantwortung, die aus Auftrag folgt</a:t>
            </a:r>
          </a:p>
          <a:p>
            <a:pPr marL="495300" lvl="1" indent="0" defTabSz="469900">
              <a:lnSpc>
                <a:spcPct val="110000"/>
              </a:lnSpc>
              <a:spcAft>
                <a:spcPct val="3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Skalengruppe D (7 Items): 	Geistige Leistung</a:t>
            </a:r>
          </a:p>
          <a:p>
            <a:pPr marL="495300" lvl="1" indent="0" defTabSz="469900">
              <a:lnSpc>
                <a:spcPct val="110000"/>
              </a:lnSpc>
              <a:spcAft>
                <a:spcPct val="30000"/>
              </a:spcAft>
              <a:buFontTx/>
              <a:buNone/>
            </a:pPr>
            <a:r>
              <a:rPr lang="de-DE" sz="1800" dirty="0" smtClean="0">
                <a:latin typeface="Arial" pitchFamily="34" charset="0"/>
              </a:rPr>
              <a:t>Skalengruppe E (3 Items): 	Qualifikations- und Lernerfordernisse</a:t>
            </a:r>
          </a:p>
          <a:p>
            <a:pPr marL="0" indent="0" defTabSz="469900">
              <a:lnSpc>
                <a:spcPct val="110000"/>
              </a:lnSpc>
              <a:spcAft>
                <a:spcPct val="30000"/>
              </a:spcAft>
              <a:buFontTx/>
              <a:buNone/>
            </a:pPr>
            <a:endParaRPr lang="de-DE" sz="1600" dirty="0" smtClean="0">
              <a:latin typeface="Arial" pitchFamily="34" charset="0"/>
            </a:endParaRPr>
          </a:p>
          <a:p>
            <a:pPr marL="0" indent="0" defTabSz="469900">
              <a:lnSpc>
                <a:spcPct val="110000"/>
              </a:lnSpc>
              <a:spcAft>
                <a:spcPct val="30000"/>
              </a:spcAft>
              <a:buFontTx/>
              <a:buNone/>
            </a:pPr>
            <a:r>
              <a:rPr lang="de-DE" sz="1600" dirty="0" smtClean="0">
                <a:latin typeface="Arial" pitchFamily="34" charset="0"/>
              </a:rPr>
              <a:t>Neben der Basisvariante (</a:t>
            </a:r>
            <a:r>
              <a:rPr lang="de-DE" sz="1600" dirty="0" err="1" smtClean="0">
                <a:latin typeface="Arial" pitchFamily="34" charset="0"/>
              </a:rPr>
              <a:t>Langform</a:t>
            </a:r>
            <a:r>
              <a:rPr lang="de-DE" sz="1600" dirty="0" smtClean="0">
                <a:latin typeface="Arial" pitchFamily="34" charset="0"/>
              </a:rPr>
              <a:t>) liegen Kurzformen für Elektronik/E-Technik, Leichtindustrie, Gießerei, Bauwesen und Handel vor.</a:t>
            </a:r>
          </a:p>
          <a:p>
            <a:pPr marL="0" indent="0" defTabSz="469900">
              <a:buFontTx/>
              <a:buNone/>
            </a:pPr>
            <a:endParaRPr lang="de-DE" sz="1600" dirty="0" smtClean="0">
              <a:latin typeface="Arial" pitchFamily="34" charset="0"/>
            </a:endParaRPr>
          </a:p>
        </p:txBody>
      </p: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68603" y="5469731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4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228600" y="304800"/>
            <a:ext cx="604720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600" b="1" dirty="0">
                <a:latin typeface="+mj-lt"/>
              </a:rPr>
              <a:t>TBS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152399" y="1193800"/>
          <a:ext cx="8705881" cy="566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Dokument" r:id="rId3" imgW="7725240" imgH="5667480" progId="Word.Document.8">
                  <p:embed/>
                </p:oleObj>
              </mc:Choice>
              <mc:Fallback>
                <p:oleObj name="Dokument" r:id="rId3" imgW="7725240" imgH="566748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399" y="1193800"/>
                        <a:ext cx="8705881" cy="566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7772400" cy="1143000"/>
          </a:xfrm>
        </p:spPr>
        <p:txBody>
          <a:bodyPr/>
          <a:lstStyle/>
          <a:p>
            <a:r>
              <a:rPr lang="de-DE" dirty="0" smtClean="0"/>
              <a:t>Tätigkeitsbewertungssystem (TBS)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7772400" cy="4114800"/>
          </a:xfrm>
        </p:spPr>
        <p:txBody>
          <a:bodyPr/>
          <a:lstStyle/>
          <a:p>
            <a:r>
              <a:rPr lang="de-DE" sz="2400" smtClean="0">
                <a:latin typeface="Arial" pitchFamily="34" charset="0"/>
              </a:rPr>
              <a:t>Überwiegend bedingungsbezogen</a:t>
            </a:r>
          </a:p>
          <a:p>
            <a:r>
              <a:rPr lang="de-DE" sz="2400" smtClean="0">
                <a:latin typeface="Arial" pitchFamily="34" charset="0"/>
              </a:rPr>
              <a:t>entwickelt für Tätigkeiten in der Industrie</a:t>
            </a:r>
          </a:p>
          <a:p>
            <a:endParaRPr lang="de-DE" sz="2400" smtClean="0">
              <a:latin typeface="Arial" pitchFamily="34" charset="0"/>
            </a:endParaRPr>
          </a:p>
          <a:p>
            <a:endParaRPr lang="de-DE" sz="2400" smtClean="0">
              <a:latin typeface="Arial" pitchFamily="34" charset="0"/>
            </a:endParaRPr>
          </a:p>
          <a:p>
            <a:endParaRPr lang="de-DE" sz="2400" smtClean="0">
              <a:latin typeface="Arial" pitchFamily="34" charset="0"/>
            </a:endParaRPr>
          </a:p>
          <a:p>
            <a:pPr lvl="1"/>
            <a:endParaRPr lang="de-DE" sz="2400" smtClean="0">
              <a:latin typeface="Arial" pitchFamily="34" charset="0"/>
            </a:endParaRPr>
          </a:p>
          <a:p>
            <a:endParaRPr lang="de-DE" sz="2400" smtClean="0">
              <a:latin typeface="Arial" pitchFamily="34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87338" y="2706688"/>
            <a:ext cx="8064500" cy="2232025"/>
          </a:xfrm>
          <a:prstGeom prst="rect">
            <a:avLst/>
          </a:prstGeom>
          <a:solidFill>
            <a:schemeClr val="hlink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de-DE" sz="2400">
                <a:latin typeface="Arial" pitchFamily="34" charset="0"/>
              </a:rPr>
              <a:t>Analyse der Arbeitsauftrags und der </a:t>
            </a:r>
            <a:br>
              <a:rPr lang="de-DE" sz="2400">
                <a:latin typeface="Arial" pitchFamily="34" charset="0"/>
              </a:rPr>
            </a:br>
            <a:r>
              <a:rPr lang="de-DE" sz="2400">
                <a:latin typeface="Arial" pitchFamily="34" charset="0"/>
              </a:rPr>
              <a:t>Ausführungsbedingungen durch Experten</a:t>
            </a:r>
          </a:p>
          <a:p>
            <a:pPr algn="ctr" eaLnBrk="1" hangingPunct="1"/>
            <a:endParaRPr lang="de-DE" sz="3200">
              <a:latin typeface="Arial" pitchFamily="34" charset="0"/>
            </a:endParaRPr>
          </a:p>
          <a:p>
            <a:pPr algn="ctr" eaLnBrk="1" hangingPunct="1"/>
            <a:r>
              <a:rPr lang="de-DE" sz="2400">
                <a:latin typeface="Arial" pitchFamily="34" charset="0"/>
              </a:rPr>
              <a:t>Analyse des Tätigkeitsvollzugs </a:t>
            </a:r>
            <a:br>
              <a:rPr lang="de-DE" sz="2400">
                <a:latin typeface="Arial" pitchFamily="34" charset="0"/>
              </a:rPr>
            </a:br>
            <a:r>
              <a:rPr lang="de-DE" sz="2400">
                <a:latin typeface="Arial" pitchFamily="34" charset="0"/>
              </a:rPr>
              <a:t>durch Beobachtungsinterviews durch Experten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106363" y="3786188"/>
            <a:ext cx="8353425" cy="24939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de-DE" sz="2400">
              <a:latin typeface="Arial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de-DE" sz="2400">
              <a:latin typeface="Arial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de-DE" sz="2400">
              <a:latin typeface="Arial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de-DE" sz="2400">
                <a:latin typeface="Arial" pitchFamily="34" charset="0"/>
              </a:rPr>
              <a:t>Wahrnehmung und Bewertung der Tätigkeit und ihrer Bedingungen durch die Beschäftigten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107950" y="6381750"/>
            <a:ext cx="4464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 sz="1200">
                <a:latin typeface="Arial" pitchFamily="34" charset="0"/>
              </a:rPr>
              <a:t>Quelle: Pohlandt, Hacker &amp; Richter, (1999) 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81488" y="5010943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772400" cy="457200"/>
          </a:xfrm>
        </p:spPr>
        <p:txBody>
          <a:bodyPr lIns="93296" tIns="46648" rIns="93296" bIns="46648" anchor="t"/>
          <a:lstStyle/>
          <a:p>
            <a:pPr algn="l"/>
            <a:r>
              <a:rPr lang="de-DE" b="1" dirty="0" smtClean="0"/>
              <a:t>TBS Skalengruppen (1/2)</a:t>
            </a:r>
            <a:endParaRPr lang="de-DE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071546"/>
            <a:ext cx="8477280" cy="4953000"/>
          </a:xfrm>
        </p:spPr>
        <p:txBody>
          <a:bodyPr lIns="93296" tIns="46648" rIns="93296" bIns="46648"/>
          <a:lstStyle/>
          <a:p>
            <a:pPr>
              <a:spcAft>
                <a:spcPct val="25000"/>
              </a:spcAft>
              <a:buFontTx/>
              <a:buNone/>
            </a:pPr>
            <a:r>
              <a:rPr lang="de-DE" sz="2000" b="1" dirty="0" smtClean="0">
                <a:latin typeface="Arial" pitchFamily="34" charset="0"/>
              </a:rPr>
              <a:t>A - Organisatorische und Technische Bedingungen</a:t>
            </a:r>
            <a:endParaRPr lang="de-DE" sz="2000" dirty="0" smtClean="0">
              <a:latin typeface="Arial" pitchFamily="34" charset="0"/>
            </a:endParaRP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A1:   Vielfalt der Teiltätigkeiten</a:t>
            </a: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A2:   Variabilität der Tätigkeit</a:t>
            </a: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A3:   Objektive Möglichkeiten zur psychischen Automatisierung</a:t>
            </a: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A4:   Durchschaubarkeit des Produktions- und Arbeitsprozesses</a:t>
            </a: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A5:   Vorhersehbarkeit und zeitliche Bindung an Anforderungen</a:t>
            </a: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A6:   Beeinflussbarkeit des Arbeitsprozesses</a:t>
            </a:r>
          </a:p>
          <a:p>
            <a:pPr>
              <a:spcBef>
                <a:spcPts val="600"/>
              </a:spcBef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A7:   Körperliche Abwechslung</a:t>
            </a:r>
          </a:p>
          <a:p>
            <a:pPr>
              <a:spcBef>
                <a:spcPts val="600"/>
              </a:spcBef>
              <a:spcAft>
                <a:spcPct val="25000"/>
              </a:spcAft>
              <a:buFontTx/>
              <a:buNone/>
            </a:pPr>
            <a:r>
              <a:rPr lang="de-DE" sz="2000" b="1" dirty="0" smtClean="0">
                <a:latin typeface="Arial" pitchFamily="34" charset="0"/>
              </a:rPr>
              <a:t>B - Kooperations- und Kommunikationserfordernisse</a:t>
            </a:r>
          </a:p>
          <a:p>
            <a:pPr>
              <a:spcBef>
                <a:spcPts val="600"/>
              </a:spcBef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B1:   Umfang erforderlicher kooperativer Arbeiten </a:t>
            </a: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B2:   Formen kooperativer Arbeiten</a:t>
            </a: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B3:   Variabilität erforderlicher kooperativer Arbeiten </a:t>
            </a: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B4:   Kommunikation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73880" y="4869160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4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32" y="-90488"/>
            <a:ext cx="7772400" cy="1143001"/>
          </a:xfrm>
        </p:spPr>
        <p:txBody>
          <a:bodyPr/>
          <a:lstStyle/>
          <a:p>
            <a:r>
              <a:rPr lang="de-DE" dirty="0" smtClean="0"/>
              <a:t>„objektive“ und „subjektive“ </a:t>
            </a:r>
            <a:br>
              <a:rPr lang="de-DE" dirty="0" smtClean="0"/>
            </a:br>
            <a:r>
              <a:rPr lang="de-DE" dirty="0" smtClean="0"/>
              <a:t>Arbeitsanalysen</a:t>
            </a:r>
          </a:p>
        </p:txBody>
      </p:sp>
      <p:sp>
        <p:nvSpPr>
          <p:cNvPr id="14339" name="Text Box 7"/>
          <p:cNvSpPr txBox="1">
            <a:spLocks noChangeArrowheads="1"/>
          </p:cNvSpPr>
          <p:nvPr/>
        </p:nvSpPr>
        <p:spPr bwMode="auto">
          <a:xfrm>
            <a:off x="179388" y="1196975"/>
            <a:ext cx="396081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>
                <a:latin typeface="Arial" pitchFamily="34" charset="0"/>
              </a:rPr>
              <a:t>Bedingungsbezogen = „objektiv“</a:t>
            </a:r>
          </a:p>
          <a:p>
            <a:pPr>
              <a:spcBef>
                <a:spcPct val="50000"/>
              </a:spcBef>
            </a:pPr>
            <a:r>
              <a:rPr lang="de-DE" sz="2000">
                <a:latin typeface="Arial" pitchFamily="34" charset="0"/>
              </a:rPr>
              <a:t>Abstraktion von der Person</a:t>
            </a:r>
            <a:br>
              <a:rPr lang="de-DE" sz="2000">
                <a:latin typeface="Arial" pitchFamily="34" charset="0"/>
              </a:rPr>
            </a:br>
            <a:r>
              <a:rPr lang="de-DE" sz="2000">
                <a:latin typeface="Arial" pitchFamily="34" charset="0"/>
              </a:rPr>
              <a:t>(hinreichend geübter Arbeiter)</a:t>
            </a:r>
          </a:p>
          <a:p>
            <a:pPr>
              <a:spcBef>
                <a:spcPct val="50000"/>
              </a:spcBef>
            </a:pPr>
            <a:r>
              <a:rPr lang="de-DE" sz="2000">
                <a:latin typeface="Arial" pitchFamily="34" charset="0"/>
              </a:rPr>
              <a:t>Erhebung z.B. Beobachtungs-interviews (TBS, RHIA, VERA …)</a:t>
            </a:r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4427538" y="1196975"/>
            <a:ext cx="396081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>
                <a:latin typeface="Arial" pitchFamily="34" charset="0"/>
              </a:rPr>
              <a:t>Personbezogen = „subjektiv“</a:t>
            </a:r>
          </a:p>
          <a:p>
            <a:pPr>
              <a:spcBef>
                <a:spcPct val="50000"/>
              </a:spcBef>
            </a:pPr>
            <a:r>
              <a:rPr lang="de-DE" sz="2000">
                <a:latin typeface="Arial" pitchFamily="34" charset="0"/>
              </a:rPr>
              <a:t>Individuelle Person im Vordergrund</a:t>
            </a:r>
          </a:p>
          <a:p>
            <a:pPr>
              <a:spcBef>
                <a:spcPct val="50000"/>
              </a:spcBef>
            </a:pPr>
            <a:r>
              <a:rPr lang="de-DE" sz="2000">
                <a:latin typeface="Arial" pitchFamily="34" charset="0"/>
              </a:rPr>
              <a:t>Erhebung z.B. durch Fragebogen (SAA, SALSA, JDS)</a:t>
            </a:r>
          </a:p>
        </p:txBody>
      </p:sp>
      <p:pic>
        <p:nvPicPr>
          <p:cNvPr id="14341" name="Picture 10" descr="maschine_mensc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3644900"/>
            <a:ext cx="5113338" cy="312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Line 11"/>
          <p:cNvSpPr>
            <a:spLocks noChangeShapeType="1"/>
          </p:cNvSpPr>
          <p:nvPr/>
        </p:nvSpPr>
        <p:spPr bwMode="auto">
          <a:xfrm>
            <a:off x="179388" y="1557338"/>
            <a:ext cx="8137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4343" name="Line 12"/>
          <p:cNvSpPr>
            <a:spLocks noChangeShapeType="1"/>
          </p:cNvSpPr>
          <p:nvPr/>
        </p:nvSpPr>
        <p:spPr bwMode="auto">
          <a:xfrm>
            <a:off x="4284663" y="1125538"/>
            <a:ext cx="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4344" name="Line 13"/>
          <p:cNvSpPr>
            <a:spLocks noChangeShapeType="1"/>
          </p:cNvSpPr>
          <p:nvPr/>
        </p:nvSpPr>
        <p:spPr bwMode="auto">
          <a:xfrm>
            <a:off x="3635375" y="3141663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4345" name="Text Box 14"/>
          <p:cNvSpPr txBox="1">
            <a:spLocks noChangeArrowheads="1"/>
          </p:cNvSpPr>
          <p:nvPr/>
        </p:nvSpPr>
        <p:spPr bwMode="auto">
          <a:xfrm>
            <a:off x="3635375" y="3213100"/>
            <a:ext cx="12239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800">
                <a:latin typeface="Arial" pitchFamily="34" charset="0"/>
              </a:rPr>
              <a:t>MTO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27538" y="544522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3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772400" cy="381000"/>
          </a:xfrm>
        </p:spPr>
        <p:txBody>
          <a:bodyPr lIns="93296" tIns="46648" rIns="93296" bIns="46648" anchor="t"/>
          <a:lstStyle/>
          <a:p>
            <a:pPr algn="l"/>
            <a:r>
              <a:rPr lang="de-DE" b="1" dirty="0" smtClean="0"/>
              <a:t>TBS Skalengruppen (2/2)</a:t>
            </a:r>
            <a:endParaRPr lang="de-DE" dirty="0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4422"/>
            <a:ext cx="9144000" cy="4149725"/>
          </a:xfrm>
        </p:spPr>
        <p:txBody>
          <a:bodyPr lIns="93296" tIns="46648" rIns="93296" bIns="46648"/>
          <a:lstStyle/>
          <a:p>
            <a:pPr>
              <a:spcAft>
                <a:spcPct val="25000"/>
              </a:spcAft>
              <a:buFontTx/>
              <a:buNone/>
            </a:pPr>
            <a:r>
              <a:rPr lang="de-DE" sz="2000" b="1" dirty="0" smtClean="0">
                <a:latin typeface="Arial" pitchFamily="34" charset="0"/>
              </a:rPr>
              <a:t>C - Aus dem Arbeitsauftrag resultierende Verantwortung</a:t>
            </a: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C1: Inhalte individueller Verantwortung</a:t>
            </a: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C2: Umfang der individuelle Verantwortung für Ergebnisse</a:t>
            </a: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C3: Kollektive Verantwortung für die Leistung</a:t>
            </a:r>
          </a:p>
          <a:p>
            <a:pPr>
              <a:spcBef>
                <a:spcPct val="80000"/>
              </a:spcBef>
              <a:spcAft>
                <a:spcPct val="25000"/>
              </a:spcAft>
              <a:buFontTx/>
              <a:buNone/>
            </a:pPr>
            <a:r>
              <a:rPr lang="de-DE" sz="2000" b="1" dirty="0" smtClean="0">
                <a:latin typeface="Arial" pitchFamily="34" charset="0"/>
              </a:rPr>
              <a:t>D - Erforderliche geistige (kognitive) Leistungen</a:t>
            </a: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D1: Hauptebenen der psychischen Ausführungsregulation</a:t>
            </a: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D2: Erforderliche Informationsaufnahmeprozesse</a:t>
            </a: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D3: Erforderliche intellektuelle Informationsverarbeitungsprozesse</a:t>
            </a:r>
          </a:p>
          <a:p>
            <a:pPr>
              <a:spcBef>
                <a:spcPct val="80000"/>
              </a:spcBef>
              <a:spcAft>
                <a:spcPct val="25000"/>
              </a:spcAft>
              <a:buFontTx/>
              <a:buNone/>
            </a:pPr>
            <a:r>
              <a:rPr lang="de-DE" sz="2000" b="1" dirty="0" smtClean="0">
                <a:latin typeface="Arial" pitchFamily="34" charset="0"/>
              </a:rPr>
              <a:t>E - </a:t>
            </a:r>
            <a:r>
              <a:rPr lang="de-DE" sz="2000" b="1" dirty="0" err="1" smtClean="0">
                <a:latin typeface="Arial" pitchFamily="34" charset="0"/>
              </a:rPr>
              <a:t>Qualifikations</a:t>
            </a:r>
            <a:r>
              <a:rPr lang="de-DE" sz="2000" b="1" dirty="0" smtClean="0">
                <a:latin typeface="Arial" pitchFamily="34" charset="0"/>
              </a:rPr>
              <a:t> - und Lernerfordernisse</a:t>
            </a: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E1: Geforderte berufliche Vorbildung</a:t>
            </a: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E2: Inanspruchnahme der geforderten beruflichen Vorbildung</a:t>
            </a:r>
          </a:p>
          <a:p>
            <a:pPr>
              <a:spcAft>
                <a:spcPct val="25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E3: Auftragsbedingte Lernerfordernisse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8318" y="5481606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98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0" y="1268412"/>
            <a:ext cx="9144000" cy="498598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de-DE" sz="2000" dirty="0">
                <a:latin typeface="Arial" pitchFamily="34" charset="0"/>
              </a:rPr>
              <a:t>A 2.2   </a:t>
            </a:r>
            <a:r>
              <a:rPr lang="de-DE" sz="2400" dirty="0">
                <a:latin typeface="Arial" pitchFamily="34" charset="0"/>
              </a:rPr>
              <a:t>Wiederholung von Verrichtungen</a:t>
            </a:r>
          </a:p>
          <a:p>
            <a:pPr marL="800100" lvl="1" indent="-342900" eaLnBrk="1" hangingPunct="1">
              <a:spcBef>
                <a:spcPct val="50000"/>
              </a:spcBef>
            </a:pPr>
            <a:r>
              <a:rPr lang="de-DE" sz="2400" dirty="0">
                <a:latin typeface="Arial" pitchFamily="34" charset="0"/>
              </a:rPr>
              <a:t>    Häufigkeit sich gleichförmig wiederholender Verrichtungen (Arbeitsgangstufen) innerhalb einer Teiltätigkeit je Schicht (Arbeitstag)</a:t>
            </a:r>
          </a:p>
          <a:p>
            <a:pPr marL="1257300" lvl="2" indent="-342900" eaLnBrk="1" hangingPunct="1">
              <a:spcBef>
                <a:spcPct val="50000"/>
              </a:spcBef>
            </a:pPr>
            <a:r>
              <a:rPr lang="de-DE" sz="2000" dirty="0">
                <a:latin typeface="Arial" pitchFamily="34" charset="0"/>
              </a:rPr>
              <a:t>(0) ungefähr </a:t>
            </a:r>
            <a:r>
              <a:rPr lang="de-DE" sz="2000" dirty="0" err="1">
                <a:latin typeface="Arial" pitchFamily="34" charset="0"/>
              </a:rPr>
              <a:t>minütlich</a:t>
            </a:r>
            <a:r>
              <a:rPr lang="de-DE" sz="2000" dirty="0">
                <a:latin typeface="Arial" pitchFamily="34" charset="0"/>
              </a:rPr>
              <a:t> oder häufiger; </a:t>
            </a:r>
          </a:p>
          <a:p>
            <a:pPr marL="1257300" lvl="2" indent="-342900" eaLnBrk="1" hangingPunct="1">
              <a:spcBef>
                <a:spcPct val="50000"/>
              </a:spcBef>
              <a:buFontTx/>
              <a:buAutoNum type="arabicParenBoth"/>
            </a:pPr>
            <a:r>
              <a:rPr lang="de-DE" sz="2000" dirty="0">
                <a:latin typeface="Arial" pitchFamily="34" charset="0"/>
              </a:rPr>
              <a:t>Alle 1 bis fast 3 Minuten; </a:t>
            </a:r>
          </a:p>
          <a:p>
            <a:pPr marL="1257300" lvl="2" indent="-342900" eaLnBrk="1" hangingPunct="1">
              <a:spcBef>
                <a:spcPct val="50000"/>
              </a:spcBef>
              <a:buFontTx/>
              <a:buAutoNum type="arabicParenBoth"/>
            </a:pPr>
            <a:r>
              <a:rPr lang="de-DE" sz="2000" dirty="0">
                <a:latin typeface="Arial" pitchFamily="34" charset="0"/>
              </a:rPr>
              <a:t>Alle 3 bis fast 7 Minuten; </a:t>
            </a:r>
          </a:p>
          <a:p>
            <a:pPr marL="1257300" lvl="2" indent="-342900" eaLnBrk="1" hangingPunct="1">
              <a:spcBef>
                <a:spcPct val="50000"/>
              </a:spcBef>
              <a:buFontTx/>
              <a:buAutoNum type="arabicParenBoth"/>
            </a:pPr>
            <a:r>
              <a:rPr lang="de-DE" sz="2000" dirty="0">
                <a:latin typeface="Arial" pitchFamily="34" charset="0"/>
              </a:rPr>
              <a:t>Alle 7 bis fast 12 Minuten; </a:t>
            </a:r>
          </a:p>
          <a:p>
            <a:pPr marL="1257300" lvl="2" indent="-342900" eaLnBrk="1" hangingPunct="1">
              <a:spcBef>
                <a:spcPct val="50000"/>
              </a:spcBef>
              <a:buFontTx/>
              <a:buAutoNum type="arabicParenBoth"/>
            </a:pPr>
            <a:r>
              <a:rPr lang="de-DE" sz="2000" dirty="0">
                <a:latin typeface="Arial" pitchFamily="34" charset="0"/>
              </a:rPr>
              <a:t>Alle 12 Minuten bis fast stündlich; </a:t>
            </a:r>
          </a:p>
          <a:p>
            <a:pPr marL="1257300" lvl="2" indent="-342900" eaLnBrk="1" hangingPunct="1">
              <a:spcBef>
                <a:spcPct val="50000"/>
              </a:spcBef>
              <a:buFontTx/>
              <a:buAutoNum type="arabicParenBoth"/>
            </a:pPr>
            <a:r>
              <a:rPr lang="de-DE" sz="2000" dirty="0">
                <a:latin typeface="Arial" pitchFamily="34" charset="0"/>
              </a:rPr>
              <a:t>stündlich bis alle 4 Stunden; </a:t>
            </a:r>
          </a:p>
          <a:p>
            <a:pPr marL="1257300" lvl="2" indent="-342900" eaLnBrk="1" hangingPunct="1">
              <a:spcBef>
                <a:spcPct val="50000"/>
              </a:spcBef>
              <a:buFontTx/>
              <a:buAutoNum type="arabicParenBoth"/>
            </a:pPr>
            <a:r>
              <a:rPr lang="de-DE" sz="2000" dirty="0">
                <a:latin typeface="Arial" pitchFamily="34" charset="0"/>
              </a:rPr>
              <a:t>keine Wiederholung in einer Schicht </a:t>
            </a:r>
          </a:p>
        </p:txBody>
      </p:sp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7092950" y="5516563"/>
            <a:ext cx="158432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 sz="1200">
                <a:latin typeface="Arial" pitchFamily="34" charset="0"/>
              </a:rPr>
              <a:t>Quelle: Pohlandt, Hacker &amp; Richter, (1999) 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7772400" cy="1143000"/>
          </a:xfrm>
          <a:noFill/>
        </p:spPr>
        <p:txBody>
          <a:bodyPr/>
          <a:lstStyle/>
          <a:p>
            <a:r>
              <a:rPr lang="de-DE" dirty="0" smtClean="0"/>
              <a:t>Tätigkeitsbewertungssystem (TBS)</a:t>
            </a:r>
            <a:br>
              <a:rPr lang="de-DE" dirty="0" smtClean="0"/>
            </a:br>
            <a:endParaRPr lang="de-DE" dirty="0" smtClean="0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72000" y="4797152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0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1462"/>
            <a:ext cx="7104063" cy="622300"/>
          </a:xfrm>
        </p:spPr>
        <p:txBody>
          <a:bodyPr lIns="93296" tIns="46648" rIns="93296" bIns="46648" anchor="t"/>
          <a:lstStyle/>
          <a:p>
            <a:pPr algn="l"/>
            <a:r>
              <a:rPr lang="de-DE" sz="2200" b="1" dirty="0" smtClean="0"/>
              <a:t>TBS - Aufbau </a:t>
            </a:r>
            <a:br>
              <a:rPr lang="de-DE" sz="2200" b="1" dirty="0" smtClean="0"/>
            </a:br>
            <a:r>
              <a:rPr lang="de-DE" sz="2200" b="1" dirty="0" smtClean="0"/>
              <a:t>Teil A: Organisatorische und Technische Bedingungen</a:t>
            </a:r>
            <a:endParaRPr lang="de-DE" sz="2200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  <p:custDataLst>
              <p:tags r:id="rId1"/>
            </p:custDataLst>
          </p:nvPr>
        </p:nvSpPr>
        <p:spPr>
          <a:xfrm>
            <a:off x="304800" y="1142984"/>
            <a:ext cx="4124324" cy="6586418"/>
          </a:xfrm>
          <a:noFill/>
        </p:spPr>
        <p:txBody>
          <a:bodyPr wrap="square" lIns="0" tIns="0" rIns="0" bIns="0">
            <a:spAutoFit/>
          </a:bodyPr>
          <a:lstStyle/>
          <a:p>
            <a:pPr marL="292100" indent="-292100" defTabSz="895350">
              <a:spcBef>
                <a:spcPct val="0"/>
              </a:spcBef>
              <a:spcAft>
                <a:spcPct val="15000"/>
              </a:spcAft>
              <a:buFontTx/>
              <a:buNone/>
              <a:tabLst>
                <a:tab pos="190500" algn="l"/>
              </a:tabLst>
            </a:pPr>
            <a:r>
              <a:rPr lang="de-DE" sz="1600" b="1" dirty="0" smtClean="0">
                <a:latin typeface="Arial" pitchFamily="34" charset="0"/>
              </a:rPr>
              <a:t>A1: Vielfalt der Tätigkeit</a:t>
            </a:r>
          </a:p>
          <a:p>
            <a:pPr marL="292100" indent="-292100" defTabSz="895350">
              <a:spcBef>
                <a:spcPct val="0"/>
              </a:spcBef>
              <a:buFontTx/>
              <a:buNone/>
              <a:tabLst>
                <a:tab pos="190500" algn="l"/>
              </a:tabLst>
            </a:pPr>
            <a:r>
              <a:rPr lang="de-DE" sz="1600" dirty="0" smtClean="0">
                <a:latin typeface="Arial" pitchFamily="34" charset="0"/>
              </a:rPr>
              <a:t>	Zeitanteil der Tätigkeiten</a:t>
            </a:r>
          </a:p>
          <a:p>
            <a:pPr marL="292100" indent="-292100" defTabSz="895350">
              <a:spcBef>
                <a:spcPct val="0"/>
              </a:spcBef>
              <a:buFontTx/>
              <a:buNone/>
              <a:tabLst>
                <a:tab pos="190500" algn="l"/>
              </a:tabLst>
            </a:pPr>
            <a:r>
              <a:rPr lang="de-DE" sz="1600" dirty="0" smtClean="0">
                <a:latin typeface="Arial" pitchFamily="34" charset="0"/>
              </a:rPr>
              <a:t>	Art der Vorbereitungstätigkeiten</a:t>
            </a:r>
          </a:p>
          <a:p>
            <a:pPr marL="292100" indent="-292100" defTabSz="895350">
              <a:spcBef>
                <a:spcPct val="0"/>
              </a:spcBef>
              <a:buFontTx/>
              <a:buNone/>
              <a:tabLst>
                <a:tab pos="190500" algn="l"/>
              </a:tabLst>
            </a:pPr>
            <a:r>
              <a:rPr lang="de-DE" sz="1600" dirty="0" smtClean="0">
                <a:latin typeface="Arial" pitchFamily="34" charset="0"/>
              </a:rPr>
              <a:t>	Prüftätigkeiten</a:t>
            </a:r>
          </a:p>
          <a:p>
            <a:pPr marL="292100" indent="-292100" defTabSz="895350">
              <a:spcBef>
                <a:spcPct val="0"/>
              </a:spcBef>
              <a:buFontTx/>
              <a:buNone/>
              <a:tabLst>
                <a:tab pos="190500" algn="l"/>
              </a:tabLst>
            </a:pPr>
            <a:r>
              <a:rPr lang="de-DE" sz="1600" dirty="0" smtClean="0">
                <a:latin typeface="Arial" pitchFamily="34" charset="0"/>
              </a:rPr>
              <a:t>	Korrekturtätigkeiten</a:t>
            </a:r>
          </a:p>
          <a:p>
            <a:pPr marL="292100" indent="-292100" defTabSz="895350">
              <a:spcBef>
                <a:spcPct val="0"/>
              </a:spcBef>
              <a:buFontTx/>
              <a:buNone/>
              <a:tabLst>
                <a:tab pos="190500" algn="l"/>
              </a:tabLst>
            </a:pPr>
            <a:r>
              <a:rPr lang="de-DE" sz="1600" dirty="0" smtClean="0">
                <a:latin typeface="Arial" pitchFamily="34" charset="0"/>
              </a:rPr>
              <a:t>	Wartungstätigkeiten</a:t>
            </a:r>
          </a:p>
          <a:p>
            <a:pPr marL="292100" indent="-292100" defTabSz="895350">
              <a:spcBef>
                <a:spcPct val="0"/>
              </a:spcBef>
              <a:buFontTx/>
              <a:buNone/>
              <a:tabLst>
                <a:tab pos="190500" algn="l"/>
              </a:tabLst>
            </a:pPr>
            <a:r>
              <a:rPr lang="de-DE" sz="1600" dirty="0" smtClean="0">
                <a:latin typeface="Arial" pitchFamily="34" charset="0"/>
              </a:rPr>
              <a:t>	Instandsetzungstätigkeiten</a:t>
            </a:r>
          </a:p>
          <a:p>
            <a:pPr marL="292100" indent="-292100" defTabSz="895350">
              <a:spcBef>
                <a:spcPct val="0"/>
              </a:spcBef>
              <a:buFontTx/>
              <a:buNone/>
              <a:tabLst>
                <a:tab pos="190500" algn="l"/>
              </a:tabLst>
            </a:pPr>
            <a:r>
              <a:rPr lang="de-DE" sz="1600" dirty="0" smtClean="0">
                <a:latin typeface="Arial" pitchFamily="34" charset="0"/>
              </a:rPr>
              <a:t>	Organisationsfunktionen (Leistungs- </a:t>
            </a:r>
            <a:r>
              <a:rPr lang="de-DE" sz="1600" dirty="0" err="1" smtClean="0">
                <a:latin typeface="Arial" pitchFamily="34" charset="0"/>
              </a:rPr>
              <a:t>abrechnung</a:t>
            </a:r>
            <a:r>
              <a:rPr lang="de-DE" sz="1600" dirty="0" smtClean="0">
                <a:latin typeface="Arial" pitchFamily="34" charset="0"/>
              </a:rPr>
              <a:t>, Arbeitsverteilung)</a:t>
            </a:r>
          </a:p>
          <a:p>
            <a:pPr marL="292100" indent="-292100" defTabSz="895350">
              <a:spcBef>
                <a:spcPct val="0"/>
              </a:spcBef>
              <a:spcAft>
                <a:spcPct val="15000"/>
              </a:spcAft>
              <a:buFontTx/>
              <a:buNone/>
              <a:tabLst>
                <a:tab pos="190500" algn="l"/>
              </a:tabLst>
            </a:pPr>
            <a:r>
              <a:rPr lang="de-DE" sz="1600" b="1" dirty="0" smtClean="0">
                <a:latin typeface="Arial" pitchFamily="34" charset="0"/>
              </a:rPr>
              <a:t>A2: Variabilität</a:t>
            </a:r>
          </a:p>
          <a:p>
            <a:pPr marL="292100" indent="-292100" defTabSz="895350">
              <a:spcBef>
                <a:spcPct val="0"/>
              </a:spcBef>
              <a:buFontTx/>
              <a:buNone/>
              <a:tabLst>
                <a:tab pos="190500" algn="l"/>
              </a:tabLst>
            </a:pPr>
            <a:r>
              <a:rPr lang="de-DE" sz="1600" dirty="0" smtClean="0">
                <a:latin typeface="Arial" pitchFamily="34" charset="0"/>
              </a:rPr>
              <a:t>	Aufgabenwechsel</a:t>
            </a:r>
          </a:p>
          <a:p>
            <a:pPr marL="292100" indent="-292100" defTabSz="895350">
              <a:spcBef>
                <a:spcPct val="0"/>
              </a:spcBef>
              <a:buFontTx/>
              <a:buNone/>
              <a:tabLst>
                <a:tab pos="190500" algn="l"/>
              </a:tabLst>
            </a:pPr>
            <a:r>
              <a:rPr lang="de-DE" sz="1600" dirty="0" smtClean="0">
                <a:latin typeface="Arial" pitchFamily="34" charset="0"/>
              </a:rPr>
              <a:t>	Wiederholung von Verrichtungen</a:t>
            </a:r>
          </a:p>
          <a:p>
            <a:pPr marL="292100" indent="-292100" defTabSz="895350">
              <a:spcBef>
                <a:spcPct val="0"/>
              </a:spcBef>
              <a:buFontTx/>
              <a:buNone/>
              <a:tabLst>
                <a:tab pos="190500" algn="l"/>
              </a:tabLst>
            </a:pPr>
            <a:r>
              <a:rPr lang="de-DE" sz="1600" dirty="0" smtClean="0">
                <a:latin typeface="Arial" pitchFamily="34" charset="0"/>
              </a:rPr>
              <a:t>	Bereitschaftszeiten</a:t>
            </a:r>
          </a:p>
          <a:p>
            <a:pPr marL="292100" indent="-292100" defTabSz="895350">
              <a:spcBef>
                <a:spcPct val="0"/>
              </a:spcBef>
              <a:spcAft>
                <a:spcPct val="15000"/>
              </a:spcAft>
              <a:buFontTx/>
              <a:buNone/>
              <a:tabLst>
                <a:tab pos="190500" algn="l"/>
              </a:tabLst>
            </a:pPr>
            <a:r>
              <a:rPr lang="de-DE" sz="1600" b="1" dirty="0" smtClean="0">
                <a:latin typeface="Arial" pitchFamily="34" charset="0"/>
              </a:rPr>
              <a:t>A3: Routinemäßigen Ausführungen</a:t>
            </a:r>
          </a:p>
          <a:p>
            <a:pPr marL="190500" indent="-190500" defTabSz="912813">
              <a:spcAft>
                <a:spcPct val="15000"/>
              </a:spcAft>
            </a:pPr>
            <a:r>
              <a:rPr lang="de-DE" sz="1600" b="1" dirty="0" smtClean="0">
                <a:latin typeface="Arial" pitchFamily="34" charset="0"/>
              </a:rPr>
              <a:t>A4: Durchschaubarkeit des Produktions- und Arbeitsprozesses</a:t>
            </a:r>
          </a:p>
          <a:p>
            <a:pPr marL="190500" indent="-190500" defTabSz="912813"/>
            <a:r>
              <a:rPr lang="de-DE" sz="1600" dirty="0" smtClean="0">
                <a:latin typeface="Arial" pitchFamily="34" charset="0"/>
              </a:rPr>
              <a:t>erforderliche Informationen über       	  Produktion und Organisation</a:t>
            </a:r>
          </a:p>
          <a:p>
            <a:pPr marL="190500" indent="-190500" defTabSz="912813"/>
            <a:r>
              <a:rPr lang="de-DE" sz="1600" dirty="0" smtClean="0">
                <a:latin typeface="Arial" pitchFamily="34" charset="0"/>
              </a:rPr>
              <a:t>über Funktionsweisen (z.B. Maschinen)</a:t>
            </a:r>
          </a:p>
          <a:p>
            <a:pPr marL="190500" indent="-190500" defTabSz="912813"/>
            <a:r>
              <a:rPr lang="de-DE" sz="1600" dirty="0" smtClean="0">
                <a:latin typeface="Arial" pitchFamily="34" charset="0"/>
              </a:rPr>
              <a:t>Quellen, Art der nutzbarer Rückmeldungen </a:t>
            </a:r>
          </a:p>
          <a:p>
            <a:pPr marL="190500" indent="-190500" defTabSz="912813"/>
            <a:r>
              <a:rPr lang="de-DE" sz="1600" dirty="0" smtClean="0">
                <a:latin typeface="Arial" pitchFamily="34" charset="0"/>
              </a:rPr>
              <a:t>Differenzierbarkeit von Rückmeldung über die Güte</a:t>
            </a:r>
          </a:p>
          <a:p>
            <a:pPr marL="292100" indent="-292100" defTabSz="895350">
              <a:spcBef>
                <a:spcPct val="0"/>
              </a:spcBef>
              <a:spcAft>
                <a:spcPct val="15000"/>
              </a:spcAft>
              <a:buFontTx/>
              <a:buNone/>
              <a:tabLst>
                <a:tab pos="190500" algn="l"/>
              </a:tabLst>
            </a:pPr>
            <a:endParaRPr lang="de-DE" sz="1600" b="1" dirty="0" smtClean="0">
              <a:latin typeface="Arial" pitchFamily="34" charset="0"/>
            </a:endParaRPr>
          </a:p>
          <a:p>
            <a:pPr marL="292100" indent="-292100" defTabSz="895350">
              <a:spcBef>
                <a:spcPct val="0"/>
              </a:spcBef>
              <a:buFontTx/>
              <a:buNone/>
              <a:tabLst>
                <a:tab pos="190500" algn="l"/>
              </a:tabLst>
            </a:pPr>
            <a:endParaRPr lang="de-DE" sz="1600" dirty="0" smtClean="0">
              <a:latin typeface="Arial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105400" y="1285860"/>
            <a:ext cx="4038600" cy="45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90500" indent="-190500" defTabSz="912813">
              <a:spcAft>
                <a:spcPct val="15000"/>
              </a:spcAft>
            </a:pPr>
            <a:r>
              <a:rPr lang="de-DE" b="1" dirty="0" smtClean="0">
                <a:latin typeface="Arial" pitchFamily="34" charset="0"/>
              </a:rPr>
              <a:t>A5</a:t>
            </a:r>
            <a:r>
              <a:rPr lang="de-DE" b="1" dirty="0">
                <a:latin typeface="Arial" pitchFamily="34" charset="0"/>
              </a:rPr>
              <a:t>: Vorhersehbarkeit und zeitliche Kopplung von Anforderungen</a:t>
            </a:r>
          </a:p>
          <a:p>
            <a:pPr marL="190500" indent="-190500" defTabSz="912813"/>
            <a:r>
              <a:rPr lang="de-DE" dirty="0">
                <a:latin typeface="Arial" pitchFamily="34" charset="0"/>
              </a:rPr>
              <a:t>	Vorhersehbarkeit von Ereignissen</a:t>
            </a:r>
          </a:p>
          <a:p>
            <a:pPr marL="190500" indent="-190500" defTabSz="912813"/>
            <a:r>
              <a:rPr lang="de-DE" dirty="0">
                <a:latin typeface="Arial" pitchFamily="34" charset="0"/>
              </a:rPr>
              <a:t>	</a:t>
            </a:r>
            <a:r>
              <a:rPr lang="de-DE" dirty="0" smtClean="0">
                <a:latin typeface="Arial" pitchFamily="34" charset="0"/>
              </a:rPr>
              <a:t>Zeitbindung</a:t>
            </a:r>
          </a:p>
          <a:p>
            <a:pPr marL="190500" indent="-190500" defTabSz="912813"/>
            <a:endParaRPr lang="de-DE" dirty="0">
              <a:latin typeface="Arial" pitchFamily="34" charset="0"/>
            </a:endParaRPr>
          </a:p>
          <a:p>
            <a:pPr marL="190500" indent="-190500" defTabSz="912813">
              <a:spcAft>
                <a:spcPct val="15000"/>
              </a:spcAft>
            </a:pPr>
            <a:r>
              <a:rPr lang="de-DE" b="1" dirty="0">
                <a:latin typeface="Arial" pitchFamily="34" charset="0"/>
              </a:rPr>
              <a:t>A6: Beeinflussbarkeit des Arbeitsprozesses</a:t>
            </a:r>
          </a:p>
          <a:p>
            <a:pPr marL="190500" indent="-190500" defTabSz="912813"/>
            <a:r>
              <a:rPr lang="de-DE" dirty="0">
                <a:latin typeface="Arial" pitchFamily="34" charset="0"/>
              </a:rPr>
              <a:t>	Aktivität/</a:t>
            </a:r>
            <a:r>
              <a:rPr lang="de-DE" dirty="0" err="1">
                <a:latin typeface="Arial" pitchFamily="34" charset="0"/>
              </a:rPr>
              <a:t>Reaktivität</a:t>
            </a:r>
            <a:endParaRPr lang="de-DE" dirty="0">
              <a:latin typeface="Arial" pitchFamily="34" charset="0"/>
            </a:endParaRPr>
          </a:p>
          <a:p>
            <a:pPr marL="190500" indent="-190500" defTabSz="912813"/>
            <a:r>
              <a:rPr lang="de-DE" dirty="0">
                <a:latin typeface="Arial" pitchFamily="34" charset="0"/>
              </a:rPr>
              <a:t>	Freiheitsgrade im Arbeitsauftrag (inhaltlich, Abfolge, Mittel und Wege, selbständige Aufgabenaufstellung)</a:t>
            </a:r>
          </a:p>
          <a:p>
            <a:pPr marL="190500" indent="-190500" defTabSz="912813"/>
            <a:r>
              <a:rPr lang="de-DE" dirty="0">
                <a:latin typeface="Arial" pitchFamily="34" charset="0"/>
              </a:rPr>
              <a:t>	mögliche/erforderliche Entscheidungen</a:t>
            </a:r>
          </a:p>
          <a:p>
            <a:pPr marL="190500" indent="-190500" defTabSz="912813"/>
            <a:r>
              <a:rPr lang="de-DE" dirty="0">
                <a:latin typeface="Arial" pitchFamily="34" charset="0"/>
              </a:rPr>
              <a:t>	Plan eigener </a:t>
            </a:r>
            <a:r>
              <a:rPr lang="de-DE" dirty="0" smtClean="0">
                <a:latin typeface="Arial" pitchFamily="34" charset="0"/>
              </a:rPr>
              <a:t>Arbeitstätigkeiten</a:t>
            </a:r>
          </a:p>
          <a:p>
            <a:pPr marL="190500" indent="-190500" defTabSz="912813"/>
            <a:endParaRPr lang="de-DE" dirty="0">
              <a:latin typeface="Arial" pitchFamily="34" charset="0"/>
            </a:endParaRPr>
          </a:p>
          <a:p>
            <a:pPr marL="190500" indent="-190500" defTabSz="912813"/>
            <a:r>
              <a:rPr lang="de-DE" b="1" dirty="0">
                <a:latin typeface="Arial" pitchFamily="34" charset="0"/>
              </a:rPr>
              <a:t>A7: Körperliche Abwechslung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38820" y="508518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81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7104063" cy="622300"/>
          </a:xfrm>
        </p:spPr>
        <p:txBody>
          <a:bodyPr lIns="93296" tIns="46648" rIns="93296" bIns="46648" anchor="t"/>
          <a:lstStyle/>
          <a:p>
            <a:pPr algn="l"/>
            <a:r>
              <a:rPr lang="de-DE" sz="2400" b="1" dirty="0" smtClean="0"/>
              <a:t>TBS - Aufbau </a:t>
            </a:r>
            <a:br>
              <a:rPr lang="de-DE" sz="2400" b="1" dirty="0" smtClean="0"/>
            </a:br>
            <a:r>
              <a:rPr lang="de-DE" sz="2400" b="1" dirty="0" smtClean="0"/>
              <a:t>Teil B: Kooperation und Kommunikation</a:t>
            </a:r>
            <a:endParaRPr lang="de-DE" sz="2400" dirty="0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891490" cy="4838720"/>
          </a:xfrm>
        </p:spPr>
        <p:txBody>
          <a:bodyPr lIns="93296" tIns="46648" rIns="93296" bIns="46648"/>
          <a:lstStyle/>
          <a:p>
            <a:pPr marL="287338" indent="-287338" defTabSz="895350">
              <a:spcBef>
                <a:spcPct val="60000"/>
              </a:spcBef>
              <a:spcAft>
                <a:spcPct val="30000"/>
              </a:spcAft>
              <a:buFontTx/>
              <a:buNone/>
            </a:pPr>
            <a:r>
              <a:rPr lang="de-DE" sz="2000" b="1" dirty="0" smtClean="0">
                <a:latin typeface="Arial" pitchFamily="34" charset="0"/>
              </a:rPr>
              <a:t>B1: Umfang kooperativer Arbeiten</a:t>
            </a:r>
          </a:p>
          <a:p>
            <a:pPr marL="287338" indent="-287338" defTabSz="895350">
              <a:spcAft>
                <a:spcPct val="2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zeitlicher Umfang</a:t>
            </a:r>
          </a:p>
          <a:p>
            <a:pPr marL="287338" indent="-287338" defTabSz="895350">
              <a:spcAft>
                <a:spcPct val="2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aufgabenbedingte Enge</a:t>
            </a:r>
          </a:p>
          <a:p>
            <a:pPr marL="287338" indent="-287338" defTabSz="895350">
              <a:spcAft>
                <a:spcPct val="2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Zusammenarbeit in der Gruppe</a:t>
            </a:r>
          </a:p>
          <a:p>
            <a:pPr marL="287338" indent="-287338" defTabSz="895350">
              <a:spcBef>
                <a:spcPct val="60000"/>
              </a:spcBef>
              <a:spcAft>
                <a:spcPct val="30000"/>
              </a:spcAft>
              <a:buFontTx/>
              <a:buNone/>
            </a:pPr>
            <a:r>
              <a:rPr lang="de-DE" sz="2000" b="1" dirty="0" smtClean="0">
                <a:latin typeface="Arial" pitchFamily="34" charset="0"/>
              </a:rPr>
              <a:t>B2: Formen kooperativer Arbeit</a:t>
            </a:r>
          </a:p>
          <a:p>
            <a:pPr marL="287338" indent="-287338" defTabSz="895350">
              <a:spcBef>
                <a:spcPct val="60000"/>
              </a:spcBef>
              <a:spcAft>
                <a:spcPct val="30000"/>
              </a:spcAft>
              <a:buFontTx/>
              <a:buNone/>
            </a:pPr>
            <a:r>
              <a:rPr lang="de-DE" sz="2000" b="1" dirty="0" smtClean="0">
                <a:latin typeface="Arial" pitchFamily="34" charset="0"/>
              </a:rPr>
              <a:t>B3: Variabilität kooperativer Arbeit</a:t>
            </a:r>
          </a:p>
          <a:p>
            <a:pPr marL="287338" indent="-287338" defTabSz="895350">
              <a:spcBef>
                <a:spcPct val="60000"/>
              </a:spcBef>
              <a:spcAft>
                <a:spcPct val="30000"/>
              </a:spcAft>
              <a:buFontTx/>
              <a:buNone/>
            </a:pPr>
            <a:r>
              <a:rPr lang="de-DE" sz="2000" b="1" dirty="0" smtClean="0">
                <a:latin typeface="Arial" pitchFamily="34" charset="0"/>
              </a:rPr>
              <a:t>B4: Kommunikation</a:t>
            </a:r>
          </a:p>
          <a:p>
            <a:pPr marL="287338" indent="-287338" defTabSz="895350">
              <a:spcAft>
                <a:spcPct val="2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Inhalte</a:t>
            </a:r>
          </a:p>
          <a:p>
            <a:pPr marL="287338" indent="-287338" defTabSz="895350">
              <a:spcAft>
                <a:spcPct val="2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	nicht auftragsbedingte Kommunikation</a:t>
            </a:r>
          </a:p>
          <a:p>
            <a:pPr marL="287338" indent="-287338" defTabSz="895350">
              <a:buFontTx/>
              <a:buNone/>
            </a:pPr>
            <a:endParaRPr lang="de-DE" sz="2000" dirty="0" smtClean="0">
              <a:latin typeface="Arial" pitchFamily="34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60032" y="544522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9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2426" y="1123936"/>
            <a:ext cx="6248400" cy="304800"/>
          </a:xfrm>
        </p:spPr>
        <p:txBody>
          <a:bodyPr lIns="93296" tIns="46648" rIns="93296" bIns="46648" anchor="t"/>
          <a:lstStyle/>
          <a:p>
            <a:r>
              <a:rPr lang="de-DE" sz="1800" dirty="0" smtClean="0">
                <a:latin typeface="Arial" pitchFamily="34" charset="0"/>
              </a:rPr>
              <a:t>Tätigkeitsbewertungen: Arbeitsprofile</a:t>
            </a:r>
            <a:endParaRPr lang="de-DE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52462" y="1216025"/>
            <a:ext cx="8691538" cy="5641975"/>
            <a:chOff x="432" y="612"/>
            <a:chExt cx="4704" cy="3483"/>
          </a:xfrm>
        </p:grpSpPr>
        <p:sp>
          <p:nvSpPr>
            <p:cNvPr id="37893" name="Rectangle 4"/>
            <p:cNvSpPr>
              <a:spLocks noChangeArrowheads="1"/>
            </p:cNvSpPr>
            <p:nvPr/>
          </p:nvSpPr>
          <p:spPr bwMode="blackWhite">
            <a:xfrm>
              <a:off x="3740" y="803"/>
              <a:ext cx="1396" cy="32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9094" tIns="49547" rIns="99094" bIns="49547"/>
            <a:lstStyle/>
            <a:p>
              <a:pPr defTabSz="912813"/>
              <a:r>
                <a:rPr lang="de-DE" sz="1700" b="1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 b="1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 b="1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 b="1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 b="1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 b="1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>
                  <a:latin typeface="Arial" pitchFamily="34" charset="0"/>
                </a:rPr>
                <a:t>1      2      3      4      5</a:t>
              </a:r>
            </a:p>
            <a:p>
              <a:pPr defTabSz="912813"/>
              <a:r>
                <a:rPr lang="de-DE" sz="1700">
                  <a:latin typeface="Arial" pitchFamily="34" charset="0"/>
                </a:rPr>
                <a:t>1      2      3      4      5</a:t>
              </a:r>
              <a:endParaRPr lang="de-DE" sz="3300"/>
            </a:p>
          </p:txBody>
        </p:sp>
        <p:sp>
          <p:nvSpPr>
            <p:cNvPr id="37894" name="Rectangle 5"/>
            <p:cNvSpPr>
              <a:spLocks noChangeArrowheads="1"/>
            </p:cNvSpPr>
            <p:nvPr/>
          </p:nvSpPr>
          <p:spPr bwMode="blackWhite">
            <a:xfrm>
              <a:off x="432" y="803"/>
              <a:ext cx="3308" cy="32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9094" tIns="49547" rIns="99094" bIns="49547"/>
            <a:lstStyle/>
            <a:p>
              <a:pPr defTabSz="912813"/>
              <a:r>
                <a:rPr lang="de-DE" sz="1700" b="1" dirty="0">
                  <a:latin typeface="Arial" pitchFamily="34" charset="0"/>
                </a:rPr>
                <a:t>Handlungsspielraum</a:t>
              </a:r>
              <a:r>
                <a:rPr lang="de-DE" sz="1700" dirty="0">
                  <a:latin typeface="Arial" pitchFamily="34" charset="0"/>
                </a:rPr>
                <a:t> </a:t>
              </a:r>
            </a:p>
            <a:p>
              <a:pPr defTabSz="912813"/>
              <a:r>
                <a:rPr lang="de-DE" sz="1700" dirty="0">
                  <a:latin typeface="Arial" pitchFamily="34" charset="0"/>
                </a:rPr>
                <a:t>-Autonomie</a:t>
              </a:r>
            </a:p>
            <a:p>
              <a:pPr defTabSz="912813"/>
              <a:r>
                <a:rPr lang="de-DE" sz="1700" dirty="0">
                  <a:latin typeface="Arial" pitchFamily="34" charset="0"/>
                </a:rPr>
                <a:t>- Variabilität</a:t>
              </a:r>
            </a:p>
            <a:p>
              <a:pPr defTabSz="912813"/>
              <a:r>
                <a:rPr lang="de-DE" sz="1700" b="1" dirty="0">
                  <a:latin typeface="Arial" pitchFamily="34" charset="0"/>
                </a:rPr>
                <a:t>Transparenz</a:t>
              </a:r>
              <a:endParaRPr lang="de-DE" sz="1700" dirty="0">
                <a:latin typeface="Arial" pitchFamily="34" charset="0"/>
              </a:endParaRPr>
            </a:p>
            <a:p>
              <a:pPr defTabSz="912813"/>
              <a:r>
                <a:rPr lang="de-DE" sz="1700" dirty="0">
                  <a:latin typeface="Arial" pitchFamily="34" charset="0"/>
                </a:rPr>
                <a:t>- Transparenz der Aufgabe</a:t>
              </a:r>
            </a:p>
            <a:p>
              <a:pPr defTabSz="912813"/>
              <a:r>
                <a:rPr lang="de-DE" sz="1700" dirty="0">
                  <a:latin typeface="Arial" pitchFamily="34" charset="0"/>
                </a:rPr>
                <a:t>- Soziale Transparenz</a:t>
              </a:r>
            </a:p>
            <a:p>
              <a:pPr defTabSz="912813"/>
              <a:r>
                <a:rPr lang="de-DE" sz="1700" b="1" dirty="0">
                  <a:latin typeface="Arial" pitchFamily="34" charset="0"/>
                </a:rPr>
                <a:t>Verantwortung</a:t>
              </a:r>
            </a:p>
            <a:p>
              <a:pPr defTabSz="912813"/>
              <a:r>
                <a:rPr lang="de-DE" sz="1700" dirty="0">
                  <a:latin typeface="Arial" pitchFamily="34" charset="0"/>
                </a:rPr>
                <a:t>- für eine gemeinsame Aufgabe</a:t>
              </a:r>
            </a:p>
            <a:p>
              <a:pPr defTabSz="912813"/>
              <a:r>
                <a:rPr lang="de-DE" sz="1700" dirty="0">
                  <a:latin typeface="Arial" pitchFamily="34" charset="0"/>
                </a:rPr>
                <a:t>- für Ereignisse (Belastungen)</a:t>
              </a:r>
            </a:p>
            <a:p>
              <a:pPr defTabSz="912813"/>
              <a:r>
                <a:rPr lang="de-DE" sz="1700" b="1" dirty="0">
                  <a:latin typeface="Arial" pitchFamily="34" charset="0"/>
                </a:rPr>
                <a:t>Qualifikation</a:t>
              </a:r>
            </a:p>
            <a:p>
              <a:pPr defTabSz="912813"/>
              <a:r>
                <a:rPr lang="de-DE" sz="1700" dirty="0">
                  <a:latin typeface="Arial" pitchFamily="34" charset="0"/>
                </a:rPr>
                <a:t>- Anforderung</a:t>
              </a:r>
            </a:p>
            <a:p>
              <a:pPr defTabSz="912813"/>
              <a:r>
                <a:rPr lang="de-DE" sz="1700" dirty="0">
                  <a:latin typeface="Arial" pitchFamily="34" charset="0"/>
                </a:rPr>
                <a:t>- Einsatz von Fähigkeiten und Kenntnissen</a:t>
              </a:r>
            </a:p>
            <a:p>
              <a:pPr defTabSz="912813"/>
              <a:r>
                <a:rPr lang="de-DE" sz="1700" dirty="0">
                  <a:latin typeface="Arial" pitchFamily="34" charset="0"/>
                </a:rPr>
                <a:t>- Chancen</a:t>
              </a:r>
            </a:p>
            <a:p>
              <a:pPr defTabSz="912813"/>
              <a:r>
                <a:rPr lang="de-DE" sz="1700" b="1" dirty="0">
                  <a:latin typeface="Arial" pitchFamily="34" charset="0"/>
                </a:rPr>
                <a:t>Soziale Struktur</a:t>
              </a:r>
            </a:p>
            <a:p>
              <a:pPr defTabSz="912813"/>
              <a:r>
                <a:rPr lang="de-DE" sz="1700" dirty="0">
                  <a:latin typeface="Arial" pitchFamily="34" charset="0"/>
                </a:rPr>
                <a:t>- soziale Unterstützung durch </a:t>
              </a:r>
              <a:r>
                <a:rPr lang="de-DE" sz="1700" dirty="0" err="1">
                  <a:latin typeface="Arial" pitchFamily="34" charset="0"/>
                </a:rPr>
                <a:t>KollegInnen</a:t>
              </a:r>
              <a:endParaRPr lang="de-DE" sz="1700" dirty="0">
                <a:latin typeface="Arial" pitchFamily="34" charset="0"/>
              </a:endParaRPr>
            </a:p>
            <a:p>
              <a:pPr defTabSz="912813"/>
              <a:r>
                <a:rPr lang="de-DE" sz="1700" dirty="0">
                  <a:latin typeface="Arial" pitchFamily="34" charset="0"/>
                </a:rPr>
                <a:t>- Kooperation</a:t>
              </a:r>
            </a:p>
            <a:p>
              <a:pPr defTabSz="912813"/>
              <a:r>
                <a:rPr lang="de-DE" sz="1700" dirty="0">
                  <a:latin typeface="Arial" pitchFamily="34" charset="0"/>
                </a:rPr>
                <a:t>- Respektierung der Vorgesetzten</a:t>
              </a:r>
            </a:p>
            <a:p>
              <a:pPr defTabSz="912813"/>
              <a:r>
                <a:rPr lang="de-DE" sz="1700" b="1" dirty="0">
                  <a:latin typeface="Arial" pitchFamily="34" charset="0"/>
                </a:rPr>
                <a:t>Arbeitsbelastung</a:t>
              </a:r>
            </a:p>
            <a:p>
              <a:pPr defTabSz="912813"/>
              <a:r>
                <a:rPr lang="de-DE" sz="1700" dirty="0">
                  <a:latin typeface="Arial" pitchFamily="34" charset="0"/>
                </a:rPr>
                <a:t>- Arbeitsvolumen</a:t>
              </a:r>
            </a:p>
            <a:p>
              <a:pPr defTabSz="912813"/>
              <a:r>
                <a:rPr lang="de-DE" sz="1700" dirty="0">
                  <a:latin typeface="Arial" pitchFamily="34" charset="0"/>
                </a:rPr>
                <a:t>- Schwierigkeit</a:t>
              </a:r>
              <a:endParaRPr lang="de-DE" sz="1800" dirty="0">
                <a:latin typeface="Arial" pitchFamily="34" charset="0"/>
              </a:endParaRPr>
            </a:p>
          </p:txBody>
        </p:sp>
        <p:sp>
          <p:nvSpPr>
            <p:cNvPr id="37895" name="Rectangle 6"/>
            <p:cNvSpPr>
              <a:spLocks noChangeArrowheads="1"/>
            </p:cNvSpPr>
            <p:nvPr/>
          </p:nvSpPr>
          <p:spPr bwMode="blackWhite">
            <a:xfrm>
              <a:off x="3740" y="612"/>
              <a:ext cx="1396" cy="1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9094" tIns="49547" rIns="99094" bIns="49547"/>
            <a:lstStyle/>
            <a:p>
              <a:pPr defTabSz="912813">
                <a:spcBef>
                  <a:spcPct val="20000"/>
                </a:spcBef>
              </a:pPr>
              <a:r>
                <a:rPr lang="de-DE" sz="1700">
                  <a:latin typeface="Arial" pitchFamily="34" charset="0"/>
                </a:rPr>
                <a:t>niedrig               hoch</a:t>
              </a:r>
              <a:endParaRPr lang="de-DE" sz="2900"/>
            </a:p>
          </p:txBody>
        </p:sp>
        <p:sp>
          <p:nvSpPr>
            <p:cNvPr id="37896" name="Rectangle 7"/>
            <p:cNvSpPr>
              <a:spLocks noChangeArrowheads="1"/>
            </p:cNvSpPr>
            <p:nvPr/>
          </p:nvSpPr>
          <p:spPr bwMode="blackWhite">
            <a:xfrm>
              <a:off x="432" y="612"/>
              <a:ext cx="3308" cy="1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9094" tIns="49547" rIns="99094" bIns="49547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2900"/>
            </a:p>
          </p:txBody>
        </p:sp>
        <p:sp>
          <p:nvSpPr>
            <p:cNvPr id="37897" name="Line 8"/>
            <p:cNvSpPr>
              <a:spLocks noChangeShapeType="1"/>
            </p:cNvSpPr>
            <p:nvPr/>
          </p:nvSpPr>
          <p:spPr bwMode="blackWhite">
            <a:xfrm>
              <a:off x="432" y="612"/>
              <a:ext cx="3308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99094" tIns="49547" rIns="99094" bIns="49547"/>
            <a:lstStyle/>
            <a:p>
              <a:endParaRPr lang="de-DE"/>
            </a:p>
          </p:txBody>
        </p:sp>
        <p:sp>
          <p:nvSpPr>
            <p:cNvPr id="37898" name="Line 9"/>
            <p:cNvSpPr>
              <a:spLocks noChangeShapeType="1"/>
            </p:cNvSpPr>
            <p:nvPr/>
          </p:nvSpPr>
          <p:spPr bwMode="blackWhite">
            <a:xfrm>
              <a:off x="432" y="4095"/>
              <a:ext cx="3308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99094" tIns="49547" rIns="99094" bIns="49547"/>
            <a:lstStyle/>
            <a:p>
              <a:endParaRPr lang="de-DE"/>
            </a:p>
          </p:txBody>
        </p:sp>
        <p:sp>
          <p:nvSpPr>
            <p:cNvPr id="37899" name="Line 10"/>
            <p:cNvSpPr>
              <a:spLocks noChangeShapeType="1"/>
            </p:cNvSpPr>
            <p:nvPr/>
          </p:nvSpPr>
          <p:spPr bwMode="blackWhite">
            <a:xfrm>
              <a:off x="432" y="612"/>
              <a:ext cx="0" cy="19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99094" tIns="49547" rIns="99094" bIns="49547"/>
            <a:lstStyle/>
            <a:p>
              <a:endParaRPr lang="de-DE"/>
            </a:p>
          </p:txBody>
        </p:sp>
        <p:sp>
          <p:nvSpPr>
            <p:cNvPr id="37900" name="Line 11"/>
            <p:cNvSpPr>
              <a:spLocks noChangeShapeType="1"/>
            </p:cNvSpPr>
            <p:nvPr/>
          </p:nvSpPr>
          <p:spPr bwMode="blackWhite">
            <a:xfrm>
              <a:off x="5136" y="612"/>
              <a:ext cx="0" cy="19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99094" tIns="49547" rIns="99094" bIns="49547"/>
            <a:lstStyle/>
            <a:p>
              <a:endParaRPr lang="de-DE"/>
            </a:p>
          </p:txBody>
        </p:sp>
        <p:sp>
          <p:nvSpPr>
            <p:cNvPr id="37901" name="Line 12"/>
            <p:cNvSpPr>
              <a:spLocks noChangeShapeType="1"/>
            </p:cNvSpPr>
            <p:nvPr/>
          </p:nvSpPr>
          <p:spPr bwMode="blackWhite">
            <a:xfrm>
              <a:off x="3740" y="612"/>
              <a:ext cx="1396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99094" tIns="49547" rIns="99094" bIns="49547"/>
            <a:lstStyle/>
            <a:p>
              <a:endParaRPr lang="de-DE"/>
            </a:p>
          </p:txBody>
        </p:sp>
        <p:sp>
          <p:nvSpPr>
            <p:cNvPr id="37902" name="Line 13"/>
            <p:cNvSpPr>
              <a:spLocks noChangeShapeType="1"/>
            </p:cNvSpPr>
            <p:nvPr/>
          </p:nvSpPr>
          <p:spPr bwMode="blackWhite">
            <a:xfrm>
              <a:off x="432" y="803"/>
              <a:ext cx="0" cy="3292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99094" tIns="49547" rIns="99094" bIns="49547"/>
            <a:lstStyle/>
            <a:p>
              <a:endParaRPr lang="de-DE"/>
            </a:p>
          </p:txBody>
        </p:sp>
        <p:sp>
          <p:nvSpPr>
            <p:cNvPr id="37903" name="Line 14"/>
            <p:cNvSpPr>
              <a:spLocks noChangeShapeType="1"/>
            </p:cNvSpPr>
            <p:nvPr/>
          </p:nvSpPr>
          <p:spPr bwMode="blackWhite">
            <a:xfrm>
              <a:off x="5136" y="803"/>
              <a:ext cx="0" cy="3292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99094" tIns="49547" rIns="99094" bIns="49547"/>
            <a:lstStyle/>
            <a:p>
              <a:endParaRPr lang="de-DE"/>
            </a:p>
          </p:txBody>
        </p:sp>
        <p:sp>
          <p:nvSpPr>
            <p:cNvPr id="37904" name="Line 15"/>
            <p:cNvSpPr>
              <a:spLocks noChangeShapeType="1"/>
            </p:cNvSpPr>
            <p:nvPr/>
          </p:nvSpPr>
          <p:spPr bwMode="blackWhite">
            <a:xfrm>
              <a:off x="3740" y="4095"/>
              <a:ext cx="1396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99094" tIns="49547" rIns="99094" bIns="49547"/>
            <a:lstStyle/>
            <a:p>
              <a:endParaRPr lang="de-DE"/>
            </a:p>
          </p:txBody>
        </p:sp>
      </p:grpSp>
      <p:sp>
        <p:nvSpPr>
          <p:cNvPr id="37892" name="Rectangle 17"/>
          <p:cNvSpPr>
            <a:spLocks noChangeArrowheads="1"/>
          </p:cNvSpPr>
          <p:nvPr/>
        </p:nvSpPr>
        <p:spPr bwMode="auto">
          <a:xfrm>
            <a:off x="152400" y="304800"/>
            <a:ext cx="624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96" tIns="46648" rIns="93296" bIns="46648"/>
          <a:lstStyle/>
          <a:p>
            <a:r>
              <a:rPr lang="de-DE" sz="2600" b="1" dirty="0">
                <a:solidFill>
                  <a:schemeClr val="tx2"/>
                </a:solidFill>
                <a:latin typeface="+mj-lt"/>
              </a:rPr>
              <a:t>TBS</a:t>
            </a:r>
            <a:endParaRPr lang="de-DE" sz="26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43892" y="5454819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9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15900"/>
            <a:ext cx="7104063" cy="622300"/>
          </a:xfrm>
        </p:spPr>
        <p:txBody>
          <a:bodyPr lIns="93296" tIns="46648" rIns="93296" bIns="46648" anchor="t"/>
          <a:lstStyle/>
          <a:p>
            <a:pPr algn="l"/>
            <a:r>
              <a:rPr lang="de-DE" sz="2000" b="1" smtClean="0">
                <a:latin typeface="Arial" pitchFamily="34" charset="0"/>
              </a:rPr>
              <a:t>TBS: Transformierte Profile für Hilfs- und Facharbeiter</a:t>
            </a:r>
            <a:endParaRPr lang="de-DE" smtClean="0"/>
          </a:p>
        </p:txBody>
      </p:sp>
      <p:pic>
        <p:nvPicPr>
          <p:cNvPr id="36867" name="Picture 5" descr="D:\usr\OE\hiwi abo\tbshi-+f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" y="838200"/>
            <a:ext cx="6472252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572264" y="1357298"/>
            <a:ext cx="2314572" cy="5286412"/>
          </a:xfrm>
        </p:spPr>
        <p:txBody>
          <a:bodyPr/>
          <a:lstStyle/>
          <a:p>
            <a:pPr marL="101600" indent="-101600">
              <a:buFontTx/>
              <a:buNone/>
            </a:pPr>
            <a:r>
              <a:rPr lang="de-DE" sz="1600" dirty="0" smtClean="0">
                <a:latin typeface="Arial" pitchFamily="34" charset="0"/>
              </a:rPr>
              <a:t>Unkritische Werte =           durch Experten-Ratings festgelegte, unkritische Werte. </a:t>
            </a:r>
          </a:p>
          <a:p>
            <a:pPr marL="101600" indent="-101600">
              <a:buFontTx/>
              <a:buNone/>
            </a:pPr>
            <a:endParaRPr lang="de-DE" sz="1600" dirty="0" smtClean="0">
              <a:latin typeface="Arial" pitchFamily="34" charset="0"/>
            </a:endParaRPr>
          </a:p>
          <a:p>
            <a:pPr marL="101600" indent="-101600">
              <a:buFontTx/>
              <a:buNone/>
            </a:pPr>
            <a:r>
              <a:rPr lang="de-DE" sz="1600" dirty="0" smtClean="0">
                <a:latin typeface="Arial" pitchFamily="34" charset="0"/>
              </a:rPr>
              <a:t>Positive Abweichungen = positiv bewertetes </a:t>
            </a:r>
            <a:r>
              <a:rPr lang="de-DE" sz="1600" dirty="0" err="1" smtClean="0">
                <a:latin typeface="Arial" pitchFamily="34" charset="0"/>
              </a:rPr>
              <a:t>persönlicheitsförderliches</a:t>
            </a:r>
            <a:r>
              <a:rPr lang="de-DE" sz="1600" dirty="0" smtClean="0">
                <a:latin typeface="Arial" pitchFamily="34" charset="0"/>
              </a:rPr>
              <a:t> Potential des Tätigkeitsmerkmals</a:t>
            </a:r>
          </a:p>
          <a:p>
            <a:pPr marL="101600" indent="-101600">
              <a:buFontTx/>
              <a:buNone/>
            </a:pPr>
            <a:endParaRPr lang="de-DE" sz="1600" dirty="0" smtClean="0">
              <a:latin typeface="Arial" pitchFamily="34" charset="0"/>
            </a:endParaRPr>
          </a:p>
          <a:p>
            <a:pPr marL="101600" indent="-101600">
              <a:buFontTx/>
              <a:buNone/>
            </a:pPr>
            <a:r>
              <a:rPr lang="de-DE" sz="1600" dirty="0" smtClean="0">
                <a:latin typeface="Arial" pitchFamily="34" charset="0"/>
              </a:rPr>
              <a:t>Negative Abweichung entsprechend (Notwendigkeit für Umgestaltung)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88024" y="5517232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03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57912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600" b="1" dirty="0">
                <a:latin typeface="+mj-lt"/>
              </a:rPr>
              <a:t>TBS</a:t>
            </a: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0" y="1371600"/>
          <a:ext cx="9144000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Grafik" r:id="rId5" imgW="7686000" imgH="4528800" progId="Word.Picture.8">
                  <p:embed/>
                </p:oleObj>
              </mc:Choice>
              <mc:Fallback>
                <p:oleObj name="Grafik" r:id="rId5" imgW="7686000" imgH="4528800" progId="Word.Picture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371600"/>
                        <a:ext cx="9144000" cy="548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228600" y="5292725"/>
            <a:ext cx="7848600" cy="76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8" y="5125243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8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391400" cy="622300"/>
          </a:xfrm>
        </p:spPr>
        <p:txBody>
          <a:bodyPr lIns="93296" tIns="46648" rIns="93296" bIns="46648" anchor="t"/>
          <a:lstStyle/>
          <a:p>
            <a:pPr algn="l"/>
            <a:r>
              <a:rPr lang="de-DE" b="1" dirty="0" smtClean="0"/>
              <a:t>JCM: Untersuchte Tätigkeitsfelder</a:t>
            </a:r>
            <a:endParaRPr lang="de-DE" dirty="0" smtClean="0"/>
          </a:p>
        </p:txBody>
      </p:sp>
      <p:graphicFrame>
        <p:nvGraphicFramePr>
          <p:cNvPr id="4098" name="Object 139"/>
          <p:cNvGraphicFramePr>
            <a:graphicFrameLocks noChangeAspect="1"/>
          </p:cNvGraphicFramePr>
          <p:nvPr/>
        </p:nvGraphicFramePr>
        <p:xfrm>
          <a:off x="204666" y="1214422"/>
          <a:ext cx="9582308" cy="535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Document" r:id="rId5" imgW="6857758" imgH="3843509" progId="Word.Document.8">
                  <p:embed/>
                </p:oleObj>
              </mc:Choice>
              <mc:Fallback>
                <p:oleObj name="Document" r:id="rId5" imgW="6857758" imgH="3843509" progId="Word.Document.8">
                  <p:embed/>
                  <p:pic>
                    <p:nvPicPr>
                      <p:cNvPr id="0" name="Object 1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66" y="1214422"/>
                        <a:ext cx="9582308" cy="535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55976" y="472514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9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4"/>
            <a:ext cx="7620000" cy="1142984"/>
          </a:xfrm>
        </p:spPr>
        <p:txBody>
          <a:bodyPr lIns="93296" tIns="46648" rIns="93296" bIns="46648" anchor="t"/>
          <a:lstStyle/>
          <a:p>
            <a:pPr algn="l"/>
            <a:r>
              <a:rPr lang="de-DE" sz="2200" b="1" dirty="0" smtClean="0"/>
              <a:t>JDS: 	Mittlere Korrelationen der Modellvariablen </a:t>
            </a:r>
            <a:br>
              <a:rPr lang="de-DE" sz="2200" b="1" dirty="0" smtClean="0"/>
            </a:br>
            <a:r>
              <a:rPr lang="de-DE" sz="2200" dirty="0" smtClean="0"/>
              <a:t>	</a:t>
            </a:r>
            <a:r>
              <a:rPr lang="de-DE" sz="2200" b="1" dirty="0" smtClean="0"/>
              <a:t>mit den abhängigen Variablen</a:t>
            </a:r>
            <a:endParaRPr lang="de-DE" sz="2200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-152400" y="914400"/>
            <a:ext cx="9010680" cy="5486400"/>
            <a:chOff x="144" y="745"/>
            <a:chExt cx="5376" cy="3159"/>
          </a:xfrm>
        </p:grpSpPr>
        <p:sp>
          <p:nvSpPr>
            <p:cNvPr id="38916" name="Rectangle 4"/>
            <p:cNvSpPr>
              <a:spLocks noChangeArrowheads="1"/>
            </p:cNvSpPr>
            <p:nvPr/>
          </p:nvSpPr>
          <p:spPr bwMode="blackWhite">
            <a:xfrm>
              <a:off x="144" y="1090"/>
              <a:ext cx="5376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17" name="Rectangle 5"/>
            <p:cNvSpPr>
              <a:spLocks noChangeArrowheads="1"/>
            </p:cNvSpPr>
            <p:nvPr/>
          </p:nvSpPr>
          <p:spPr bwMode="blackWhite">
            <a:xfrm>
              <a:off x="4944" y="3703"/>
              <a:ext cx="576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-.25**</a:t>
              </a:r>
            </a:p>
          </p:txBody>
        </p:sp>
        <p:sp>
          <p:nvSpPr>
            <p:cNvPr id="38918" name="Rectangle 6"/>
            <p:cNvSpPr>
              <a:spLocks noChangeArrowheads="1"/>
            </p:cNvSpPr>
            <p:nvPr/>
          </p:nvSpPr>
          <p:spPr bwMode="blackWhite">
            <a:xfrm>
              <a:off x="4272" y="3703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.24**</a:t>
              </a:r>
            </a:p>
          </p:txBody>
        </p:sp>
        <p:sp>
          <p:nvSpPr>
            <p:cNvPr id="38919" name="Rectangle 7"/>
            <p:cNvSpPr>
              <a:spLocks noChangeArrowheads="1"/>
            </p:cNvSpPr>
            <p:nvPr/>
          </p:nvSpPr>
          <p:spPr bwMode="blackWhite">
            <a:xfrm>
              <a:off x="3600" y="3703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.58**</a:t>
              </a:r>
            </a:p>
          </p:txBody>
        </p:sp>
        <p:sp>
          <p:nvSpPr>
            <p:cNvPr id="38920" name="Rectangle 8"/>
            <p:cNvSpPr>
              <a:spLocks noChangeArrowheads="1"/>
            </p:cNvSpPr>
            <p:nvPr/>
          </p:nvSpPr>
          <p:spPr bwMode="blackWhite">
            <a:xfrm>
              <a:off x="2832" y="3703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.43**</a:t>
              </a:r>
            </a:p>
          </p:txBody>
        </p:sp>
        <p:sp>
          <p:nvSpPr>
            <p:cNvPr id="38921" name="Rectangle 9"/>
            <p:cNvSpPr>
              <a:spLocks noChangeArrowheads="1"/>
            </p:cNvSpPr>
            <p:nvPr/>
          </p:nvSpPr>
          <p:spPr bwMode="blackWhite">
            <a:xfrm>
              <a:off x="2064" y="3703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.48**</a:t>
              </a:r>
            </a:p>
          </p:txBody>
        </p:sp>
        <p:sp>
          <p:nvSpPr>
            <p:cNvPr id="38922" name="Rectangle 10"/>
            <p:cNvSpPr>
              <a:spLocks noChangeArrowheads="1"/>
            </p:cNvSpPr>
            <p:nvPr/>
          </p:nvSpPr>
          <p:spPr bwMode="blackWhite">
            <a:xfrm>
              <a:off x="451" y="3703"/>
              <a:ext cx="1613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MPS</a:t>
              </a:r>
            </a:p>
          </p:txBody>
        </p:sp>
        <p:sp>
          <p:nvSpPr>
            <p:cNvPr id="38923" name="Rectangle 11"/>
            <p:cNvSpPr>
              <a:spLocks noChangeArrowheads="1"/>
            </p:cNvSpPr>
            <p:nvPr/>
          </p:nvSpPr>
          <p:spPr bwMode="blackWhite">
            <a:xfrm>
              <a:off x="144" y="3703"/>
              <a:ext cx="30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24" name="Rectangle 12"/>
            <p:cNvSpPr>
              <a:spLocks noChangeArrowheads="1"/>
            </p:cNvSpPr>
            <p:nvPr/>
          </p:nvSpPr>
          <p:spPr bwMode="blackWhite">
            <a:xfrm>
              <a:off x="4944" y="3502"/>
              <a:ext cx="576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25" name="Rectangle 13"/>
            <p:cNvSpPr>
              <a:spLocks noChangeArrowheads="1"/>
            </p:cNvSpPr>
            <p:nvPr/>
          </p:nvSpPr>
          <p:spPr bwMode="blackWhite">
            <a:xfrm>
              <a:off x="4272" y="3502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26" name="Rectangle 14"/>
            <p:cNvSpPr>
              <a:spLocks noChangeArrowheads="1"/>
            </p:cNvSpPr>
            <p:nvPr/>
          </p:nvSpPr>
          <p:spPr bwMode="blackWhite">
            <a:xfrm>
              <a:off x="3600" y="3502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27" name="Rectangle 15"/>
            <p:cNvSpPr>
              <a:spLocks noChangeArrowheads="1"/>
            </p:cNvSpPr>
            <p:nvPr/>
          </p:nvSpPr>
          <p:spPr bwMode="blackWhite">
            <a:xfrm>
              <a:off x="2832" y="3502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28" name="Rectangle 16"/>
            <p:cNvSpPr>
              <a:spLocks noChangeArrowheads="1"/>
            </p:cNvSpPr>
            <p:nvPr/>
          </p:nvSpPr>
          <p:spPr bwMode="blackWhite">
            <a:xfrm>
              <a:off x="2064" y="3502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29" name="Rectangle 17"/>
            <p:cNvSpPr>
              <a:spLocks noChangeArrowheads="1"/>
            </p:cNvSpPr>
            <p:nvPr/>
          </p:nvSpPr>
          <p:spPr bwMode="blackWhite">
            <a:xfrm>
              <a:off x="451" y="3502"/>
              <a:ext cx="1613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30" name="Rectangle 18"/>
            <p:cNvSpPr>
              <a:spLocks noChangeArrowheads="1"/>
            </p:cNvSpPr>
            <p:nvPr/>
          </p:nvSpPr>
          <p:spPr bwMode="blackWhite">
            <a:xfrm>
              <a:off x="144" y="3502"/>
              <a:ext cx="30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31" name="Rectangle 19"/>
            <p:cNvSpPr>
              <a:spLocks noChangeArrowheads="1"/>
            </p:cNvSpPr>
            <p:nvPr/>
          </p:nvSpPr>
          <p:spPr bwMode="blackWhite">
            <a:xfrm>
              <a:off x="4944" y="3301"/>
              <a:ext cx="576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-.12</a:t>
              </a:r>
            </a:p>
          </p:txBody>
        </p:sp>
        <p:sp>
          <p:nvSpPr>
            <p:cNvPr id="38932" name="Rectangle 20"/>
            <p:cNvSpPr>
              <a:spLocks noChangeArrowheads="1"/>
            </p:cNvSpPr>
            <p:nvPr/>
          </p:nvSpPr>
          <p:spPr bwMode="blackWhite">
            <a:xfrm>
              <a:off x="4272" y="3301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.21**</a:t>
              </a:r>
            </a:p>
          </p:txBody>
        </p:sp>
        <p:sp>
          <p:nvSpPr>
            <p:cNvPr id="38933" name="Rectangle 21"/>
            <p:cNvSpPr>
              <a:spLocks noChangeArrowheads="1"/>
            </p:cNvSpPr>
            <p:nvPr/>
          </p:nvSpPr>
          <p:spPr bwMode="blackWhite">
            <a:xfrm>
              <a:off x="3600" y="3301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.45**</a:t>
              </a:r>
            </a:p>
          </p:txBody>
        </p:sp>
        <p:sp>
          <p:nvSpPr>
            <p:cNvPr id="38934" name="Rectangle 22"/>
            <p:cNvSpPr>
              <a:spLocks noChangeArrowheads="1"/>
            </p:cNvSpPr>
            <p:nvPr/>
          </p:nvSpPr>
          <p:spPr bwMode="blackWhite">
            <a:xfrm>
              <a:off x="2832" y="3301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.38**</a:t>
              </a:r>
            </a:p>
          </p:txBody>
        </p:sp>
        <p:sp>
          <p:nvSpPr>
            <p:cNvPr id="38935" name="Rectangle 23"/>
            <p:cNvSpPr>
              <a:spLocks noChangeArrowheads="1"/>
            </p:cNvSpPr>
            <p:nvPr/>
          </p:nvSpPr>
          <p:spPr bwMode="blackWhite">
            <a:xfrm>
              <a:off x="2064" y="3301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.35**</a:t>
              </a:r>
            </a:p>
          </p:txBody>
        </p:sp>
        <p:sp>
          <p:nvSpPr>
            <p:cNvPr id="38936" name="Rectangle 24"/>
            <p:cNvSpPr>
              <a:spLocks noChangeArrowheads="1"/>
            </p:cNvSpPr>
            <p:nvPr/>
          </p:nvSpPr>
          <p:spPr bwMode="blackWhite">
            <a:xfrm>
              <a:off x="451" y="3301"/>
              <a:ext cx="1613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Rückmeldung</a:t>
              </a:r>
            </a:p>
          </p:txBody>
        </p:sp>
        <p:sp>
          <p:nvSpPr>
            <p:cNvPr id="38937" name="Rectangle 25"/>
            <p:cNvSpPr>
              <a:spLocks noChangeArrowheads="1"/>
            </p:cNvSpPr>
            <p:nvPr/>
          </p:nvSpPr>
          <p:spPr bwMode="blackWhite">
            <a:xfrm>
              <a:off x="144" y="3301"/>
              <a:ext cx="30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38" name="Rectangle 26"/>
            <p:cNvSpPr>
              <a:spLocks noChangeArrowheads="1"/>
            </p:cNvSpPr>
            <p:nvPr/>
          </p:nvSpPr>
          <p:spPr bwMode="blackWhite">
            <a:xfrm>
              <a:off x="4944" y="3100"/>
              <a:ext cx="576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-.24**</a:t>
              </a:r>
            </a:p>
          </p:txBody>
        </p:sp>
        <p:sp>
          <p:nvSpPr>
            <p:cNvPr id="38939" name="Rectangle 27"/>
            <p:cNvSpPr>
              <a:spLocks noChangeArrowheads="1"/>
            </p:cNvSpPr>
            <p:nvPr/>
          </p:nvSpPr>
          <p:spPr bwMode="blackWhite">
            <a:xfrm>
              <a:off x="4272" y="3100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.19**</a:t>
              </a:r>
            </a:p>
          </p:txBody>
        </p:sp>
        <p:sp>
          <p:nvSpPr>
            <p:cNvPr id="38940" name="Rectangle 28"/>
            <p:cNvSpPr>
              <a:spLocks noChangeArrowheads="1"/>
            </p:cNvSpPr>
            <p:nvPr/>
          </p:nvSpPr>
          <p:spPr bwMode="blackWhite">
            <a:xfrm>
              <a:off x="3600" y="3100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.51**</a:t>
              </a:r>
            </a:p>
          </p:txBody>
        </p:sp>
        <p:sp>
          <p:nvSpPr>
            <p:cNvPr id="38941" name="Rectangle 29"/>
            <p:cNvSpPr>
              <a:spLocks noChangeArrowheads="1"/>
            </p:cNvSpPr>
            <p:nvPr/>
          </p:nvSpPr>
          <p:spPr bwMode="blackWhite">
            <a:xfrm>
              <a:off x="2832" y="3100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.38**</a:t>
              </a:r>
            </a:p>
          </p:txBody>
        </p:sp>
        <p:sp>
          <p:nvSpPr>
            <p:cNvPr id="38942" name="Rectangle 30"/>
            <p:cNvSpPr>
              <a:spLocks noChangeArrowheads="1"/>
            </p:cNvSpPr>
            <p:nvPr/>
          </p:nvSpPr>
          <p:spPr bwMode="blackWhite">
            <a:xfrm>
              <a:off x="2064" y="3100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.31**</a:t>
              </a:r>
            </a:p>
          </p:txBody>
        </p:sp>
        <p:sp>
          <p:nvSpPr>
            <p:cNvPr id="38943" name="Rectangle 31"/>
            <p:cNvSpPr>
              <a:spLocks noChangeArrowheads="1"/>
            </p:cNvSpPr>
            <p:nvPr/>
          </p:nvSpPr>
          <p:spPr bwMode="blackWhite">
            <a:xfrm>
              <a:off x="451" y="3100"/>
              <a:ext cx="1613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Autonomie</a:t>
              </a:r>
            </a:p>
          </p:txBody>
        </p:sp>
        <p:sp>
          <p:nvSpPr>
            <p:cNvPr id="38944" name="Rectangle 32"/>
            <p:cNvSpPr>
              <a:spLocks noChangeArrowheads="1"/>
            </p:cNvSpPr>
            <p:nvPr/>
          </p:nvSpPr>
          <p:spPr bwMode="blackWhite">
            <a:xfrm>
              <a:off x="144" y="3100"/>
              <a:ext cx="30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45" name="Rectangle 33"/>
            <p:cNvSpPr>
              <a:spLocks noChangeArrowheads="1"/>
            </p:cNvSpPr>
            <p:nvPr/>
          </p:nvSpPr>
          <p:spPr bwMode="blackWhite">
            <a:xfrm>
              <a:off x="4944" y="2899"/>
              <a:ext cx="576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 .16</a:t>
              </a:r>
            </a:p>
          </p:txBody>
        </p:sp>
        <p:sp>
          <p:nvSpPr>
            <p:cNvPr id="38946" name="Rectangle 34"/>
            <p:cNvSpPr>
              <a:spLocks noChangeArrowheads="1"/>
            </p:cNvSpPr>
            <p:nvPr/>
          </p:nvSpPr>
          <p:spPr bwMode="blackWhite">
            <a:xfrm>
              <a:off x="4272" y="2899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.12**</a:t>
              </a:r>
            </a:p>
          </p:txBody>
        </p:sp>
        <p:sp>
          <p:nvSpPr>
            <p:cNvPr id="38947" name="Rectangle 35"/>
            <p:cNvSpPr>
              <a:spLocks noChangeArrowheads="1"/>
            </p:cNvSpPr>
            <p:nvPr/>
          </p:nvSpPr>
          <p:spPr bwMode="blackWhite">
            <a:xfrm>
              <a:off x="3600" y="2899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.35**</a:t>
              </a:r>
            </a:p>
          </p:txBody>
        </p:sp>
        <p:sp>
          <p:nvSpPr>
            <p:cNvPr id="38948" name="Rectangle 36"/>
            <p:cNvSpPr>
              <a:spLocks noChangeArrowheads="1"/>
            </p:cNvSpPr>
            <p:nvPr/>
          </p:nvSpPr>
          <p:spPr bwMode="blackWhite">
            <a:xfrm>
              <a:off x="2832" y="2899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.21**</a:t>
              </a:r>
            </a:p>
          </p:txBody>
        </p:sp>
        <p:sp>
          <p:nvSpPr>
            <p:cNvPr id="38949" name="Rectangle 37"/>
            <p:cNvSpPr>
              <a:spLocks noChangeArrowheads="1"/>
            </p:cNvSpPr>
            <p:nvPr/>
          </p:nvSpPr>
          <p:spPr bwMode="blackWhite">
            <a:xfrm>
              <a:off x="2064" y="2899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.31**</a:t>
              </a:r>
            </a:p>
          </p:txBody>
        </p:sp>
        <p:sp>
          <p:nvSpPr>
            <p:cNvPr id="38950" name="Rectangle 38"/>
            <p:cNvSpPr>
              <a:spLocks noChangeArrowheads="1"/>
            </p:cNvSpPr>
            <p:nvPr/>
          </p:nvSpPr>
          <p:spPr bwMode="blackWhite">
            <a:xfrm>
              <a:off x="451" y="2899"/>
              <a:ext cx="1613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Aufgabenwichtigkeit</a:t>
              </a:r>
            </a:p>
          </p:txBody>
        </p:sp>
        <p:sp>
          <p:nvSpPr>
            <p:cNvPr id="38951" name="Rectangle 39"/>
            <p:cNvSpPr>
              <a:spLocks noChangeArrowheads="1"/>
            </p:cNvSpPr>
            <p:nvPr/>
          </p:nvSpPr>
          <p:spPr bwMode="blackWhite">
            <a:xfrm>
              <a:off x="144" y="2899"/>
              <a:ext cx="30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52" name="Rectangle 40"/>
            <p:cNvSpPr>
              <a:spLocks noChangeArrowheads="1"/>
            </p:cNvSpPr>
            <p:nvPr/>
          </p:nvSpPr>
          <p:spPr bwMode="blackWhite">
            <a:xfrm>
              <a:off x="4944" y="2698"/>
              <a:ext cx="576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-.18</a:t>
              </a:r>
            </a:p>
          </p:txBody>
        </p:sp>
        <p:sp>
          <p:nvSpPr>
            <p:cNvPr id="38953" name="Rectangle 41"/>
            <p:cNvSpPr>
              <a:spLocks noChangeArrowheads="1"/>
            </p:cNvSpPr>
            <p:nvPr/>
          </p:nvSpPr>
          <p:spPr bwMode="blackWhite">
            <a:xfrm>
              <a:off x="4272" y="2698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.15**</a:t>
              </a:r>
            </a:p>
          </p:txBody>
        </p:sp>
        <p:sp>
          <p:nvSpPr>
            <p:cNvPr id="38954" name="Rectangle 42"/>
            <p:cNvSpPr>
              <a:spLocks noChangeArrowheads="1"/>
            </p:cNvSpPr>
            <p:nvPr/>
          </p:nvSpPr>
          <p:spPr bwMode="blackWhite">
            <a:xfrm>
              <a:off x="3600" y="2698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.29**</a:t>
              </a:r>
            </a:p>
          </p:txBody>
        </p:sp>
        <p:sp>
          <p:nvSpPr>
            <p:cNvPr id="38955" name="Rectangle 43"/>
            <p:cNvSpPr>
              <a:spLocks noChangeArrowheads="1"/>
            </p:cNvSpPr>
            <p:nvPr/>
          </p:nvSpPr>
          <p:spPr bwMode="blackWhite">
            <a:xfrm>
              <a:off x="2832" y="2698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.22**</a:t>
              </a:r>
            </a:p>
          </p:txBody>
        </p:sp>
        <p:sp>
          <p:nvSpPr>
            <p:cNvPr id="38956" name="Rectangle 44"/>
            <p:cNvSpPr>
              <a:spLocks noChangeArrowheads="1"/>
            </p:cNvSpPr>
            <p:nvPr/>
          </p:nvSpPr>
          <p:spPr bwMode="blackWhite">
            <a:xfrm>
              <a:off x="2064" y="2698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.25**</a:t>
              </a:r>
            </a:p>
          </p:txBody>
        </p:sp>
        <p:sp>
          <p:nvSpPr>
            <p:cNvPr id="38957" name="Rectangle 45"/>
            <p:cNvSpPr>
              <a:spLocks noChangeArrowheads="1"/>
            </p:cNvSpPr>
            <p:nvPr/>
          </p:nvSpPr>
          <p:spPr bwMode="blackWhite">
            <a:xfrm>
              <a:off x="451" y="2698"/>
              <a:ext cx="1613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Aufg.aufgeschlossenheit</a:t>
              </a:r>
            </a:p>
          </p:txBody>
        </p:sp>
        <p:sp>
          <p:nvSpPr>
            <p:cNvPr id="38958" name="Rectangle 46"/>
            <p:cNvSpPr>
              <a:spLocks noChangeArrowheads="1"/>
            </p:cNvSpPr>
            <p:nvPr/>
          </p:nvSpPr>
          <p:spPr bwMode="blackWhite">
            <a:xfrm>
              <a:off x="144" y="2698"/>
              <a:ext cx="30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59" name="Rectangle 47"/>
            <p:cNvSpPr>
              <a:spLocks noChangeArrowheads="1"/>
            </p:cNvSpPr>
            <p:nvPr/>
          </p:nvSpPr>
          <p:spPr bwMode="blackWhite">
            <a:xfrm>
              <a:off x="4944" y="2497"/>
              <a:ext cx="576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-.15**</a:t>
              </a:r>
            </a:p>
          </p:txBody>
        </p:sp>
        <p:sp>
          <p:nvSpPr>
            <p:cNvPr id="38960" name="Rectangle 48"/>
            <p:cNvSpPr>
              <a:spLocks noChangeArrowheads="1"/>
            </p:cNvSpPr>
            <p:nvPr/>
          </p:nvSpPr>
          <p:spPr bwMode="blackWhite">
            <a:xfrm>
              <a:off x="4272" y="2497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.07</a:t>
              </a:r>
            </a:p>
          </p:txBody>
        </p:sp>
        <p:sp>
          <p:nvSpPr>
            <p:cNvPr id="38961" name="Rectangle 49"/>
            <p:cNvSpPr>
              <a:spLocks noChangeArrowheads="1"/>
            </p:cNvSpPr>
            <p:nvPr/>
          </p:nvSpPr>
          <p:spPr bwMode="blackWhite">
            <a:xfrm>
              <a:off x="3600" y="2497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.48**</a:t>
              </a:r>
            </a:p>
          </p:txBody>
        </p:sp>
        <p:sp>
          <p:nvSpPr>
            <p:cNvPr id="38962" name="Rectangle 50"/>
            <p:cNvSpPr>
              <a:spLocks noChangeArrowheads="1"/>
            </p:cNvSpPr>
            <p:nvPr/>
          </p:nvSpPr>
          <p:spPr bwMode="blackWhite">
            <a:xfrm>
              <a:off x="2832" y="2497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.32**</a:t>
              </a:r>
            </a:p>
          </p:txBody>
        </p:sp>
        <p:sp>
          <p:nvSpPr>
            <p:cNvPr id="38963" name="Rectangle 51"/>
            <p:cNvSpPr>
              <a:spLocks noChangeArrowheads="1"/>
            </p:cNvSpPr>
            <p:nvPr/>
          </p:nvSpPr>
          <p:spPr bwMode="blackWhite">
            <a:xfrm>
              <a:off x="2064" y="2497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.34**</a:t>
              </a:r>
            </a:p>
          </p:txBody>
        </p:sp>
        <p:sp>
          <p:nvSpPr>
            <p:cNvPr id="38964" name="Rectangle 52"/>
            <p:cNvSpPr>
              <a:spLocks noChangeArrowheads="1"/>
            </p:cNvSpPr>
            <p:nvPr/>
          </p:nvSpPr>
          <p:spPr bwMode="blackWhite">
            <a:xfrm>
              <a:off x="451" y="2497"/>
              <a:ext cx="1613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Anforderungsvielfalt</a:t>
              </a:r>
            </a:p>
          </p:txBody>
        </p:sp>
        <p:sp>
          <p:nvSpPr>
            <p:cNvPr id="38965" name="Rectangle 53"/>
            <p:cNvSpPr>
              <a:spLocks noChangeArrowheads="1"/>
            </p:cNvSpPr>
            <p:nvPr/>
          </p:nvSpPr>
          <p:spPr bwMode="blackWhite">
            <a:xfrm>
              <a:off x="144" y="2497"/>
              <a:ext cx="30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66" name="Rectangle 54"/>
            <p:cNvSpPr>
              <a:spLocks noChangeArrowheads="1"/>
            </p:cNvSpPr>
            <p:nvPr/>
          </p:nvSpPr>
          <p:spPr bwMode="blackWhite">
            <a:xfrm>
              <a:off x="4944" y="2296"/>
              <a:ext cx="576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67" name="Rectangle 55"/>
            <p:cNvSpPr>
              <a:spLocks noChangeArrowheads="1"/>
            </p:cNvSpPr>
            <p:nvPr/>
          </p:nvSpPr>
          <p:spPr bwMode="blackWhite">
            <a:xfrm>
              <a:off x="4272" y="2296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68" name="Rectangle 56"/>
            <p:cNvSpPr>
              <a:spLocks noChangeArrowheads="1"/>
            </p:cNvSpPr>
            <p:nvPr/>
          </p:nvSpPr>
          <p:spPr bwMode="blackWhite">
            <a:xfrm>
              <a:off x="3600" y="2296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69" name="Rectangle 57"/>
            <p:cNvSpPr>
              <a:spLocks noChangeArrowheads="1"/>
            </p:cNvSpPr>
            <p:nvPr/>
          </p:nvSpPr>
          <p:spPr bwMode="blackWhite">
            <a:xfrm>
              <a:off x="2832" y="2296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70" name="Rectangle 58"/>
            <p:cNvSpPr>
              <a:spLocks noChangeArrowheads="1"/>
            </p:cNvSpPr>
            <p:nvPr/>
          </p:nvSpPr>
          <p:spPr bwMode="blackWhite">
            <a:xfrm>
              <a:off x="2064" y="2296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71" name="Rectangle 59"/>
            <p:cNvSpPr>
              <a:spLocks noChangeArrowheads="1"/>
            </p:cNvSpPr>
            <p:nvPr/>
          </p:nvSpPr>
          <p:spPr bwMode="blackWhite">
            <a:xfrm>
              <a:off x="144" y="2296"/>
              <a:ext cx="1920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>
                  <a:latin typeface="Arial" pitchFamily="34" charset="0"/>
                </a:rPr>
                <a:t>Kerndimensionen</a:t>
              </a:r>
            </a:p>
          </p:txBody>
        </p:sp>
        <p:sp>
          <p:nvSpPr>
            <p:cNvPr id="38972" name="Rectangle 60"/>
            <p:cNvSpPr>
              <a:spLocks noChangeArrowheads="1"/>
            </p:cNvSpPr>
            <p:nvPr/>
          </p:nvSpPr>
          <p:spPr bwMode="blackWhite">
            <a:xfrm>
              <a:off x="144" y="2095"/>
              <a:ext cx="5376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73" name="Rectangle 61"/>
            <p:cNvSpPr>
              <a:spLocks noChangeArrowheads="1"/>
            </p:cNvSpPr>
            <p:nvPr/>
          </p:nvSpPr>
          <p:spPr bwMode="blackWhite">
            <a:xfrm>
              <a:off x="4944" y="1894"/>
              <a:ext cx="576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-.11</a:t>
              </a:r>
            </a:p>
          </p:txBody>
        </p:sp>
        <p:sp>
          <p:nvSpPr>
            <p:cNvPr id="38974" name="Rectangle 62"/>
            <p:cNvSpPr>
              <a:spLocks noChangeArrowheads="1"/>
            </p:cNvSpPr>
            <p:nvPr/>
          </p:nvSpPr>
          <p:spPr bwMode="blackWhite">
            <a:xfrm>
              <a:off x="4272" y="1894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.10*</a:t>
              </a:r>
            </a:p>
          </p:txBody>
        </p:sp>
        <p:sp>
          <p:nvSpPr>
            <p:cNvPr id="38975" name="Rectangle 63"/>
            <p:cNvSpPr>
              <a:spLocks noChangeArrowheads="1"/>
            </p:cNvSpPr>
            <p:nvPr/>
          </p:nvSpPr>
          <p:spPr bwMode="blackWhite">
            <a:xfrm>
              <a:off x="3600" y="1894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.33**</a:t>
              </a:r>
            </a:p>
          </p:txBody>
        </p:sp>
        <p:sp>
          <p:nvSpPr>
            <p:cNvPr id="38976" name="Rectangle 64"/>
            <p:cNvSpPr>
              <a:spLocks noChangeArrowheads="1"/>
            </p:cNvSpPr>
            <p:nvPr/>
          </p:nvSpPr>
          <p:spPr bwMode="blackWhite">
            <a:xfrm>
              <a:off x="2832" y="1894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.33**</a:t>
              </a:r>
            </a:p>
          </p:txBody>
        </p:sp>
        <p:sp>
          <p:nvSpPr>
            <p:cNvPr id="38977" name="Rectangle 65"/>
            <p:cNvSpPr>
              <a:spLocks noChangeArrowheads="1"/>
            </p:cNvSpPr>
            <p:nvPr/>
          </p:nvSpPr>
          <p:spPr bwMode="blackWhite">
            <a:xfrm>
              <a:off x="2064" y="1894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.23**</a:t>
              </a:r>
            </a:p>
          </p:txBody>
        </p:sp>
        <p:sp>
          <p:nvSpPr>
            <p:cNvPr id="38978" name="Rectangle 66"/>
            <p:cNvSpPr>
              <a:spLocks noChangeArrowheads="1"/>
            </p:cNvSpPr>
            <p:nvPr/>
          </p:nvSpPr>
          <p:spPr bwMode="blackWhite">
            <a:xfrm>
              <a:off x="451" y="1894"/>
              <a:ext cx="1613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Wissen um Ergebnisse</a:t>
              </a:r>
            </a:p>
          </p:txBody>
        </p:sp>
        <p:sp>
          <p:nvSpPr>
            <p:cNvPr id="38979" name="Rectangle 67"/>
            <p:cNvSpPr>
              <a:spLocks noChangeArrowheads="1"/>
            </p:cNvSpPr>
            <p:nvPr/>
          </p:nvSpPr>
          <p:spPr bwMode="blackWhite">
            <a:xfrm>
              <a:off x="144" y="1894"/>
              <a:ext cx="30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80" name="Rectangle 68"/>
            <p:cNvSpPr>
              <a:spLocks noChangeArrowheads="1"/>
            </p:cNvSpPr>
            <p:nvPr/>
          </p:nvSpPr>
          <p:spPr bwMode="blackWhite">
            <a:xfrm>
              <a:off x="4944" y="1693"/>
              <a:ext cx="576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-.16</a:t>
              </a:r>
            </a:p>
          </p:txBody>
        </p:sp>
        <p:sp>
          <p:nvSpPr>
            <p:cNvPr id="38981" name="Rectangle 69"/>
            <p:cNvSpPr>
              <a:spLocks noChangeArrowheads="1"/>
            </p:cNvSpPr>
            <p:nvPr/>
          </p:nvSpPr>
          <p:spPr bwMode="blackWhite">
            <a:xfrm>
              <a:off x="4272" y="1693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.16**</a:t>
              </a:r>
            </a:p>
          </p:txBody>
        </p:sp>
        <p:sp>
          <p:nvSpPr>
            <p:cNvPr id="38982" name="Rectangle 70"/>
            <p:cNvSpPr>
              <a:spLocks noChangeArrowheads="1"/>
            </p:cNvSpPr>
            <p:nvPr/>
          </p:nvSpPr>
          <p:spPr bwMode="blackWhite">
            <a:xfrm>
              <a:off x="3600" y="1693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.51**</a:t>
              </a:r>
            </a:p>
          </p:txBody>
        </p:sp>
        <p:sp>
          <p:nvSpPr>
            <p:cNvPr id="38983" name="Rectangle 71"/>
            <p:cNvSpPr>
              <a:spLocks noChangeArrowheads="1"/>
            </p:cNvSpPr>
            <p:nvPr/>
          </p:nvSpPr>
          <p:spPr bwMode="blackWhite">
            <a:xfrm>
              <a:off x="2832" y="1693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.41**</a:t>
              </a:r>
            </a:p>
          </p:txBody>
        </p:sp>
        <p:sp>
          <p:nvSpPr>
            <p:cNvPr id="38984" name="Rectangle 72"/>
            <p:cNvSpPr>
              <a:spLocks noChangeArrowheads="1"/>
            </p:cNvSpPr>
            <p:nvPr/>
          </p:nvSpPr>
          <p:spPr bwMode="blackWhite">
            <a:xfrm>
              <a:off x="2064" y="1693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.65**</a:t>
              </a:r>
            </a:p>
          </p:txBody>
        </p:sp>
        <p:sp>
          <p:nvSpPr>
            <p:cNvPr id="38985" name="Rectangle 73"/>
            <p:cNvSpPr>
              <a:spLocks noChangeArrowheads="1"/>
            </p:cNvSpPr>
            <p:nvPr/>
          </p:nvSpPr>
          <p:spPr bwMode="blackWhite">
            <a:xfrm>
              <a:off x="451" y="1693"/>
              <a:ext cx="1613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Verantwortung</a:t>
              </a:r>
              <a:endParaRPr lang="de-DE" sz="1400"/>
            </a:p>
          </p:txBody>
        </p:sp>
        <p:sp>
          <p:nvSpPr>
            <p:cNvPr id="38986" name="Rectangle 74"/>
            <p:cNvSpPr>
              <a:spLocks noChangeArrowheads="1"/>
            </p:cNvSpPr>
            <p:nvPr/>
          </p:nvSpPr>
          <p:spPr bwMode="blackWhite">
            <a:xfrm>
              <a:off x="144" y="1693"/>
              <a:ext cx="30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87" name="Rectangle 75"/>
            <p:cNvSpPr>
              <a:spLocks noChangeArrowheads="1"/>
            </p:cNvSpPr>
            <p:nvPr/>
          </p:nvSpPr>
          <p:spPr bwMode="blackWhite">
            <a:xfrm>
              <a:off x="4944" y="1492"/>
              <a:ext cx="576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-.03</a:t>
              </a:r>
            </a:p>
          </p:txBody>
        </p:sp>
        <p:sp>
          <p:nvSpPr>
            <p:cNvPr id="38988" name="Rectangle 76"/>
            <p:cNvSpPr>
              <a:spLocks noChangeArrowheads="1"/>
            </p:cNvSpPr>
            <p:nvPr/>
          </p:nvSpPr>
          <p:spPr bwMode="blackWhite">
            <a:xfrm>
              <a:off x="4272" y="1492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.13*</a:t>
              </a:r>
            </a:p>
          </p:txBody>
        </p:sp>
        <p:sp>
          <p:nvSpPr>
            <p:cNvPr id="38989" name="Rectangle 77"/>
            <p:cNvSpPr>
              <a:spLocks noChangeArrowheads="1"/>
            </p:cNvSpPr>
            <p:nvPr/>
          </p:nvSpPr>
          <p:spPr bwMode="blackWhite">
            <a:xfrm>
              <a:off x="3600" y="1492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.64**</a:t>
              </a:r>
            </a:p>
          </p:txBody>
        </p:sp>
        <p:sp>
          <p:nvSpPr>
            <p:cNvPr id="38990" name="Rectangle 78"/>
            <p:cNvSpPr>
              <a:spLocks noChangeArrowheads="1"/>
            </p:cNvSpPr>
            <p:nvPr/>
          </p:nvSpPr>
          <p:spPr bwMode="blackWhite">
            <a:xfrm>
              <a:off x="2832" y="1492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.64**</a:t>
              </a:r>
            </a:p>
          </p:txBody>
        </p:sp>
        <p:sp>
          <p:nvSpPr>
            <p:cNvPr id="38991" name="Rectangle 79"/>
            <p:cNvSpPr>
              <a:spLocks noChangeArrowheads="1"/>
            </p:cNvSpPr>
            <p:nvPr/>
          </p:nvSpPr>
          <p:spPr bwMode="blackWhite">
            <a:xfrm>
              <a:off x="2064" y="1492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.64**</a:t>
              </a:r>
            </a:p>
          </p:txBody>
        </p:sp>
        <p:sp>
          <p:nvSpPr>
            <p:cNvPr id="38992" name="Rectangle 80"/>
            <p:cNvSpPr>
              <a:spLocks noChangeArrowheads="1"/>
            </p:cNvSpPr>
            <p:nvPr/>
          </p:nvSpPr>
          <p:spPr bwMode="blackWhite">
            <a:xfrm>
              <a:off x="451" y="1492"/>
              <a:ext cx="1613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Bedeutsamkeit</a:t>
              </a:r>
            </a:p>
          </p:txBody>
        </p:sp>
        <p:sp>
          <p:nvSpPr>
            <p:cNvPr id="38993" name="Rectangle 81"/>
            <p:cNvSpPr>
              <a:spLocks noChangeArrowheads="1"/>
            </p:cNvSpPr>
            <p:nvPr/>
          </p:nvSpPr>
          <p:spPr bwMode="blackWhite">
            <a:xfrm>
              <a:off x="144" y="1492"/>
              <a:ext cx="30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94" name="Rectangle 82"/>
            <p:cNvSpPr>
              <a:spLocks noChangeArrowheads="1"/>
            </p:cNvSpPr>
            <p:nvPr/>
          </p:nvSpPr>
          <p:spPr bwMode="blackWhite">
            <a:xfrm>
              <a:off x="4944" y="1291"/>
              <a:ext cx="576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95" name="Rectangle 83"/>
            <p:cNvSpPr>
              <a:spLocks noChangeArrowheads="1"/>
            </p:cNvSpPr>
            <p:nvPr/>
          </p:nvSpPr>
          <p:spPr bwMode="blackWhite">
            <a:xfrm>
              <a:off x="4272" y="1291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96" name="Rectangle 84"/>
            <p:cNvSpPr>
              <a:spLocks noChangeArrowheads="1"/>
            </p:cNvSpPr>
            <p:nvPr/>
          </p:nvSpPr>
          <p:spPr bwMode="blackWhite">
            <a:xfrm>
              <a:off x="3600" y="1291"/>
              <a:ext cx="67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97" name="Rectangle 85"/>
            <p:cNvSpPr>
              <a:spLocks noChangeArrowheads="1"/>
            </p:cNvSpPr>
            <p:nvPr/>
          </p:nvSpPr>
          <p:spPr bwMode="blackWhite">
            <a:xfrm>
              <a:off x="2832" y="1291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endParaRPr lang="de-DE" sz="3100"/>
            </a:p>
          </p:txBody>
        </p:sp>
        <p:sp>
          <p:nvSpPr>
            <p:cNvPr id="38998" name="Rectangle 86"/>
            <p:cNvSpPr>
              <a:spLocks noChangeArrowheads="1"/>
            </p:cNvSpPr>
            <p:nvPr/>
          </p:nvSpPr>
          <p:spPr bwMode="blackWhite">
            <a:xfrm>
              <a:off x="2064" y="1291"/>
              <a:ext cx="768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8999" name="Rectangle 87"/>
            <p:cNvSpPr>
              <a:spLocks noChangeArrowheads="1"/>
            </p:cNvSpPr>
            <p:nvPr/>
          </p:nvSpPr>
          <p:spPr bwMode="blackWhite">
            <a:xfrm>
              <a:off x="144" y="1291"/>
              <a:ext cx="1920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</a:pPr>
              <a:r>
                <a:rPr lang="de-DE">
                  <a:latin typeface="Arial" pitchFamily="34" charset="0"/>
                </a:rPr>
                <a:t>Psychische Zustände</a:t>
              </a:r>
            </a:p>
          </p:txBody>
        </p:sp>
        <p:sp>
          <p:nvSpPr>
            <p:cNvPr id="39000" name="Rectangle 88"/>
            <p:cNvSpPr>
              <a:spLocks noChangeArrowheads="1"/>
            </p:cNvSpPr>
            <p:nvPr/>
          </p:nvSpPr>
          <p:spPr bwMode="blackWhite">
            <a:xfrm>
              <a:off x="4752" y="745"/>
              <a:ext cx="768" cy="3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algn="ctr"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Absentis-mus</a:t>
              </a:r>
            </a:p>
          </p:txBody>
        </p:sp>
        <p:sp>
          <p:nvSpPr>
            <p:cNvPr id="39001" name="Rectangle 89"/>
            <p:cNvSpPr>
              <a:spLocks noChangeArrowheads="1"/>
            </p:cNvSpPr>
            <p:nvPr/>
          </p:nvSpPr>
          <p:spPr bwMode="blackWhite">
            <a:xfrm>
              <a:off x="4099" y="745"/>
              <a:ext cx="653" cy="3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algn="ctr"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Arb.Ef-fekt</a:t>
              </a:r>
            </a:p>
          </p:txBody>
        </p:sp>
        <p:sp>
          <p:nvSpPr>
            <p:cNvPr id="39002" name="Rectangle 90"/>
            <p:cNvSpPr>
              <a:spLocks noChangeArrowheads="1"/>
            </p:cNvSpPr>
            <p:nvPr/>
          </p:nvSpPr>
          <p:spPr bwMode="blackWhite">
            <a:xfrm>
              <a:off x="3408" y="745"/>
              <a:ext cx="691" cy="3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algn="ctr"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Wachs-tum</a:t>
              </a:r>
            </a:p>
          </p:txBody>
        </p:sp>
        <p:sp>
          <p:nvSpPr>
            <p:cNvPr id="39003" name="Rectangle 91"/>
            <p:cNvSpPr>
              <a:spLocks noChangeArrowheads="1"/>
            </p:cNvSpPr>
            <p:nvPr/>
          </p:nvSpPr>
          <p:spPr bwMode="blackWhite">
            <a:xfrm>
              <a:off x="2640" y="745"/>
              <a:ext cx="768" cy="3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algn="ctr"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Arbeits-zufrie-denheit</a:t>
              </a:r>
            </a:p>
          </p:txBody>
        </p:sp>
        <p:sp>
          <p:nvSpPr>
            <p:cNvPr id="39004" name="Rectangle 92"/>
            <p:cNvSpPr>
              <a:spLocks noChangeArrowheads="1"/>
            </p:cNvSpPr>
            <p:nvPr/>
          </p:nvSpPr>
          <p:spPr bwMode="blackWhite">
            <a:xfrm>
              <a:off x="1920" y="745"/>
              <a:ext cx="720" cy="3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algn="ctr" defTabSz="912813">
                <a:spcBef>
                  <a:spcPct val="20000"/>
                </a:spcBef>
              </a:pPr>
              <a:r>
                <a:rPr lang="de-DE" sz="1400">
                  <a:latin typeface="Arial" pitchFamily="34" charset="0"/>
                </a:rPr>
                <a:t>Intrins. Motiva-tion</a:t>
              </a:r>
            </a:p>
          </p:txBody>
        </p:sp>
        <p:sp>
          <p:nvSpPr>
            <p:cNvPr id="39005" name="Rectangle 93"/>
            <p:cNvSpPr>
              <a:spLocks noChangeArrowheads="1"/>
            </p:cNvSpPr>
            <p:nvPr/>
          </p:nvSpPr>
          <p:spPr bwMode="blackWhite">
            <a:xfrm>
              <a:off x="336" y="745"/>
              <a:ext cx="1584" cy="3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9006" name="Rectangle 94"/>
            <p:cNvSpPr>
              <a:spLocks noChangeArrowheads="1"/>
            </p:cNvSpPr>
            <p:nvPr/>
          </p:nvSpPr>
          <p:spPr bwMode="blackWhite">
            <a:xfrm>
              <a:off x="144" y="745"/>
              <a:ext cx="192" cy="3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7221" tIns="284669" rIns="237221" bIns="28466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 sz="3100"/>
            </a:p>
          </p:txBody>
        </p:sp>
        <p:sp>
          <p:nvSpPr>
            <p:cNvPr id="39007" name="Line 95"/>
            <p:cNvSpPr>
              <a:spLocks noChangeShapeType="1"/>
            </p:cNvSpPr>
            <p:nvPr/>
          </p:nvSpPr>
          <p:spPr bwMode="blackWhite">
            <a:xfrm>
              <a:off x="144" y="745"/>
              <a:ext cx="19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08" name="Line 96"/>
            <p:cNvSpPr>
              <a:spLocks noChangeShapeType="1"/>
            </p:cNvSpPr>
            <p:nvPr/>
          </p:nvSpPr>
          <p:spPr bwMode="blackWhite">
            <a:xfrm>
              <a:off x="144" y="3904"/>
              <a:ext cx="307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09" name="Line 97"/>
            <p:cNvSpPr>
              <a:spLocks noChangeShapeType="1"/>
            </p:cNvSpPr>
            <p:nvPr/>
          </p:nvSpPr>
          <p:spPr bwMode="blackWhite">
            <a:xfrm>
              <a:off x="144" y="745"/>
              <a:ext cx="0" cy="345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10" name="Line 98"/>
            <p:cNvSpPr>
              <a:spLocks noChangeShapeType="1"/>
            </p:cNvSpPr>
            <p:nvPr/>
          </p:nvSpPr>
          <p:spPr bwMode="blackWhite">
            <a:xfrm>
              <a:off x="5520" y="745"/>
              <a:ext cx="0" cy="345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11" name="Line 99"/>
            <p:cNvSpPr>
              <a:spLocks noChangeShapeType="1"/>
            </p:cNvSpPr>
            <p:nvPr/>
          </p:nvSpPr>
          <p:spPr bwMode="blackWhite">
            <a:xfrm>
              <a:off x="336" y="745"/>
              <a:ext cx="1584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12" name="Line 100"/>
            <p:cNvSpPr>
              <a:spLocks noChangeShapeType="1"/>
            </p:cNvSpPr>
            <p:nvPr/>
          </p:nvSpPr>
          <p:spPr bwMode="blackWhite">
            <a:xfrm>
              <a:off x="144" y="1090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13" name="Line 101"/>
            <p:cNvSpPr>
              <a:spLocks noChangeShapeType="1"/>
            </p:cNvSpPr>
            <p:nvPr/>
          </p:nvSpPr>
          <p:spPr bwMode="blackWhite">
            <a:xfrm>
              <a:off x="1920" y="745"/>
              <a:ext cx="720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14" name="Line 102"/>
            <p:cNvSpPr>
              <a:spLocks noChangeShapeType="1"/>
            </p:cNvSpPr>
            <p:nvPr/>
          </p:nvSpPr>
          <p:spPr bwMode="blackWhite">
            <a:xfrm>
              <a:off x="2640" y="745"/>
              <a:ext cx="768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15" name="Line 103"/>
            <p:cNvSpPr>
              <a:spLocks noChangeShapeType="1"/>
            </p:cNvSpPr>
            <p:nvPr/>
          </p:nvSpPr>
          <p:spPr bwMode="blackWhite">
            <a:xfrm>
              <a:off x="3408" y="745"/>
              <a:ext cx="691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16" name="Line 104"/>
            <p:cNvSpPr>
              <a:spLocks noChangeShapeType="1"/>
            </p:cNvSpPr>
            <p:nvPr/>
          </p:nvSpPr>
          <p:spPr bwMode="blackWhite">
            <a:xfrm>
              <a:off x="4099" y="745"/>
              <a:ext cx="653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17" name="Line 105"/>
            <p:cNvSpPr>
              <a:spLocks noChangeShapeType="1"/>
            </p:cNvSpPr>
            <p:nvPr/>
          </p:nvSpPr>
          <p:spPr bwMode="blackWhite">
            <a:xfrm>
              <a:off x="4752" y="745"/>
              <a:ext cx="768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18" name="Line 106"/>
            <p:cNvSpPr>
              <a:spLocks noChangeShapeType="1"/>
            </p:cNvSpPr>
            <p:nvPr/>
          </p:nvSpPr>
          <p:spPr bwMode="blackWhite">
            <a:xfrm>
              <a:off x="5520" y="1090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19" name="Line 107"/>
            <p:cNvSpPr>
              <a:spLocks noChangeShapeType="1"/>
            </p:cNvSpPr>
            <p:nvPr/>
          </p:nvSpPr>
          <p:spPr bwMode="blackWhite">
            <a:xfrm>
              <a:off x="144" y="1291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20" name="Line 108"/>
            <p:cNvSpPr>
              <a:spLocks noChangeShapeType="1"/>
            </p:cNvSpPr>
            <p:nvPr/>
          </p:nvSpPr>
          <p:spPr bwMode="blackWhite">
            <a:xfrm>
              <a:off x="5520" y="1291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21" name="Line 109"/>
            <p:cNvSpPr>
              <a:spLocks noChangeShapeType="1"/>
            </p:cNvSpPr>
            <p:nvPr/>
          </p:nvSpPr>
          <p:spPr bwMode="blackWhite">
            <a:xfrm>
              <a:off x="144" y="1492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22" name="Line 110"/>
            <p:cNvSpPr>
              <a:spLocks noChangeShapeType="1"/>
            </p:cNvSpPr>
            <p:nvPr/>
          </p:nvSpPr>
          <p:spPr bwMode="blackWhite">
            <a:xfrm>
              <a:off x="5520" y="1492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23" name="Line 111"/>
            <p:cNvSpPr>
              <a:spLocks noChangeShapeType="1"/>
            </p:cNvSpPr>
            <p:nvPr/>
          </p:nvSpPr>
          <p:spPr bwMode="blackWhite">
            <a:xfrm>
              <a:off x="144" y="1693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24" name="Line 112"/>
            <p:cNvSpPr>
              <a:spLocks noChangeShapeType="1"/>
            </p:cNvSpPr>
            <p:nvPr/>
          </p:nvSpPr>
          <p:spPr bwMode="blackWhite">
            <a:xfrm>
              <a:off x="5520" y="1693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25" name="Line 113"/>
            <p:cNvSpPr>
              <a:spLocks noChangeShapeType="1"/>
            </p:cNvSpPr>
            <p:nvPr/>
          </p:nvSpPr>
          <p:spPr bwMode="blackWhite">
            <a:xfrm>
              <a:off x="144" y="1894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26" name="Line 114"/>
            <p:cNvSpPr>
              <a:spLocks noChangeShapeType="1"/>
            </p:cNvSpPr>
            <p:nvPr/>
          </p:nvSpPr>
          <p:spPr bwMode="blackWhite">
            <a:xfrm>
              <a:off x="5520" y="1894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27" name="Line 115"/>
            <p:cNvSpPr>
              <a:spLocks noChangeShapeType="1"/>
            </p:cNvSpPr>
            <p:nvPr/>
          </p:nvSpPr>
          <p:spPr bwMode="blackWhite">
            <a:xfrm>
              <a:off x="144" y="2095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28" name="Line 116"/>
            <p:cNvSpPr>
              <a:spLocks noChangeShapeType="1"/>
            </p:cNvSpPr>
            <p:nvPr/>
          </p:nvSpPr>
          <p:spPr bwMode="blackWhite">
            <a:xfrm>
              <a:off x="5520" y="2095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29" name="Line 117"/>
            <p:cNvSpPr>
              <a:spLocks noChangeShapeType="1"/>
            </p:cNvSpPr>
            <p:nvPr/>
          </p:nvSpPr>
          <p:spPr bwMode="blackWhite">
            <a:xfrm>
              <a:off x="144" y="2296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30" name="Line 118"/>
            <p:cNvSpPr>
              <a:spLocks noChangeShapeType="1"/>
            </p:cNvSpPr>
            <p:nvPr/>
          </p:nvSpPr>
          <p:spPr bwMode="blackWhite">
            <a:xfrm>
              <a:off x="5520" y="2296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31" name="Line 119"/>
            <p:cNvSpPr>
              <a:spLocks noChangeShapeType="1"/>
            </p:cNvSpPr>
            <p:nvPr/>
          </p:nvSpPr>
          <p:spPr bwMode="blackWhite">
            <a:xfrm>
              <a:off x="144" y="2497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32" name="Line 120"/>
            <p:cNvSpPr>
              <a:spLocks noChangeShapeType="1"/>
            </p:cNvSpPr>
            <p:nvPr/>
          </p:nvSpPr>
          <p:spPr bwMode="blackWhite">
            <a:xfrm>
              <a:off x="5520" y="2497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33" name="Line 121"/>
            <p:cNvSpPr>
              <a:spLocks noChangeShapeType="1"/>
            </p:cNvSpPr>
            <p:nvPr/>
          </p:nvSpPr>
          <p:spPr bwMode="blackWhite">
            <a:xfrm>
              <a:off x="144" y="2698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34" name="Line 122"/>
            <p:cNvSpPr>
              <a:spLocks noChangeShapeType="1"/>
            </p:cNvSpPr>
            <p:nvPr/>
          </p:nvSpPr>
          <p:spPr bwMode="blackWhite">
            <a:xfrm>
              <a:off x="5520" y="2698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35" name="Line 123"/>
            <p:cNvSpPr>
              <a:spLocks noChangeShapeType="1"/>
            </p:cNvSpPr>
            <p:nvPr/>
          </p:nvSpPr>
          <p:spPr bwMode="blackWhite">
            <a:xfrm>
              <a:off x="144" y="2899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36" name="Line 124"/>
            <p:cNvSpPr>
              <a:spLocks noChangeShapeType="1"/>
            </p:cNvSpPr>
            <p:nvPr/>
          </p:nvSpPr>
          <p:spPr bwMode="blackWhite">
            <a:xfrm>
              <a:off x="5520" y="2899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37" name="Line 125"/>
            <p:cNvSpPr>
              <a:spLocks noChangeShapeType="1"/>
            </p:cNvSpPr>
            <p:nvPr/>
          </p:nvSpPr>
          <p:spPr bwMode="blackWhite">
            <a:xfrm>
              <a:off x="144" y="3100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38" name="Line 126"/>
            <p:cNvSpPr>
              <a:spLocks noChangeShapeType="1"/>
            </p:cNvSpPr>
            <p:nvPr/>
          </p:nvSpPr>
          <p:spPr bwMode="blackWhite">
            <a:xfrm>
              <a:off x="5520" y="3100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39" name="Line 127"/>
            <p:cNvSpPr>
              <a:spLocks noChangeShapeType="1"/>
            </p:cNvSpPr>
            <p:nvPr/>
          </p:nvSpPr>
          <p:spPr bwMode="blackWhite">
            <a:xfrm>
              <a:off x="144" y="3301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40" name="Line 128"/>
            <p:cNvSpPr>
              <a:spLocks noChangeShapeType="1"/>
            </p:cNvSpPr>
            <p:nvPr/>
          </p:nvSpPr>
          <p:spPr bwMode="blackWhite">
            <a:xfrm>
              <a:off x="5520" y="3301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41" name="Line 129"/>
            <p:cNvSpPr>
              <a:spLocks noChangeShapeType="1"/>
            </p:cNvSpPr>
            <p:nvPr/>
          </p:nvSpPr>
          <p:spPr bwMode="blackWhite">
            <a:xfrm>
              <a:off x="144" y="3502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42" name="Line 130"/>
            <p:cNvSpPr>
              <a:spLocks noChangeShapeType="1"/>
            </p:cNvSpPr>
            <p:nvPr/>
          </p:nvSpPr>
          <p:spPr bwMode="blackWhite">
            <a:xfrm>
              <a:off x="5520" y="3502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43" name="Line 131"/>
            <p:cNvSpPr>
              <a:spLocks noChangeShapeType="1"/>
            </p:cNvSpPr>
            <p:nvPr/>
          </p:nvSpPr>
          <p:spPr bwMode="blackWhite">
            <a:xfrm>
              <a:off x="144" y="3703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44" name="Line 132"/>
            <p:cNvSpPr>
              <a:spLocks noChangeShapeType="1"/>
            </p:cNvSpPr>
            <p:nvPr/>
          </p:nvSpPr>
          <p:spPr bwMode="blackWhite">
            <a:xfrm>
              <a:off x="5520" y="3703"/>
              <a:ext cx="0" cy="20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45" name="Line 133"/>
            <p:cNvSpPr>
              <a:spLocks noChangeShapeType="1"/>
            </p:cNvSpPr>
            <p:nvPr/>
          </p:nvSpPr>
          <p:spPr bwMode="blackWhite">
            <a:xfrm>
              <a:off x="451" y="3904"/>
              <a:ext cx="1613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46" name="Line 134"/>
            <p:cNvSpPr>
              <a:spLocks noChangeShapeType="1"/>
            </p:cNvSpPr>
            <p:nvPr/>
          </p:nvSpPr>
          <p:spPr bwMode="blackWhite">
            <a:xfrm>
              <a:off x="2064" y="3904"/>
              <a:ext cx="768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47" name="Line 135"/>
            <p:cNvSpPr>
              <a:spLocks noChangeShapeType="1"/>
            </p:cNvSpPr>
            <p:nvPr/>
          </p:nvSpPr>
          <p:spPr bwMode="blackWhite">
            <a:xfrm>
              <a:off x="2832" y="3904"/>
              <a:ext cx="768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48" name="Line 136"/>
            <p:cNvSpPr>
              <a:spLocks noChangeShapeType="1"/>
            </p:cNvSpPr>
            <p:nvPr/>
          </p:nvSpPr>
          <p:spPr bwMode="blackWhite">
            <a:xfrm>
              <a:off x="3600" y="3904"/>
              <a:ext cx="67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49" name="Line 137"/>
            <p:cNvSpPr>
              <a:spLocks noChangeShapeType="1"/>
            </p:cNvSpPr>
            <p:nvPr/>
          </p:nvSpPr>
          <p:spPr bwMode="blackWhite">
            <a:xfrm>
              <a:off x="4272" y="3904"/>
              <a:ext cx="67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  <p:sp>
          <p:nvSpPr>
            <p:cNvPr id="39050" name="Line 138"/>
            <p:cNvSpPr>
              <a:spLocks noChangeShapeType="1"/>
            </p:cNvSpPr>
            <p:nvPr/>
          </p:nvSpPr>
          <p:spPr bwMode="blackWhite">
            <a:xfrm>
              <a:off x="4944" y="3904"/>
              <a:ext cx="576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237221" tIns="284669" rIns="237221" bIns="284669"/>
            <a:lstStyle/>
            <a:p>
              <a:endParaRPr lang="de-DE"/>
            </a:p>
          </p:txBody>
        </p:sp>
      </p:grp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37182" y="569604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8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391400" cy="622300"/>
          </a:xfrm>
        </p:spPr>
        <p:txBody>
          <a:bodyPr lIns="93296" tIns="46648" rIns="93296" bIns="46648" anchor="t"/>
          <a:lstStyle/>
          <a:p>
            <a:pPr algn="l"/>
            <a:r>
              <a:rPr lang="de-DE" b="1" dirty="0" smtClean="0"/>
              <a:t>JDS: </a:t>
            </a:r>
            <a:r>
              <a:rPr lang="de-DE" b="1" dirty="0" err="1" smtClean="0"/>
              <a:t>Reliabilities</a:t>
            </a:r>
            <a:endParaRPr lang="de-DE" dirty="0" smtClean="0"/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253340" y="1222403"/>
          <a:ext cx="9033568" cy="6492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" name="Dokument" r:id="rId5" imgW="6947640" imgH="5257800" progId="Word.Document.8">
                  <p:embed/>
                </p:oleObj>
              </mc:Choice>
              <mc:Fallback>
                <p:oleObj name="Dokument" r:id="rId5" imgW="6947640" imgH="525780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340" y="1222403"/>
                        <a:ext cx="9033568" cy="64928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26442" y="580526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63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-24"/>
            <a:ext cx="7415213" cy="847708"/>
          </a:xfrm>
        </p:spPr>
        <p:txBody>
          <a:bodyPr lIns="93296" tIns="46648" rIns="93296" bIns="46648" anchor="t"/>
          <a:lstStyle/>
          <a:p>
            <a:pPr algn="l"/>
            <a:r>
              <a:rPr lang="de-DE" sz="2000" b="1" dirty="0" smtClean="0">
                <a:latin typeface="Arial" pitchFamily="34" charset="0"/>
              </a:rPr>
              <a:t>Gegenüberstellung von Merkmalen der funktions- und autonomieorientierten Arbeitsanalyse und –</a:t>
            </a:r>
            <a:r>
              <a:rPr lang="de-DE" sz="2000" b="1" dirty="0" err="1" smtClean="0">
                <a:latin typeface="Arial" pitchFamily="34" charset="0"/>
              </a:rPr>
              <a:t>gestaltung</a:t>
            </a:r>
            <a:r>
              <a:rPr lang="de-DE" sz="2000" b="1" dirty="0" smtClean="0">
                <a:latin typeface="Arial" pitchFamily="34" charset="0"/>
              </a:rPr>
              <a:t/>
            </a:r>
            <a:br>
              <a:rPr lang="de-DE" sz="2000" b="1" dirty="0" smtClean="0">
                <a:latin typeface="Arial" pitchFamily="34" charset="0"/>
              </a:rPr>
            </a:br>
            <a:r>
              <a:rPr lang="de-DE" sz="2000" b="1" dirty="0" smtClean="0">
                <a:latin typeface="Arial" pitchFamily="34" charset="0"/>
              </a:rPr>
              <a:t> (1/2)</a:t>
            </a:r>
            <a:endParaRPr lang="de-DE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4300" y="1143000"/>
            <a:ext cx="8115300" cy="5008563"/>
            <a:chOff x="96" y="720"/>
            <a:chExt cx="5472" cy="2239"/>
          </a:xfrm>
        </p:grpSpPr>
        <p:sp>
          <p:nvSpPr>
            <p:cNvPr id="18436" name="Rectangle 4"/>
            <p:cNvSpPr>
              <a:spLocks noChangeArrowheads="1"/>
            </p:cNvSpPr>
            <p:nvPr/>
          </p:nvSpPr>
          <p:spPr bwMode="blackWhite">
            <a:xfrm>
              <a:off x="3120" y="1278"/>
              <a:ext cx="2448" cy="168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43854" tIns="43854" rIns="43854" bIns="43854"/>
            <a:lstStyle/>
            <a:p>
              <a:pPr defTabSz="912813">
                <a:spcBef>
                  <a:spcPct val="20000"/>
                </a:spcBef>
                <a:spcAft>
                  <a:spcPct val="10000"/>
                </a:spcAft>
              </a:pPr>
              <a:r>
                <a:rPr lang="de-DE">
                  <a:latin typeface="Arial" pitchFamily="34" charset="0"/>
                </a:rPr>
                <a:t>Lokale Selbstregulation in einer zentralen Rahmenplanung (Einheit von Denken und Tun)</a:t>
              </a:r>
            </a:p>
            <a:p>
              <a:pPr defTabSz="912813">
                <a:spcBef>
                  <a:spcPct val="20000"/>
                </a:spcBef>
              </a:pPr>
              <a:endParaRPr lang="de-DE">
                <a:latin typeface="Arial" pitchFamily="34" charset="0"/>
              </a:endParaRPr>
            </a:p>
            <a:p>
              <a:pPr defTabSz="912813">
                <a:spcBef>
                  <a:spcPct val="20000"/>
                </a:spcBef>
                <a:spcAft>
                  <a:spcPct val="20000"/>
                </a:spcAft>
              </a:pPr>
              <a:r>
                <a:rPr lang="de-DE">
                  <a:latin typeface="Arial" pitchFamily="34" charset="0"/>
                </a:rPr>
                <a:t>Mensch als autonomes Subjekt, fähig zur Selbstregulation und Weiterentwicklung</a:t>
              </a:r>
            </a:p>
            <a:p>
              <a:pPr defTabSz="912813">
                <a:spcBef>
                  <a:spcPct val="20000"/>
                </a:spcBef>
                <a:spcAft>
                  <a:spcPct val="20000"/>
                </a:spcAft>
              </a:pPr>
              <a:endParaRPr lang="de-DE">
                <a:latin typeface="Arial" pitchFamily="34" charset="0"/>
              </a:endParaRPr>
            </a:p>
            <a:p>
              <a:pPr defTabSz="912813">
                <a:spcBef>
                  <a:spcPct val="20000"/>
                </a:spcBef>
                <a:spcAft>
                  <a:spcPct val="20000"/>
                </a:spcAft>
              </a:pPr>
              <a:r>
                <a:rPr lang="de-DE">
                  <a:latin typeface="Arial" pitchFamily="34" charset="0"/>
                </a:rPr>
                <a:t>Kontrolle des technischen Prozesses durch den Menschen</a:t>
              </a:r>
            </a:p>
          </p:txBody>
        </p:sp>
        <p:sp>
          <p:nvSpPr>
            <p:cNvPr id="18437" name="Rectangle 5"/>
            <p:cNvSpPr>
              <a:spLocks noChangeArrowheads="1"/>
            </p:cNvSpPr>
            <p:nvPr/>
          </p:nvSpPr>
          <p:spPr bwMode="blackWhite">
            <a:xfrm>
              <a:off x="1152" y="1278"/>
              <a:ext cx="1968" cy="168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43854" tIns="43854" rIns="43854" bIns="43854"/>
            <a:lstStyle/>
            <a:p>
              <a:pPr defTabSz="912813">
                <a:spcBef>
                  <a:spcPct val="20000"/>
                </a:spcBef>
                <a:spcAft>
                  <a:spcPct val="20000"/>
                </a:spcAft>
              </a:pPr>
              <a:r>
                <a:rPr lang="de-DE">
                  <a:latin typeface="Arial" pitchFamily="34" charset="0"/>
                </a:rPr>
                <a:t>Zentrale Planung und Steuerung aller Arbeitsabläufe (Trennung Denken und Tun)</a:t>
              </a:r>
            </a:p>
            <a:p>
              <a:pPr defTabSz="912813">
                <a:spcBef>
                  <a:spcPct val="20000"/>
                </a:spcBef>
              </a:pPr>
              <a:endParaRPr lang="de-DE">
                <a:latin typeface="Arial" pitchFamily="34" charset="0"/>
              </a:endParaRPr>
            </a:p>
            <a:p>
              <a:pPr defTabSz="912813">
                <a:spcBef>
                  <a:spcPct val="20000"/>
                </a:spcBef>
                <a:spcAft>
                  <a:spcPct val="20000"/>
                </a:spcAft>
              </a:pPr>
              <a:r>
                <a:rPr lang="de-DE">
                  <a:latin typeface="Arial" pitchFamily="34" charset="0"/>
                </a:rPr>
                <a:t>Mensch erbringt nur dann gute Leistung, wenn genau angewiesen und kontrolliert</a:t>
              </a:r>
            </a:p>
            <a:p>
              <a:pPr defTabSz="912813">
                <a:spcBef>
                  <a:spcPct val="20000"/>
                </a:spcBef>
                <a:spcAft>
                  <a:spcPct val="20000"/>
                </a:spcAft>
              </a:pPr>
              <a:endParaRPr lang="de-DE">
                <a:latin typeface="Arial" pitchFamily="34" charset="0"/>
              </a:endParaRPr>
            </a:p>
            <a:p>
              <a:pPr defTabSz="912813">
                <a:spcBef>
                  <a:spcPct val="20000"/>
                </a:spcBef>
                <a:spcAft>
                  <a:spcPct val="20000"/>
                </a:spcAft>
              </a:pPr>
              <a:r>
                <a:rPr lang="de-DE">
                  <a:latin typeface="Arial" pitchFamily="34" charset="0"/>
                </a:rPr>
                <a:t>Kontrolle des Menschen durch technischen Prozess</a:t>
              </a:r>
            </a:p>
          </p:txBody>
        </p:sp>
        <p:sp>
          <p:nvSpPr>
            <p:cNvPr id="18438" name="Rectangle 6"/>
            <p:cNvSpPr>
              <a:spLocks noChangeArrowheads="1"/>
            </p:cNvSpPr>
            <p:nvPr/>
          </p:nvSpPr>
          <p:spPr bwMode="blackWhite">
            <a:xfrm>
              <a:off x="96" y="1278"/>
              <a:ext cx="1056" cy="168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43854" tIns="43854" rIns="43854" bIns="43854"/>
            <a:lstStyle/>
            <a:p>
              <a:pPr defTabSz="912813">
                <a:spcBef>
                  <a:spcPct val="20000"/>
                </a:spcBef>
                <a:spcAft>
                  <a:spcPct val="20000"/>
                </a:spcAft>
              </a:pPr>
              <a:r>
                <a:rPr lang="de-DE">
                  <a:latin typeface="Arial" pitchFamily="34" charset="0"/>
                </a:rPr>
                <a:t>Organisations-modell</a:t>
              </a:r>
            </a:p>
            <a:p>
              <a:pPr defTabSz="912813">
                <a:spcBef>
                  <a:spcPct val="20000"/>
                </a:spcBef>
              </a:pPr>
              <a:endParaRPr lang="de-DE">
                <a:latin typeface="Arial" pitchFamily="34" charset="0"/>
              </a:endParaRPr>
            </a:p>
            <a:p>
              <a:pPr defTabSz="912813">
                <a:spcBef>
                  <a:spcPct val="20000"/>
                </a:spcBef>
              </a:pPr>
              <a:endParaRPr lang="de-DE">
                <a:latin typeface="Arial" pitchFamily="34" charset="0"/>
              </a:endParaRPr>
            </a:p>
            <a:p>
              <a:pPr defTabSz="912813">
                <a:spcBef>
                  <a:spcPct val="20000"/>
                </a:spcBef>
              </a:pPr>
              <a:r>
                <a:rPr lang="de-DE">
                  <a:latin typeface="Arial" pitchFamily="34" charset="0"/>
                </a:rPr>
                <a:t>Menschenbild</a:t>
              </a:r>
            </a:p>
            <a:p>
              <a:pPr defTabSz="912813">
                <a:spcBef>
                  <a:spcPct val="20000"/>
                </a:spcBef>
                <a:spcAft>
                  <a:spcPct val="20000"/>
                </a:spcAft>
              </a:pPr>
              <a:endParaRPr lang="de-DE">
                <a:latin typeface="Arial" pitchFamily="34" charset="0"/>
              </a:endParaRPr>
            </a:p>
            <a:p>
              <a:pPr defTabSz="912813">
                <a:spcBef>
                  <a:spcPct val="20000"/>
                </a:spcBef>
              </a:pPr>
              <a:endParaRPr lang="de-DE">
                <a:latin typeface="Arial" pitchFamily="34" charset="0"/>
              </a:endParaRPr>
            </a:p>
            <a:p>
              <a:pPr defTabSz="912813">
                <a:spcBef>
                  <a:spcPct val="20000"/>
                </a:spcBef>
                <a:spcAft>
                  <a:spcPct val="20000"/>
                </a:spcAft>
              </a:pPr>
              <a:endParaRPr lang="de-DE">
                <a:latin typeface="Arial" pitchFamily="34" charset="0"/>
              </a:endParaRPr>
            </a:p>
            <a:p>
              <a:pPr defTabSz="912813">
                <a:spcBef>
                  <a:spcPct val="20000"/>
                </a:spcBef>
              </a:pPr>
              <a:r>
                <a:rPr lang="de-DE">
                  <a:latin typeface="Arial" pitchFamily="34" charset="0"/>
                </a:rPr>
                <a:t>Verhältnis Mensch/Technik</a:t>
              </a:r>
            </a:p>
          </p:txBody>
        </p:sp>
        <p:sp>
          <p:nvSpPr>
            <p:cNvPr id="18439" name="Rectangle 7"/>
            <p:cNvSpPr>
              <a:spLocks noChangeArrowheads="1"/>
            </p:cNvSpPr>
            <p:nvPr/>
          </p:nvSpPr>
          <p:spPr bwMode="blackWhite">
            <a:xfrm>
              <a:off x="96" y="1076"/>
              <a:ext cx="5472" cy="2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43854" tIns="43854" rIns="43854" bIns="43854"/>
            <a:lstStyle/>
            <a:p>
              <a:pPr defTabSz="912813">
                <a:spcBef>
                  <a:spcPct val="20000"/>
                </a:spcBef>
              </a:pPr>
              <a:r>
                <a:rPr lang="de-DE" b="1">
                  <a:latin typeface="Arial" pitchFamily="34" charset="0"/>
                </a:rPr>
                <a:t>A. Grundlagen</a:t>
              </a:r>
            </a:p>
          </p:txBody>
        </p:sp>
        <p:sp>
          <p:nvSpPr>
            <p:cNvPr id="18440" name="Rectangle 8"/>
            <p:cNvSpPr>
              <a:spLocks noChangeArrowheads="1"/>
            </p:cNvSpPr>
            <p:nvPr/>
          </p:nvSpPr>
          <p:spPr bwMode="blackWhite">
            <a:xfrm>
              <a:off x="3120" y="720"/>
              <a:ext cx="2448" cy="3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43854" tIns="43854" rIns="43854" bIns="43854"/>
            <a:lstStyle/>
            <a:p>
              <a:pPr algn="ctr" defTabSz="912813">
                <a:spcBef>
                  <a:spcPct val="30000"/>
                </a:spcBef>
              </a:pPr>
              <a:r>
                <a:rPr lang="de-DE" b="1">
                  <a:latin typeface="Arial" pitchFamily="34" charset="0"/>
                </a:rPr>
                <a:t>Autonomieorientierte </a:t>
              </a:r>
            </a:p>
            <a:p>
              <a:pPr algn="ctr" defTabSz="912813">
                <a:spcBef>
                  <a:spcPct val="20000"/>
                </a:spcBef>
                <a:spcAft>
                  <a:spcPct val="30000"/>
                </a:spcAft>
              </a:pPr>
              <a:r>
                <a:rPr lang="de-DE" b="1">
                  <a:latin typeface="Arial" pitchFamily="34" charset="0"/>
                </a:rPr>
                <a:t>Arbeitsanalyse</a:t>
              </a:r>
            </a:p>
          </p:txBody>
        </p:sp>
        <p:sp>
          <p:nvSpPr>
            <p:cNvPr id="18441" name="Rectangle 9"/>
            <p:cNvSpPr>
              <a:spLocks noChangeArrowheads="1"/>
            </p:cNvSpPr>
            <p:nvPr/>
          </p:nvSpPr>
          <p:spPr bwMode="blackWhite">
            <a:xfrm>
              <a:off x="1152" y="720"/>
              <a:ext cx="1968" cy="3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43854" tIns="43854" rIns="43854" bIns="43854"/>
            <a:lstStyle/>
            <a:p>
              <a:pPr algn="ctr" defTabSz="912813">
                <a:spcBef>
                  <a:spcPct val="30000"/>
                </a:spcBef>
                <a:spcAft>
                  <a:spcPct val="30000"/>
                </a:spcAft>
              </a:pPr>
              <a:r>
                <a:rPr lang="de-DE" b="1">
                  <a:latin typeface="Arial" pitchFamily="34" charset="0"/>
                </a:rPr>
                <a:t>Funktionsorientierte Arbeitsanalyse</a:t>
              </a:r>
            </a:p>
          </p:txBody>
        </p:sp>
        <p:sp>
          <p:nvSpPr>
            <p:cNvPr id="18442" name="Rectangle 10"/>
            <p:cNvSpPr>
              <a:spLocks noChangeArrowheads="1"/>
            </p:cNvSpPr>
            <p:nvPr/>
          </p:nvSpPr>
          <p:spPr bwMode="blackWhite">
            <a:xfrm>
              <a:off x="96" y="720"/>
              <a:ext cx="1056" cy="3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43854" tIns="43854" rIns="43854" bIns="43854"/>
            <a:lstStyle/>
            <a:p>
              <a:pPr defTabSz="912813">
                <a:spcBef>
                  <a:spcPct val="30000"/>
                </a:spcBef>
                <a:spcAft>
                  <a:spcPct val="30000"/>
                </a:spcAft>
              </a:pPr>
              <a:endParaRPr lang="de-DE">
                <a:latin typeface="Arial" pitchFamily="34" charset="0"/>
              </a:endParaRPr>
            </a:p>
          </p:txBody>
        </p:sp>
        <p:sp>
          <p:nvSpPr>
            <p:cNvPr id="18443" name="Line 11"/>
            <p:cNvSpPr>
              <a:spLocks noChangeShapeType="1"/>
            </p:cNvSpPr>
            <p:nvPr/>
          </p:nvSpPr>
          <p:spPr bwMode="blackWhite">
            <a:xfrm>
              <a:off x="96" y="720"/>
              <a:ext cx="547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8444" name="Line 12"/>
            <p:cNvSpPr>
              <a:spLocks noChangeShapeType="1"/>
            </p:cNvSpPr>
            <p:nvPr/>
          </p:nvSpPr>
          <p:spPr bwMode="blackWhite">
            <a:xfrm>
              <a:off x="96" y="1076"/>
              <a:ext cx="5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8445" name="Line 13"/>
            <p:cNvSpPr>
              <a:spLocks noChangeShapeType="1"/>
            </p:cNvSpPr>
            <p:nvPr/>
          </p:nvSpPr>
          <p:spPr bwMode="blackWhite">
            <a:xfrm>
              <a:off x="96" y="1278"/>
              <a:ext cx="5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8446" name="Line 14"/>
            <p:cNvSpPr>
              <a:spLocks noChangeShapeType="1"/>
            </p:cNvSpPr>
            <p:nvPr/>
          </p:nvSpPr>
          <p:spPr bwMode="blackWhite">
            <a:xfrm>
              <a:off x="96" y="2959"/>
              <a:ext cx="547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8447" name="Line 15"/>
            <p:cNvSpPr>
              <a:spLocks noChangeShapeType="1"/>
            </p:cNvSpPr>
            <p:nvPr/>
          </p:nvSpPr>
          <p:spPr bwMode="blackWhite">
            <a:xfrm>
              <a:off x="96" y="720"/>
              <a:ext cx="0" cy="223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8448" name="Line 16"/>
            <p:cNvSpPr>
              <a:spLocks noChangeShapeType="1"/>
            </p:cNvSpPr>
            <p:nvPr/>
          </p:nvSpPr>
          <p:spPr bwMode="blackWhite">
            <a:xfrm>
              <a:off x="1152" y="720"/>
              <a:ext cx="0" cy="3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8449" name="Line 17"/>
            <p:cNvSpPr>
              <a:spLocks noChangeShapeType="1"/>
            </p:cNvSpPr>
            <p:nvPr/>
          </p:nvSpPr>
          <p:spPr bwMode="blackWhite">
            <a:xfrm>
              <a:off x="3120" y="720"/>
              <a:ext cx="0" cy="3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8450" name="Line 18"/>
            <p:cNvSpPr>
              <a:spLocks noChangeShapeType="1"/>
            </p:cNvSpPr>
            <p:nvPr/>
          </p:nvSpPr>
          <p:spPr bwMode="blackWhite">
            <a:xfrm>
              <a:off x="5568" y="720"/>
              <a:ext cx="0" cy="223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8451" name="Line 19"/>
            <p:cNvSpPr>
              <a:spLocks noChangeShapeType="1"/>
            </p:cNvSpPr>
            <p:nvPr/>
          </p:nvSpPr>
          <p:spPr bwMode="blackWhite">
            <a:xfrm>
              <a:off x="1152" y="1278"/>
              <a:ext cx="0" cy="16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8452" name="Line 20"/>
            <p:cNvSpPr>
              <a:spLocks noChangeShapeType="1"/>
            </p:cNvSpPr>
            <p:nvPr/>
          </p:nvSpPr>
          <p:spPr bwMode="blackWhite">
            <a:xfrm>
              <a:off x="3120" y="1278"/>
              <a:ext cx="0" cy="16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</p:grp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67642" y="4797152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99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228600"/>
            <a:ext cx="7772400" cy="457200"/>
          </a:xfrm>
        </p:spPr>
        <p:txBody>
          <a:bodyPr lIns="93296" tIns="46648" rIns="93296" bIns="46648" anchor="t"/>
          <a:lstStyle/>
          <a:p>
            <a:pPr algn="l"/>
            <a:r>
              <a:rPr lang="de-DE" b="1" dirty="0" smtClean="0"/>
              <a:t>Konsistenz und Reliabilität der JDS-Skalen</a:t>
            </a:r>
            <a:endParaRPr lang="de-DE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5575" y="1096986"/>
            <a:ext cx="8074025" cy="5618162"/>
            <a:chOff x="96" y="624"/>
            <a:chExt cx="5472" cy="3384"/>
          </a:xfrm>
        </p:grpSpPr>
        <p:sp>
          <p:nvSpPr>
            <p:cNvPr id="39940" name="Rectangle 4"/>
            <p:cNvSpPr>
              <a:spLocks noChangeArrowheads="1"/>
            </p:cNvSpPr>
            <p:nvPr/>
          </p:nvSpPr>
          <p:spPr bwMode="blackWhite">
            <a:xfrm>
              <a:off x="4512" y="3264"/>
              <a:ext cx="1056" cy="7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endParaRPr lang="de-DE" sz="1500">
                <a:latin typeface="Arial" pitchFamily="34" charset="0"/>
              </a:endParaRP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.18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.16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.14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.18</a:t>
              </a:r>
            </a:p>
          </p:txBody>
        </p:sp>
        <p:sp>
          <p:nvSpPr>
            <p:cNvPr id="39941" name="Rectangle 5"/>
            <p:cNvSpPr>
              <a:spLocks noChangeArrowheads="1"/>
            </p:cNvSpPr>
            <p:nvPr/>
          </p:nvSpPr>
          <p:spPr bwMode="blackWhite">
            <a:xfrm>
              <a:off x="3840" y="3264"/>
              <a:ext cx="672" cy="7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.91 (.87)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.70 (.86)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.60 (.73)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.53 (.64)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.84 (.84)</a:t>
              </a:r>
            </a:p>
          </p:txBody>
        </p:sp>
        <p:sp>
          <p:nvSpPr>
            <p:cNvPr id="39942" name="Rectangle 6"/>
            <p:cNvSpPr>
              <a:spLocks noChangeArrowheads="1"/>
            </p:cNvSpPr>
            <p:nvPr/>
          </p:nvSpPr>
          <p:spPr bwMode="blackWhite">
            <a:xfrm>
              <a:off x="3360" y="3264"/>
              <a:ext cx="480" cy="7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6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2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2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3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3</a:t>
              </a:r>
            </a:p>
          </p:txBody>
        </p:sp>
        <p:sp>
          <p:nvSpPr>
            <p:cNvPr id="39943" name="Rectangle 7"/>
            <p:cNvSpPr>
              <a:spLocks noChangeArrowheads="1"/>
            </p:cNvSpPr>
            <p:nvPr/>
          </p:nvSpPr>
          <p:spPr bwMode="blackWhite">
            <a:xfrm>
              <a:off x="96" y="3264"/>
              <a:ext cx="3264" cy="7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Entfaltungsbedürfnis</a:t>
              </a:r>
            </a:p>
            <a:p>
              <a:pPr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Zufriedenheit mit Bezahlung</a:t>
              </a:r>
            </a:p>
            <a:p>
              <a:pPr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Zufriedenheit mit Arbeitsplatzsicherheit</a:t>
              </a:r>
            </a:p>
            <a:p>
              <a:pPr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Zufriedenheit mit sozialem Klima</a:t>
              </a:r>
            </a:p>
            <a:p>
              <a:pPr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Zufriedenheit mit Vorgesetztenverhalten</a:t>
              </a:r>
            </a:p>
          </p:txBody>
        </p:sp>
        <p:sp>
          <p:nvSpPr>
            <p:cNvPr id="39944" name="Rectangle 8"/>
            <p:cNvSpPr>
              <a:spLocks noChangeArrowheads="1"/>
            </p:cNvSpPr>
            <p:nvPr/>
          </p:nvSpPr>
          <p:spPr bwMode="blackWhite">
            <a:xfrm>
              <a:off x="4512" y="3096"/>
              <a:ext cx="1056" cy="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endParaRPr lang="de-DE" sz="1500">
                <a:latin typeface="Arial" pitchFamily="34" charset="0"/>
              </a:endParaRPr>
            </a:p>
          </p:txBody>
        </p:sp>
        <p:sp>
          <p:nvSpPr>
            <p:cNvPr id="39945" name="Rectangle 9"/>
            <p:cNvSpPr>
              <a:spLocks noChangeArrowheads="1"/>
            </p:cNvSpPr>
            <p:nvPr/>
          </p:nvSpPr>
          <p:spPr bwMode="blackWhite">
            <a:xfrm>
              <a:off x="3840" y="3096"/>
              <a:ext cx="672" cy="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endParaRPr lang="de-DE" sz="1500">
                <a:latin typeface="Arial" pitchFamily="34" charset="0"/>
              </a:endParaRPr>
            </a:p>
          </p:txBody>
        </p:sp>
        <p:sp>
          <p:nvSpPr>
            <p:cNvPr id="39946" name="Rectangle 10"/>
            <p:cNvSpPr>
              <a:spLocks noChangeArrowheads="1"/>
            </p:cNvSpPr>
            <p:nvPr/>
          </p:nvSpPr>
          <p:spPr bwMode="blackWhite">
            <a:xfrm>
              <a:off x="3360" y="3096"/>
              <a:ext cx="480" cy="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endParaRPr lang="de-DE" sz="1500">
                <a:latin typeface="Arial" pitchFamily="34" charset="0"/>
              </a:endParaRPr>
            </a:p>
          </p:txBody>
        </p:sp>
        <p:sp>
          <p:nvSpPr>
            <p:cNvPr id="39947" name="Rectangle 11"/>
            <p:cNvSpPr>
              <a:spLocks noChangeArrowheads="1"/>
            </p:cNvSpPr>
            <p:nvPr/>
          </p:nvSpPr>
          <p:spPr bwMode="blackWhite">
            <a:xfrm>
              <a:off x="96" y="3096"/>
              <a:ext cx="3264" cy="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defTabSz="912813">
                <a:spcBef>
                  <a:spcPct val="10000"/>
                </a:spcBef>
              </a:pPr>
              <a:r>
                <a:rPr lang="de-DE" sz="1500" b="1">
                  <a:latin typeface="Arial" pitchFamily="34" charset="0"/>
                </a:rPr>
                <a:t>Moderatorvariablen</a:t>
              </a:r>
            </a:p>
          </p:txBody>
        </p:sp>
        <p:sp>
          <p:nvSpPr>
            <p:cNvPr id="39948" name="Rectangle 12"/>
            <p:cNvSpPr>
              <a:spLocks noChangeArrowheads="1"/>
            </p:cNvSpPr>
            <p:nvPr/>
          </p:nvSpPr>
          <p:spPr bwMode="blackWhite">
            <a:xfrm>
              <a:off x="4512" y="2640"/>
              <a:ext cx="1056" cy="4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.19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.11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.21</a:t>
              </a:r>
            </a:p>
          </p:txBody>
        </p:sp>
        <p:sp>
          <p:nvSpPr>
            <p:cNvPr id="39949" name="Rectangle 13"/>
            <p:cNvSpPr>
              <a:spLocks noChangeArrowheads="1"/>
            </p:cNvSpPr>
            <p:nvPr/>
          </p:nvSpPr>
          <p:spPr bwMode="blackWhite">
            <a:xfrm>
              <a:off x="3840" y="2640"/>
              <a:ext cx="672" cy="4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.73 (.77)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.59 (.69)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.82 (.84)</a:t>
              </a:r>
            </a:p>
          </p:txBody>
        </p:sp>
        <p:sp>
          <p:nvSpPr>
            <p:cNvPr id="39950" name="Rectangle 14"/>
            <p:cNvSpPr>
              <a:spLocks noChangeArrowheads="1"/>
            </p:cNvSpPr>
            <p:nvPr/>
          </p:nvSpPr>
          <p:spPr bwMode="blackWhite">
            <a:xfrm>
              <a:off x="3360" y="2640"/>
              <a:ext cx="480" cy="4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5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6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4</a:t>
              </a:r>
            </a:p>
          </p:txBody>
        </p:sp>
        <p:sp>
          <p:nvSpPr>
            <p:cNvPr id="39951" name="Rectangle 15"/>
            <p:cNvSpPr>
              <a:spLocks noChangeArrowheads="1"/>
            </p:cNvSpPr>
            <p:nvPr/>
          </p:nvSpPr>
          <p:spPr bwMode="blackWhite">
            <a:xfrm>
              <a:off x="96" y="2640"/>
              <a:ext cx="3264" cy="4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Allgemeine Arbeitszufriedenheit</a:t>
              </a:r>
            </a:p>
            <a:p>
              <a:pPr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Intrinsische Arbeitsmotivation</a:t>
              </a:r>
            </a:p>
            <a:p>
              <a:pPr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Zufriedenheit mit den Entfaltungsmöglichkeiten</a:t>
              </a:r>
            </a:p>
          </p:txBody>
        </p:sp>
        <p:sp>
          <p:nvSpPr>
            <p:cNvPr id="39952" name="Rectangle 16"/>
            <p:cNvSpPr>
              <a:spLocks noChangeArrowheads="1"/>
            </p:cNvSpPr>
            <p:nvPr/>
          </p:nvSpPr>
          <p:spPr bwMode="blackWhite">
            <a:xfrm>
              <a:off x="4512" y="2472"/>
              <a:ext cx="1056" cy="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endParaRPr lang="de-DE" sz="1500">
                <a:latin typeface="Arial" pitchFamily="34" charset="0"/>
              </a:endParaRPr>
            </a:p>
          </p:txBody>
        </p:sp>
        <p:sp>
          <p:nvSpPr>
            <p:cNvPr id="39953" name="Rectangle 17"/>
            <p:cNvSpPr>
              <a:spLocks noChangeArrowheads="1"/>
            </p:cNvSpPr>
            <p:nvPr/>
          </p:nvSpPr>
          <p:spPr bwMode="blackWhite">
            <a:xfrm>
              <a:off x="3840" y="2472"/>
              <a:ext cx="672" cy="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endParaRPr lang="de-DE" sz="1500">
                <a:latin typeface="Arial" pitchFamily="34" charset="0"/>
              </a:endParaRPr>
            </a:p>
          </p:txBody>
        </p:sp>
        <p:sp>
          <p:nvSpPr>
            <p:cNvPr id="39954" name="Rectangle 18"/>
            <p:cNvSpPr>
              <a:spLocks noChangeArrowheads="1"/>
            </p:cNvSpPr>
            <p:nvPr/>
          </p:nvSpPr>
          <p:spPr bwMode="blackWhite">
            <a:xfrm>
              <a:off x="3360" y="2472"/>
              <a:ext cx="480" cy="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endParaRPr lang="de-DE" sz="1500">
                <a:latin typeface="Arial" pitchFamily="34" charset="0"/>
              </a:endParaRPr>
            </a:p>
          </p:txBody>
        </p:sp>
        <p:sp>
          <p:nvSpPr>
            <p:cNvPr id="39955" name="Rectangle 19"/>
            <p:cNvSpPr>
              <a:spLocks noChangeArrowheads="1"/>
            </p:cNvSpPr>
            <p:nvPr/>
          </p:nvSpPr>
          <p:spPr bwMode="blackWhite">
            <a:xfrm>
              <a:off x="96" y="2472"/>
              <a:ext cx="3264" cy="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defTabSz="912813">
                <a:spcBef>
                  <a:spcPct val="10000"/>
                </a:spcBef>
              </a:pPr>
              <a:r>
                <a:rPr lang="de-DE" sz="1500" b="1">
                  <a:latin typeface="Arial" pitchFamily="34" charset="0"/>
                </a:rPr>
                <a:t>Kriteriumsvariablen</a:t>
              </a:r>
            </a:p>
          </p:txBody>
        </p:sp>
        <p:sp>
          <p:nvSpPr>
            <p:cNvPr id="39956" name="Rectangle 20"/>
            <p:cNvSpPr>
              <a:spLocks noChangeArrowheads="1"/>
            </p:cNvSpPr>
            <p:nvPr/>
          </p:nvSpPr>
          <p:spPr bwMode="blackWhite">
            <a:xfrm>
              <a:off x="4512" y="2016"/>
              <a:ext cx="1056" cy="4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.17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.16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.15</a:t>
              </a:r>
            </a:p>
          </p:txBody>
        </p:sp>
        <p:sp>
          <p:nvSpPr>
            <p:cNvPr id="39957" name="Rectangle 21"/>
            <p:cNvSpPr>
              <a:spLocks noChangeArrowheads="1"/>
            </p:cNvSpPr>
            <p:nvPr/>
          </p:nvSpPr>
          <p:spPr bwMode="blackWhite">
            <a:xfrm>
              <a:off x="3840" y="2016"/>
              <a:ext cx="672" cy="4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.59 (.71)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.53 (.67)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.52 (.71)</a:t>
              </a:r>
            </a:p>
          </p:txBody>
        </p:sp>
        <p:sp>
          <p:nvSpPr>
            <p:cNvPr id="39958" name="Rectangle 22"/>
            <p:cNvSpPr>
              <a:spLocks noChangeArrowheads="1"/>
            </p:cNvSpPr>
            <p:nvPr/>
          </p:nvSpPr>
          <p:spPr bwMode="blackWhite">
            <a:xfrm>
              <a:off x="3360" y="2016"/>
              <a:ext cx="480" cy="4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4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6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4</a:t>
              </a:r>
            </a:p>
          </p:txBody>
        </p:sp>
        <p:sp>
          <p:nvSpPr>
            <p:cNvPr id="39959" name="Rectangle 23"/>
            <p:cNvSpPr>
              <a:spLocks noChangeArrowheads="1"/>
            </p:cNvSpPr>
            <p:nvPr/>
          </p:nvSpPr>
          <p:spPr bwMode="blackWhite">
            <a:xfrm>
              <a:off x="96" y="2016"/>
              <a:ext cx="3264" cy="4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Erlebte Bedeutsamkeit</a:t>
              </a:r>
            </a:p>
            <a:p>
              <a:pPr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Erlebte Verantwortlichkeit</a:t>
              </a:r>
            </a:p>
            <a:p>
              <a:pPr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Wissen um die Ereignisse</a:t>
              </a:r>
            </a:p>
          </p:txBody>
        </p:sp>
        <p:sp>
          <p:nvSpPr>
            <p:cNvPr id="39960" name="Rectangle 24"/>
            <p:cNvSpPr>
              <a:spLocks noChangeArrowheads="1"/>
            </p:cNvSpPr>
            <p:nvPr/>
          </p:nvSpPr>
          <p:spPr bwMode="blackWhite">
            <a:xfrm>
              <a:off x="4512" y="1848"/>
              <a:ext cx="1056" cy="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endParaRPr lang="de-DE" sz="1500">
                <a:latin typeface="Arial" pitchFamily="34" charset="0"/>
              </a:endParaRPr>
            </a:p>
          </p:txBody>
        </p:sp>
        <p:sp>
          <p:nvSpPr>
            <p:cNvPr id="39961" name="Rectangle 25"/>
            <p:cNvSpPr>
              <a:spLocks noChangeArrowheads="1"/>
            </p:cNvSpPr>
            <p:nvPr/>
          </p:nvSpPr>
          <p:spPr bwMode="blackWhite">
            <a:xfrm>
              <a:off x="3840" y="1848"/>
              <a:ext cx="672" cy="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endParaRPr lang="de-DE" sz="1500">
                <a:latin typeface="Arial" pitchFamily="34" charset="0"/>
              </a:endParaRPr>
            </a:p>
          </p:txBody>
        </p:sp>
        <p:sp>
          <p:nvSpPr>
            <p:cNvPr id="39962" name="Rectangle 26"/>
            <p:cNvSpPr>
              <a:spLocks noChangeArrowheads="1"/>
            </p:cNvSpPr>
            <p:nvPr/>
          </p:nvSpPr>
          <p:spPr bwMode="blackWhite">
            <a:xfrm>
              <a:off x="3360" y="1848"/>
              <a:ext cx="480" cy="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endParaRPr lang="de-DE" sz="1500">
                <a:latin typeface="Arial" pitchFamily="34" charset="0"/>
              </a:endParaRPr>
            </a:p>
          </p:txBody>
        </p:sp>
        <p:sp>
          <p:nvSpPr>
            <p:cNvPr id="39963" name="Rectangle 27"/>
            <p:cNvSpPr>
              <a:spLocks noChangeArrowheads="1"/>
            </p:cNvSpPr>
            <p:nvPr/>
          </p:nvSpPr>
          <p:spPr bwMode="blackWhite">
            <a:xfrm>
              <a:off x="96" y="1848"/>
              <a:ext cx="3264" cy="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defTabSz="912813">
                <a:spcBef>
                  <a:spcPct val="10000"/>
                </a:spcBef>
              </a:pPr>
              <a:r>
                <a:rPr lang="de-DE" sz="1500" b="1">
                  <a:latin typeface="Arial" pitchFamily="34" charset="0"/>
                </a:rPr>
                <a:t>Kritische psychologische Erlebniszustände</a:t>
              </a:r>
            </a:p>
          </p:txBody>
        </p:sp>
        <p:sp>
          <p:nvSpPr>
            <p:cNvPr id="39964" name="Rectangle 28"/>
            <p:cNvSpPr>
              <a:spLocks noChangeArrowheads="1"/>
            </p:cNvSpPr>
            <p:nvPr/>
          </p:nvSpPr>
          <p:spPr bwMode="blackWhite">
            <a:xfrm>
              <a:off x="4512" y="1104"/>
              <a:ext cx="1056" cy="7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.25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.21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.22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.30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.23</a:t>
              </a:r>
            </a:p>
          </p:txBody>
        </p:sp>
        <p:sp>
          <p:nvSpPr>
            <p:cNvPr id="39965" name="Rectangle 29"/>
            <p:cNvSpPr>
              <a:spLocks noChangeArrowheads="1"/>
            </p:cNvSpPr>
            <p:nvPr/>
          </p:nvSpPr>
          <p:spPr bwMode="blackWhite">
            <a:xfrm>
              <a:off x="3840" y="1104"/>
              <a:ext cx="672" cy="7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.71 (.68)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.59 (.61)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.62 (.58)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.74 (.64)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.68 (.68)</a:t>
              </a:r>
            </a:p>
          </p:txBody>
        </p:sp>
        <p:sp>
          <p:nvSpPr>
            <p:cNvPr id="39966" name="Rectangle 30"/>
            <p:cNvSpPr>
              <a:spLocks noChangeArrowheads="1"/>
            </p:cNvSpPr>
            <p:nvPr/>
          </p:nvSpPr>
          <p:spPr bwMode="blackWhite">
            <a:xfrm>
              <a:off x="3360" y="1104"/>
              <a:ext cx="480" cy="7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3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3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3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3</a:t>
              </a:r>
            </a:p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3</a:t>
              </a:r>
            </a:p>
          </p:txBody>
        </p:sp>
        <p:sp>
          <p:nvSpPr>
            <p:cNvPr id="39967" name="Rectangle 31"/>
            <p:cNvSpPr>
              <a:spLocks noChangeArrowheads="1"/>
            </p:cNvSpPr>
            <p:nvPr/>
          </p:nvSpPr>
          <p:spPr bwMode="blackWhite">
            <a:xfrm>
              <a:off x="96" y="1104"/>
              <a:ext cx="3264" cy="7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Anforderungswechsel</a:t>
              </a:r>
            </a:p>
            <a:p>
              <a:pPr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Identifikation mit der Aufgabe</a:t>
              </a:r>
            </a:p>
            <a:p>
              <a:pPr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Wichtigkeit der Aufgabe</a:t>
              </a:r>
            </a:p>
            <a:p>
              <a:pPr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Autonomie</a:t>
              </a:r>
            </a:p>
            <a:p>
              <a:pPr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Rückmeldung</a:t>
              </a:r>
            </a:p>
          </p:txBody>
        </p:sp>
        <p:sp>
          <p:nvSpPr>
            <p:cNvPr id="39968" name="Rectangle 32"/>
            <p:cNvSpPr>
              <a:spLocks noChangeArrowheads="1"/>
            </p:cNvSpPr>
            <p:nvPr/>
          </p:nvSpPr>
          <p:spPr bwMode="blackWhite">
            <a:xfrm>
              <a:off x="4512" y="936"/>
              <a:ext cx="1056" cy="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defTabSz="912813">
                <a:spcBef>
                  <a:spcPct val="10000"/>
                </a:spcBef>
              </a:pPr>
              <a:endParaRPr lang="de-DE" sz="1500">
                <a:latin typeface="Arial" pitchFamily="34" charset="0"/>
              </a:endParaRPr>
            </a:p>
          </p:txBody>
        </p:sp>
        <p:sp>
          <p:nvSpPr>
            <p:cNvPr id="39969" name="Rectangle 33"/>
            <p:cNvSpPr>
              <a:spLocks noChangeArrowheads="1"/>
            </p:cNvSpPr>
            <p:nvPr/>
          </p:nvSpPr>
          <p:spPr bwMode="blackWhite">
            <a:xfrm>
              <a:off x="3840" y="936"/>
              <a:ext cx="672" cy="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defTabSz="912813">
                <a:spcBef>
                  <a:spcPct val="10000"/>
                </a:spcBef>
              </a:pPr>
              <a:endParaRPr lang="de-DE" sz="1500">
                <a:latin typeface="Arial" pitchFamily="34" charset="0"/>
              </a:endParaRPr>
            </a:p>
          </p:txBody>
        </p:sp>
        <p:sp>
          <p:nvSpPr>
            <p:cNvPr id="39970" name="Rectangle 34"/>
            <p:cNvSpPr>
              <a:spLocks noChangeArrowheads="1"/>
            </p:cNvSpPr>
            <p:nvPr/>
          </p:nvSpPr>
          <p:spPr bwMode="blackWhite">
            <a:xfrm>
              <a:off x="3360" y="936"/>
              <a:ext cx="480" cy="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defTabSz="912813">
                <a:spcBef>
                  <a:spcPct val="10000"/>
                </a:spcBef>
              </a:pPr>
              <a:endParaRPr lang="de-DE" sz="1500">
                <a:latin typeface="Arial" pitchFamily="34" charset="0"/>
              </a:endParaRPr>
            </a:p>
          </p:txBody>
        </p:sp>
        <p:sp>
          <p:nvSpPr>
            <p:cNvPr id="39971" name="Rectangle 35"/>
            <p:cNvSpPr>
              <a:spLocks noChangeArrowheads="1"/>
            </p:cNvSpPr>
            <p:nvPr/>
          </p:nvSpPr>
          <p:spPr bwMode="blackWhite">
            <a:xfrm>
              <a:off x="96" y="936"/>
              <a:ext cx="3264" cy="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defTabSz="912813">
                <a:spcBef>
                  <a:spcPct val="10000"/>
                </a:spcBef>
              </a:pPr>
              <a:r>
                <a:rPr lang="de-DE" sz="1500" b="1">
                  <a:latin typeface="Arial" pitchFamily="34" charset="0"/>
                </a:rPr>
                <a:t>Kerndimensionen</a:t>
              </a:r>
            </a:p>
          </p:txBody>
        </p:sp>
        <p:sp>
          <p:nvSpPr>
            <p:cNvPr id="39972" name="Rectangle 36"/>
            <p:cNvSpPr>
              <a:spLocks noChangeArrowheads="1"/>
            </p:cNvSpPr>
            <p:nvPr/>
          </p:nvSpPr>
          <p:spPr bwMode="blackWhite">
            <a:xfrm>
              <a:off x="4512" y="624"/>
              <a:ext cx="1056" cy="3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Mittl. Item-Inter-Skalen Reliab.</a:t>
              </a:r>
            </a:p>
          </p:txBody>
        </p:sp>
        <p:sp>
          <p:nvSpPr>
            <p:cNvPr id="39973" name="Rectangle 37"/>
            <p:cNvSpPr>
              <a:spLocks noChangeArrowheads="1"/>
            </p:cNvSpPr>
            <p:nvPr/>
          </p:nvSpPr>
          <p:spPr bwMode="blackWhite">
            <a:xfrm>
              <a:off x="3840" y="624"/>
              <a:ext cx="672" cy="3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α-Ko-effizient</a:t>
              </a:r>
            </a:p>
          </p:txBody>
        </p:sp>
        <p:sp>
          <p:nvSpPr>
            <p:cNvPr id="39974" name="Rectangle 38"/>
            <p:cNvSpPr>
              <a:spLocks noChangeArrowheads="1"/>
            </p:cNvSpPr>
            <p:nvPr/>
          </p:nvSpPr>
          <p:spPr bwMode="blackWhite">
            <a:xfrm>
              <a:off x="3360" y="624"/>
              <a:ext cx="480" cy="3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algn="ctr" defTabSz="912813">
                <a:spcBef>
                  <a:spcPct val="10000"/>
                </a:spcBef>
              </a:pPr>
              <a:r>
                <a:rPr lang="de-DE" sz="1500">
                  <a:latin typeface="Arial" pitchFamily="34" charset="0"/>
                </a:rPr>
                <a:t>Item-</a:t>
              </a:r>
              <a:r>
                <a:rPr lang="de-DE" sz="1400">
                  <a:latin typeface="Arial" pitchFamily="34" charset="0"/>
                </a:rPr>
                <a:t>Anzah</a:t>
              </a:r>
              <a:r>
                <a:rPr lang="de-DE" sz="1500">
                  <a:latin typeface="Arial" pitchFamily="34" charset="0"/>
                </a:rPr>
                <a:t>l</a:t>
              </a:r>
            </a:p>
          </p:txBody>
        </p:sp>
        <p:sp>
          <p:nvSpPr>
            <p:cNvPr id="39975" name="Rectangle 39"/>
            <p:cNvSpPr>
              <a:spLocks noChangeArrowheads="1"/>
            </p:cNvSpPr>
            <p:nvPr/>
          </p:nvSpPr>
          <p:spPr bwMode="blackWhite">
            <a:xfrm>
              <a:off x="96" y="624"/>
              <a:ext cx="3264" cy="3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8544" tIns="39274" rIns="78544" bIns="39274"/>
            <a:lstStyle/>
            <a:p>
              <a:pPr defTabSz="912813">
                <a:spcBef>
                  <a:spcPct val="10000"/>
                </a:spcBef>
              </a:pPr>
              <a:r>
                <a:rPr lang="de-DE" sz="1500" b="1">
                  <a:latin typeface="Arial" pitchFamily="34" charset="0"/>
                </a:rPr>
                <a:t>JDS-Skala</a:t>
              </a:r>
            </a:p>
          </p:txBody>
        </p:sp>
        <p:sp>
          <p:nvSpPr>
            <p:cNvPr id="39976" name="Line 40"/>
            <p:cNvSpPr>
              <a:spLocks noChangeShapeType="1"/>
            </p:cNvSpPr>
            <p:nvPr/>
          </p:nvSpPr>
          <p:spPr bwMode="blackWhite">
            <a:xfrm>
              <a:off x="96" y="624"/>
              <a:ext cx="3264" cy="0"/>
            </a:xfrm>
            <a:prstGeom prst="line">
              <a:avLst/>
            </a:prstGeom>
            <a:noFill/>
            <a:ln w="28575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77" name="Line 41"/>
            <p:cNvSpPr>
              <a:spLocks noChangeShapeType="1"/>
            </p:cNvSpPr>
            <p:nvPr/>
          </p:nvSpPr>
          <p:spPr bwMode="blackWhite">
            <a:xfrm>
              <a:off x="96" y="936"/>
              <a:ext cx="5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78" name="Line 42"/>
            <p:cNvSpPr>
              <a:spLocks noChangeShapeType="1"/>
            </p:cNvSpPr>
            <p:nvPr/>
          </p:nvSpPr>
          <p:spPr bwMode="blackWhite">
            <a:xfrm>
              <a:off x="96" y="1104"/>
              <a:ext cx="5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79" name="Line 43"/>
            <p:cNvSpPr>
              <a:spLocks noChangeShapeType="1"/>
            </p:cNvSpPr>
            <p:nvPr/>
          </p:nvSpPr>
          <p:spPr bwMode="blackWhite">
            <a:xfrm>
              <a:off x="96" y="1848"/>
              <a:ext cx="5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80" name="Line 44"/>
            <p:cNvSpPr>
              <a:spLocks noChangeShapeType="1"/>
            </p:cNvSpPr>
            <p:nvPr/>
          </p:nvSpPr>
          <p:spPr bwMode="blackWhite">
            <a:xfrm>
              <a:off x="96" y="2016"/>
              <a:ext cx="5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81" name="Line 45"/>
            <p:cNvSpPr>
              <a:spLocks noChangeShapeType="1"/>
            </p:cNvSpPr>
            <p:nvPr/>
          </p:nvSpPr>
          <p:spPr bwMode="blackWhite">
            <a:xfrm>
              <a:off x="96" y="2472"/>
              <a:ext cx="5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82" name="Line 46"/>
            <p:cNvSpPr>
              <a:spLocks noChangeShapeType="1"/>
            </p:cNvSpPr>
            <p:nvPr/>
          </p:nvSpPr>
          <p:spPr bwMode="blackWhite">
            <a:xfrm>
              <a:off x="96" y="2640"/>
              <a:ext cx="5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83" name="Line 47"/>
            <p:cNvSpPr>
              <a:spLocks noChangeShapeType="1"/>
            </p:cNvSpPr>
            <p:nvPr/>
          </p:nvSpPr>
          <p:spPr bwMode="blackWhite">
            <a:xfrm>
              <a:off x="96" y="3096"/>
              <a:ext cx="5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84" name="Line 48"/>
            <p:cNvSpPr>
              <a:spLocks noChangeShapeType="1"/>
            </p:cNvSpPr>
            <p:nvPr/>
          </p:nvSpPr>
          <p:spPr bwMode="blackWhite">
            <a:xfrm>
              <a:off x="96" y="3264"/>
              <a:ext cx="5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85" name="Line 49"/>
            <p:cNvSpPr>
              <a:spLocks noChangeShapeType="1"/>
            </p:cNvSpPr>
            <p:nvPr/>
          </p:nvSpPr>
          <p:spPr bwMode="blackWhite">
            <a:xfrm>
              <a:off x="96" y="4008"/>
              <a:ext cx="3264" cy="0"/>
            </a:xfrm>
            <a:prstGeom prst="line">
              <a:avLst/>
            </a:prstGeom>
            <a:noFill/>
            <a:ln w="28575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86" name="Line 50"/>
            <p:cNvSpPr>
              <a:spLocks noChangeShapeType="1"/>
            </p:cNvSpPr>
            <p:nvPr/>
          </p:nvSpPr>
          <p:spPr bwMode="blackWhite">
            <a:xfrm>
              <a:off x="96" y="624"/>
              <a:ext cx="0" cy="312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87" name="Line 51"/>
            <p:cNvSpPr>
              <a:spLocks noChangeShapeType="1"/>
            </p:cNvSpPr>
            <p:nvPr/>
          </p:nvSpPr>
          <p:spPr bwMode="blackWhite">
            <a:xfrm>
              <a:off x="5568" y="624"/>
              <a:ext cx="0" cy="312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88" name="Line 52"/>
            <p:cNvSpPr>
              <a:spLocks noChangeShapeType="1"/>
            </p:cNvSpPr>
            <p:nvPr/>
          </p:nvSpPr>
          <p:spPr bwMode="blackWhite">
            <a:xfrm>
              <a:off x="96" y="936"/>
              <a:ext cx="0" cy="16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89" name="Line 53"/>
            <p:cNvSpPr>
              <a:spLocks noChangeShapeType="1"/>
            </p:cNvSpPr>
            <p:nvPr/>
          </p:nvSpPr>
          <p:spPr bwMode="blackWhite">
            <a:xfrm>
              <a:off x="5568" y="936"/>
              <a:ext cx="0" cy="16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90" name="Line 54"/>
            <p:cNvSpPr>
              <a:spLocks noChangeShapeType="1"/>
            </p:cNvSpPr>
            <p:nvPr/>
          </p:nvSpPr>
          <p:spPr bwMode="blackWhite">
            <a:xfrm>
              <a:off x="96" y="1104"/>
              <a:ext cx="0" cy="744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91" name="Line 55"/>
            <p:cNvSpPr>
              <a:spLocks noChangeShapeType="1"/>
            </p:cNvSpPr>
            <p:nvPr/>
          </p:nvSpPr>
          <p:spPr bwMode="blackWhite">
            <a:xfrm>
              <a:off x="5568" y="1104"/>
              <a:ext cx="0" cy="744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92" name="Line 56"/>
            <p:cNvSpPr>
              <a:spLocks noChangeShapeType="1"/>
            </p:cNvSpPr>
            <p:nvPr/>
          </p:nvSpPr>
          <p:spPr bwMode="blackWhite">
            <a:xfrm>
              <a:off x="96" y="1848"/>
              <a:ext cx="0" cy="16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93" name="Line 57"/>
            <p:cNvSpPr>
              <a:spLocks noChangeShapeType="1"/>
            </p:cNvSpPr>
            <p:nvPr/>
          </p:nvSpPr>
          <p:spPr bwMode="blackWhite">
            <a:xfrm>
              <a:off x="5568" y="1848"/>
              <a:ext cx="0" cy="16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94" name="Line 58"/>
            <p:cNvSpPr>
              <a:spLocks noChangeShapeType="1"/>
            </p:cNvSpPr>
            <p:nvPr/>
          </p:nvSpPr>
          <p:spPr bwMode="blackWhite">
            <a:xfrm>
              <a:off x="96" y="2016"/>
              <a:ext cx="0" cy="456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95" name="Line 59"/>
            <p:cNvSpPr>
              <a:spLocks noChangeShapeType="1"/>
            </p:cNvSpPr>
            <p:nvPr/>
          </p:nvSpPr>
          <p:spPr bwMode="blackWhite">
            <a:xfrm>
              <a:off x="5568" y="2016"/>
              <a:ext cx="0" cy="456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96" name="Line 60"/>
            <p:cNvSpPr>
              <a:spLocks noChangeShapeType="1"/>
            </p:cNvSpPr>
            <p:nvPr/>
          </p:nvSpPr>
          <p:spPr bwMode="blackWhite">
            <a:xfrm>
              <a:off x="96" y="2472"/>
              <a:ext cx="0" cy="16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97" name="Line 61"/>
            <p:cNvSpPr>
              <a:spLocks noChangeShapeType="1"/>
            </p:cNvSpPr>
            <p:nvPr/>
          </p:nvSpPr>
          <p:spPr bwMode="blackWhite">
            <a:xfrm>
              <a:off x="5568" y="2472"/>
              <a:ext cx="0" cy="16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98" name="Line 62"/>
            <p:cNvSpPr>
              <a:spLocks noChangeShapeType="1"/>
            </p:cNvSpPr>
            <p:nvPr/>
          </p:nvSpPr>
          <p:spPr bwMode="blackWhite">
            <a:xfrm>
              <a:off x="96" y="2640"/>
              <a:ext cx="0" cy="456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39999" name="Line 63"/>
            <p:cNvSpPr>
              <a:spLocks noChangeShapeType="1"/>
            </p:cNvSpPr>
            <p:nvPr/>
          </p:nvSpPr>
          <p:spPr bwMode="blackWhite">
            <a:xfrm>
              <a:off x="5568" y="2640"/>
              <a:ext cx="0" cy="456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40000" name="Line 64"/>
            <p:cNvSpPr>
              <a:spLocks noChangeShapeType="1"/>
            </p:cNvSpPr>
            <p:nvPr/>
          </p:nvSpPr>
          <p:spPr bwMode="blackWhite">
            <a:xfrm>
              <a:off x="96" y="3096"/>
              <a:ext cx="0" cy="16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40001" name="Line 65"/>
            <p:cNvSpPr>
              <a:spLocks noChangeShapeType="1"/>
            </p:cNvSpPr>
            <p:nvPr/>
          </p:nvSpPr>
          <p:spPr bwMode="blackWhite">
            <a:xfrm>
              <a:off x="5568" y="3096"/>
              <a:ext cx="0" cy="16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40002" name="Line 66"/>
            <p:cNvSpPr>
              <a:spLocks noChangeShapeType="1"/>
            </p:cNvSpPr>
            <p:nvPr/>
          </p:nvSpPr>
          <p:spPr bwMode="blackWhite">
            <a:xfrm>
              <a:off x="96" y="3264"/>
              <a:ext cx="0" cy="744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40003" name="Line 67"/>
            <p:cNvSpPr>
              <a:spLocks noChangeShapeType="1"/>
            </p:cNvSpPr>
            <p:nvPr/>
          </p:nvSpPr>
          <p:spPr bwMode="blackWhite">
            <a:xfrm>
              <a:off x="5568" y="3264"/>
              <a:ext cx="0" cy="744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40004" name="Line 68"/>
            <p:cNvSpPr>
              <a:spLocks noChangeShapeType="1"/>
            </p:cNvSpPr>
            <p:nvPr/>
          </p:nvSpPr>
          <p:spPr bwMode="blackWhite">
            <a:xfrm>
              <a:off x="3360" y="624"/>
              <a:ext cx="480" cy="0"/>
            </a:xfrm>
            <a:prstGeom prst="line">
              <a:avLst/>
            </a:prstGeom>
            <a:noFill/>
            <a:ln w="28575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40005" name="Line 69"/>
            <p:cNvSpPr>
              <a:spLocks noChangeShapeType="1"/>
            </p:cNvSpPr>
            <p:nvPr/>
          </p:nvSpPr>
          <p:spPr bwMode="blackWhite">
            <a:xfrm>
              <a:off x="3840" y="624"/>
              <a:ext cx="672" cy="0"/>
            </a:xfrm>
            <a:prstGeom prst="line">
              <a:avLst/>
            </a:prstGeom>
            <a:noFill/>
            <a:ln w="28575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40006" name="Line 70"/>
            <p:cNvSpPr>
              <a:spLocks noChangeShapeType="1"/>
            </p:cNvSpPr>
            <p:nvPr/>
          </p:nvSpPr>
          <p:spPr bwMode="blackWhite">
            <a:xfrm>
              <a:off x="4512" y="624"/>
              <a:ext cx="1056" cy="0"/>
            </a:xfrm>
            <a:prstGeom prst="line">
              <a:avLst/>
            </a:prstGeom>
            <a:noFill/>
            <a:ln w="28575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40007" name="Line 71"/>
            <p:cNvSpPr>
              <a:spLocks noChangeShapeType="1"/>
            </p:cNvSpPr>
            <p:nvPr/>
          </p:nvSpPr>
          <p:spPr bwMode="blackWhite">
            <a:xfrm>
              <a:off x="3360" y="4008"/>
              <a:ext cx="480" cy="0"/>
            </a:xfrm>
            <a:prstGeom prst="line">
              <a:avLst/>
            </a:prstGeom>
            <a:noFill/>
            <a:ln w="28575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40008" name="Line 72"/>
            <p:cNvSpPr>
              <a:spLocks noChangeShapeType="1"/>
            </p:cNvSpPr>
            <p:nvPr/>
          </p:nvSpPr>
          <p:spPr bwMode="blackWhite">
            <a:xfrm>
              <a:off x="3840" y="4008"/>
              <a:ext cx="672" cy="0"/>
            </a:xfrm>
            <a:prstGeom prst="line">
              <a:avLst/>
            </a:prstGeom>
            <a:noFill/>
            <a:ln w="28575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  <p:sp>
          <p:nvSpPr>
            <p:cNvPr id="40009" name="Line 73"/>
            <p:cNvSpPr>
              <a:spLocks noChangeShapeType="1"/>
            </p:cNvSpPr>
            <p:nvPr/>
          </p:nvSpPr>
          <p:spPr bwMode="blackWhite">
            <a:xfrm>
              <a:off x="4512" y="4008"/>
              <a:ext cx="1056" cy="0"/>
            </a:xfrm>
            <a:prstGeom prst="line">
              <a:avLst/>
            </a:prstGeom>
            <a:noFill/>
            <a:ln w="28575">
              <a:noFill/>
              <a:round/>
              <a:headEnd/>
              <a:tailEnd/>
            </a:ln>
          </p:spPr>
          <p:txBody>
            <a:bodyPr lIns="78544" tIns="39274" rIns="78544" bIns="39274"/>
            <a:lstStyle/>
            <a:p>
              <a:endParaRPr lang="de-DE"/>
            </a:p>
          </p:txBody>
        </p:sp>
      </p:grp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66869" y="5878589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Psychische Gefährdungen und Gegenmaßnahmen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1121168"/>
            <a:ext cx="2915816" cy="217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61468" y="77208"/>
            <a:ext cx="829078" cy="936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72000" y="47625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04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8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de-DE" dirty="0" smtClean="0"/>
              <a:t>Ziele der Zirkelgespräche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I</a:t>
            </a:r>
            <a:r>
              <a:rPr lang="de-DE" dirty="0" smtClean="0"/>
              <a:t>dentifizieren von Gefährdungsfaktoren psychischer Belastung</a:t>
            </a:r>
          </a:p>
          <a:p>
            <a:r>
              <a:rPr lang="de-DE" dirty="0" smtClean="0"/>
              <a:t>Erste Ideen zur Entwickelung von </a:t>
            </a:r>
            <a:r>
              <a:rPr lang="de-DE" dirty="0"/>
              <a:t>tätigkeits-, abteilungs- </a:t>
            </a:r>
            <a:r>
              <a:rPr lang="de-DE" dirty="0" smtClean="0"/>
              <a:t>und, wenn möglich, beanspruchungsspezifischen Maßnahmen zur Verhinderung oder Reduzierung der Gefährdungen</a:t>
            </a:r>
          </a:p>
          <a:p>
            <a:r>
              <a:rPr lang="de-DE" dirty="0" smtClean="0"/>
              <a:t>Einbezug aller und freiwillige Teilnahme vieler Beschäftigter an Zirkelgesprächen, dann bestmögliche Erfolge</a:t>
            </a:r>
            <a:endParaRPr lang="de-DE" dirty="0"/>
          </a:p>
        </p:txBody>
      </p:sp>
      <p:pic>
        <p:nvPicPr>
          <p:cNvPr id="4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0" y="508518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98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07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Psychische Gefährdungen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1052736"/>
            <a:ext cx="8856984" cy="5040560"/>
          </a:xfrm>
        </p:spPr>
        <p:txBody>
          <a:bodyPr>
            <a:normAutofit lnSpcReduction="10000"/>
          </a:bodyPr>
          <a:lstStyle/>
          <a:p>
            <a:endParaRPr lang="de-DE" sz="2000" dirty="0" smtClean="0"/>
          </a:p>
          <a:p>
            <a:r>
              <a:rPr lang="de-DE" sz="2000" dirty="0" smtClean="0"/>
              <a:t>Faktoren, die die psycho-mentalen Ressourcen übersteigen, können Gefährdungen werden.</a:t>
            </a:r>
          </a:p>
          <a:p>
            <a:r>
              <a:rPr lang="de-DE" sz="2000" dirty="0" smtClean="0"/>
              <a:t>Organisatorische Faktoren können Stress (=Fehlbeanspruchung) ebenso auslösen oder verstärken wie persönliche.</a:t>
            </a:r>
          </a:p>
          <a:p>
            <a:r>
              <a:rPr lang="de-DE" sz="2000" dirty="0" smtClean="0"/>
              <a:t>Beide Quellen können aber auch präventiv oder reduzierend oder gesundheitsförderlich wirken.</a:t>
            </a:r>
          </a:p>
          <a:p>
            <a:r>
              <a:rPr lang="de-DE" sz="2000" dirty="0" smtClean="0"/>
              <a:t>Da Fehlbeanspruchungen immer auch eine Personenkomponente haben und direkte Interventionsmaßnahmen aus der Gefährdungsanalyse abgeleitet werden sollen, müssen die Mitarbeiter/innen einbezogen werden.</a:t>
            </a:r>
          </a:p>
          <a:p>
            <a:r>
              <a:rPr lang="de-DE" sz="2000" dirty="0" smtClean="0"/>
              <a:t>Prävention oder Reduktion bei Burnout-Gefahr erfordern eine vertrauensvolle Intervention.</a:t>
            </a:r>
          </a:p>
          <a:p>
            <a:r>
              <a:rPr lang="de-DE" sz="2000" dirty="0" smtClean="0"/>
              <a:t>Da Beanspruchungen auch aus dem Arbeitsumfeld (z.B. Kraftwerkssituation) oder dem Privatleben kommen (z.B. Krankheiten von Familienangehörigen), müssen Interventionen auf allen Ebenen ansetzen.</a:t>
            </a:r>
            <a:endParaRPr lang="de-DE" sz="2000" dirty="0"/>
          </a:p>
        </p:txBody>
      </p:sp>
      <p:pic>
        <p:nvPicPr>
          <p:cNvPr id="4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8318" y="537321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18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0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000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de-DE" sz="28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Definition psychische Belastung und Beanspruchung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de-DE" sz="2000" dirty="0"/>
              <a:t>Der Deutsche Normenausschuss Ergonomie hat die beiden Begriffe „Psychische Belastung“ und „Psychische Beanspruchung“ als Norm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(</a:t>
            </a:r>
            <a:r>
              <a:rPr lang="de-DE" sz="2000" dirty="0"/>
              <a:t>DIN EN ISO 10075) wie folgt </a:t>
            </a:r>
            <a:r>
              <a:rPr lang="de-DE" sz="2000" dirty="0" smtClean="0"/>
              <a:t>definiert: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r>
              <a:rPr lang="de-DE" sz="2000" dirty="0" smtClean="0"/>
              <a:t>Psychische </a:t>
            </a:r>
            <a:r>
              <a:rPr lang="de-DE" sz="2000" dirty="0"/>
              <a:t>Belastung </a:t>
            </a:r>
            <a:endParaRPr lang="de-DE" sz="2000" dirty="0" smtClean="0"/>
          </a:p>
          <a:p>
            <a:r>
              <a:rPr lang="de-DE" sz="2000" dirty="0" smtClean="0"/>
              <a:t>wird </a:t>
            </a:r>
            <a:r>
              <a:rPr lang="de-DE" sz="2000" dirty="0"/>
              <a:t>verstanden als die Gesamtheit der erfassbaren Einflüsse, die von außen auf den Menschen zukommen und auf ihn psychisch </a:t>
            </a:r>
            <a:r>
              <a:rPr lang="de-DE" sz="2000" dirty="0" smtClean="0"/>
              <a:t>einwirken</a:t>
            </a:r>
          </a:p>
          <a:p>
            <a:pPr marL="0" indent="0">
              <a:buNone/>
            </a:pPr>
            <a:r>
              <a:rPr lang="de-DE" sz="2000" dirty="0"/>
              <a:t>Psychische </a:t>
            </a:r>
            <a:r>
              <a:rPr lang="de-DE" sz="2000" dirty="0" smtClean="0"/>
              <a:t>Beanspruchung</a:t>
            </a:r>
          </a:p>
          <a:p>
            <a:r>
              <a:rPr lang="de-DE" sz="2000" dirty="0" smtClean="0"/>
              <a:t>wird </a:t>
            </a:r>
            <a:r>
              <a:rPr lang="de-DE" sz="2000" dirty="0"/>
              <a:t>verstanden als die individuelle, zeitlich unmittelbare und nicht langfristige Auswirkung der psychischen Belastung im Menschen in Abhängigkeit von seinen individuellen Voraussetzungen und seinem </a:t>
            </a:r>
            <a:r>
              <a:rPr lang="de-DE" sz="2000" dirty="0" smtClean="0"/>
              <a:t>Zustand</a:t>
            </a:r>
          </a:p>
          <a:p>
            <a:pPr marL="0" indent="0">
              <a:buNone/>
            </a:pPr>
            <a:endParaRPr lang="de-DE" sz="2000" dirty="0"/>
          </a:p>
          <a:p>
            <a:endParaRPr lang="de-DE" sz="2000" dirty="0"/>
          </a:p>
        </p:txBody>
      </p:sp>
      <p:pic>
        <p:nvPicPr>
          <p:cNvPr id="4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25645" y="544522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49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4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de-DE" sz="28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Belastung und Fehlbeanspruchung</a:t>
            </a:r>
            <a:endParaRPr lang="de-DE" sz="28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de-DE" sz="2000" dirty="0" smtClean="0"/>
              <a:t>Individuelle Wirkung einer Belastung wird als Beanspruchung bezeichnet. Beeinträchtigende Belastungen führen zu Fehlbeanspruchungen.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de-DE" sz="2000" dirty="0" smtClean="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de-DE" sz="2000" dirty="0" smtClean="0"/>
              <a:t>Psychische </a:t>
            </a:r>
            <a:r>
              <a:rPr lang="de-DE" sz="2000" dirty="0"/>
              <a:t>Fehlbeanspruchungen, also </a:t>
            </a:r>
            <a:r>
              <a:rPr lang="de-DE" sz="2000" b="1" dirty="0"/>
              <a:t>zu viel, </a:t>
            </a:r>
            <a:r>
              <a:rPr lang="de-DE" sz="2000" b="1" dirty="0" smtClean="0"/>
              <a:t>zu </a:t>
            </a:r>
            <a:r>
              <a:rPr lang="de-DE" sz="2000" b="1" dirty="0"/>
              <a:t>wenig, das </a:t>
            </a:r>
            <a:r>
              <a:rPr lang="de-DE" sz="2000" b="1" dirty="0" smtClean="0"/>
              <a:t>Falsche,</a:t>
            </a:r>
            <a:r>
              <a:rPr lang="de-DE" sz="2000" dirty="0" smtClean="0"/>
              <a:t> </a:t>
            </a:r>
            <a:r>
              <a:rPr lang="de-DE" sz="2000" dirty="0"/>
              <a:t>sind </a:t>
            </a:r>
            <a:r>
              <a:rPr lang="de-DE" sz="2000" dirty="0" smtClean="0"/>
              <a:t>die Faktoren</a:t>
            </a:r>
            <a:r>
              <a:rPr lang="de-DE" sz="2000" dirty="0"/>
              <a:t>, die zu Gesundheitsschäden führen können und nur diese werden von Psychologen als </a:t>
            </a:r>
            <a:r>
              <a:rPr lang="de-DE" sz="2000" b="1" dirty="0"/>
              <a:t>Stress</a:t>
            </a:r>
            <a:r>
              <a:rPr lang="de-DE" sz="2000" dirty="0"/>
              <a:t> </a:t>
            </a:r>
            <a:r>
              <a:rPr lang="de-DE" sz="2000" dirty="0" smtClean="0"/>
              <a:t>bezeichnet.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de-DE" sz="2000" dirty="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de-DE" sz="2000" dirty="0"/>
              <a:t>Optimale Belastungen sind sehr wichtig für uns, zur psychischen </a:t>
            </a:r>
            <a:r>
              <a:rPr lang="de-DE" sz="2000" dirty="0" smtClean="0"/>
              <a:t>Zufriedenheit</a:t>
            </a:r>
            <a:r>
              <a:rPr lang="de-DE" sz="2000" dirty="0"/>
              <a:t>, zum Wachstum, zur </a:t>
            </a:r>
            <a:r>
              <a:rPr lang="de-DE" sz="2000" dirty="0" smtClean="0"/>
              <a:t>Leistungserbringung.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de-DE" sz="2000" dirty="0"/>
          </a:p>
          <a:p>
            <a:pPr>
              <a:lnSpc>
                <a:spcPct val="90000"/>
              </a:lnSpc>
              <a:buFontTx/>
              <a:buNone/>
            </a:pPr>
            <a:r>
              <a:rPr lang="de-DE" sz="2000" b="1" dirty="0"/>
              <a:t>Belastungsminimierung ist also kein Ziel!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DE" sz="2000" b="1" dirty="0" smtClean="0">
                <a:sym typeface="Wingdings" panose="05000000000000000000" pitchFamily="2" charset="2"/>
              </a:rPr>
              <a:t> </a:t>
            </a:r>
            <a:r>
              <a:rPr lang="de-DE" sz="2000" b="1" dirty="0" smtClean="0"/>
              <a:t>Es </a:t>
            </a:r>
            <a:r>
              <a:rPr lang="de-DE" sz="2000" b="1" dirty="0"/>
              <a:t>geht um Belastungsoptimierung!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endParaRPr lang="de-DE" sz="2000" dirty="0"/>
          </a:p>
        </p:txBody>
      </p:sp>
      <p:pic>
        <p:nvPicPr>
          <p:cNvPr id="4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0" y="537321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16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0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de-DE" sz="28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Verhaltens- und Verhältnisorientierung</a:t>
            </a:r>
            <a:endParaRPr lang="de-DE" sz="28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Tx/>
              <a:buNone/>
            </a:pPr>
            <a:r>
              <a:rPr lang="de-DE" sz="2000" b="1" dirty="0"/>
              <a:t>Verhaltensmaßnahmen</a:t>
            </a:r>
            <a:r>
              <a:rPr lang="de-DE" sz="2000" dirty="0"/>
              <a:t> für Gesundheit sind z.B. </a:t>
            </a:r>
          </a:p>
          <a:p>
            <a:pPr>
              <a:buFontTx/>
              <a:buNone/>
            </a:pPr>
            <a:r>
              <a:rPr lang="de-DE" sz="2000" dirty="0"/>
              <a:t>	Sport, Ernährung, Entspannung, Kommunikation, Training, Yoga, </a:t>
            </a:r>
            <a:r>
              <a:rPr lang="de-DE" sz="2000" dirty="0" smtClean="0"/>
              <a:t>Checklisten</a:t>
            </a:r>
          </a:p>
          <a:p>
            <a:pPr>
              <a:buFontTx/>
              <a:buNone/>
            </a:pPr>
            <a:endParaRPr lang="de-DE" sz="2000" dirty="0"/>
          </a:p>
          <a:p>
            <a:pPr>
              <a:buFontTx/>
              <a:buNone/>
            </a:pPr>
            <a:r>
              <a:rPr lang="de-DE" sz="2000" b="1" dirty="0"/>
              <a:t>Verhältnismaßnahmen</a:t>
            </a:r>
            <a:r>
              <a:rPr lang="de-DE" sz="2000" dirty="0"/>
              <a:t> beinhalten z.B.:</a:t>
            </a:r>
          </a:p>
          <a:p>
            <a:pPr indent="19050">
              <a:buFontTx/>
              <a:buNone/>
            </a:pPr>
            <a:r>
              <a:rPr lang="de-DE" sz="2000" dirty="0"/>
              <a:t>Gesundheitszirkel; Ergonomie gekoppelt mit Arbeitsablaufänderungen; Zeitmanagement, Kontinuierliche Verbesserungsprozesse (KVP), Gesundheitsmanagementsysteme</a:t>
            </a:r>
          </a:p>
          <a:p>
            <a:pPr>
              <a:buFontTx/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endParaRPr lang="de-DE" sz="2000" dirty="0"/>
          </a:p>
        </p:txBody>
      </p:sp>
      <p:pic>
        <p:nvPicPr>
          <p:cNvPr id="4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8318" y="486916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163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de-DE" sz="2800" dirty="0"/>
              <a:t>Stress: </a:t>
            </a:r>
            <a:r>
              <a:rPr lang="de-DE" sz="2800" dirty="0" smtClean="0"/>
              <a:t>Verhalten-Verhältnis-Gefährdung</a:t>
            </a:r>
            <a:endParaRPr lang="de-DE" sz="28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de-DE" sz="2000" dirty="0"/>
              <a:t>Verhältnispräventive Maßnahmen sind notwendig um generelle Faktoren, wie Lärm, Hitze, Zeitdruck etc. im optimalen Bereich zu halten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de-DE" sz="2000" dirty="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de-DE" sz="2000" dirty="0"/>
              <a:t>Verhaltenspräventive Maßnahmen verhindern die individuelle Fehlbeanspruchung, denn Stress hat </a:t>
            </a:r>
            <a:r>
              <a:rPr lang="de-DE" sz="2000" dirty="0" smtClean="0"/>
              <a:t>immer eine </a:t>
            </a:r>
            <a:r>
              <a:rPr lang="de-DE" sz="2000" dirty="0"/>
              <a:t>persönliche Komponente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de-DE" sz="2000" dirty="0"/>
              <a:t>(Beispiel: Der Lärm-Stress im Großraumbüro kommt nicht aus den </a:t>
            </a:r>
            <a:r>
              <a:rPr lang="de-DE" sz="2000" dirty="0" smtClean="0"/>
              <a:t>Dezibel, sondern </a:t>
            </a:r>
            <a:r>
              <a:rPr lang="de-DE" sz="2000" dirty="0"/>
              <a:t>den </a:t>
            </a:r>
            <a:r>
              <a:rPr lang="de-DE" sz="2000" dirty="0" smtClean="0"/>
              <a:t>Inhalten.)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de-DE" sz="2000" dirty="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de-DE" sz="2000" b="1" dirty="0"/>
              <a:t>Deshalb werden in dieser Gefährdungsbeurteilung </a:t>
            </a:r>
            <a:r>
              <a:rPr lang="de-DE" sz="2000" b="1" u="sng" dirty="0"/>
              <a:t>organisatorische</a:t>
            </a:r>
            <a:r>
              <a:rPr lang="de-DE" sz="2000" b="1" dirty="0"/>
              <a:t> und </a:t>
            </a:r>
            <a:r>
              <a:rPr lang="de-DE" sz="2000" b="1" u="sng" dirty="0"/>
              <a:t>verhaltensbezogene</a:t>
            </a:r>
            <a:r>
              <a:rPr lang="de-DE" sz="2000" b="1" dirty="0"/>
              <a:t> </a:t>
            </a:r>
            <a:r>
              <a:rPr lang="de-DE" sz="2000" b="1" dirty="0" smtClean="0"/>
              <a:t>Stressoren ermittelt </a:t>
            </a:r>
            <a:r>
              <a:rPr lang="de-DE" sz="2000" b="1" dirty="0"/>
              <a:t>und </a:t>
            </a:r>
            <a:r>
              <a:rPr lang="de-DE" sz="2000" b="1" dirty="0" smtClean="0"/>
              <a:t>Maßnahmen zur Optimierung </a:t>
            </a:r>
            <a:r>
              <a:rPr lang="de-DE" sz="2000" b="1" dirty="0"/>
              <a:t>erarbeitet!</a:t>
            </a:r>
          </a:p>
          <a:p>
            <a:pPr>
              <a:buFontTx/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endParaRPr lang="de-DE" sz="2000" dirty="0"/>
          </a:p>
        </p:txBody>
      </p:sp>
      <p:pic>
        <p:nvPicPr>
          <p:cNvPr id="4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8318" y="544522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41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de-DE" sz="2800" dirty="0"/>
              <a:t>Gefährdungsbeurteilung</a:t>
            </a:r>
            <a:endParaRPr lang="de-DE" sz="28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57150" indent="0">
              <a:spcAft>
                <a:spcPts val="600"/>
              </a:spcAft>
              <a:buNone/>
            </a:pPr>
            <a:r>
              <a:rPr lang="de-DE" sz="2000" b="1" dirty="0">
                <a:latin typeface="Arial"/>
              </a:rPr>
              <a:t/>
            </a:r>
            <a:br>
              <a:rPr lang="de-DE" sz="2000" b="1" dirty="0">
                <a:latin typeface="Arial"/>
              </a:rPr>
            </a:br>
            <a:r>
              <a:rPr lang="de-DE" sz="2000" dirty="0">
                <a:latin typeface="Arial"/>
              </a:rPr>
              <a:t>Gem. § 5 Abs. 1 </a:t>
            </a:r>
            <a:r>
              <a:rPr lang="de-DE" sz="2000" dirty="0" smtClean="0">
                <a:latin typeface="Arial"/>
              </a:rPr>
              <a:t>ArbSchG </a:t>
            </a:r>
            <a:r>
              <a:rPr lang="de-DE" sz="2000" dirty="0">
                <a:latin typeface="Arial"/>
              </a:rPr>
              <a:t>hat der Arbeitgeber durch eine Beurteilung der für die Beschäftigten mit ihrer Arbeit verbundenen Gefährdung zu ermitteln, welche </a:t>
            </a:r>
            <a:r>
              <a:rPr lang="de-DE" sz="2000" dirty="0" smtClean="0">
                <a:latin typeface="Arial"/>
              </a:rPr>
              <a:t>Maßnahmen </a:t>
            </a:r>
            <a:r>
              <a:rPr lang="de-DE" sz="2000" dirty="0">
                <a:latin typeface="Arial"/>
              </a:rPr>
              <a:t>des Arbeitsschutzes erforderlich sind</a:t>
            </a:r>
            <a:r>
              <a:rPr lang="de-DE" sz="2000" dirty="0" smtClean="0">
                <a:latin typeface="Arial"/>
              </a:rPr>
              <a:t>.</a:t>
            </a:r>
          </a:p>
          <a:p>
            <a:pPr marL="57150" indent="0">
              <a:spcAft>
                <a:spcPts val="600"/>
              </a:spcAft>
              <a:buNone/>
            </a:pPr>
            <a:endParaRPr lang="de-DE" sz="2000" b="1" dirty="0">
              <a:latin typeface="Arial"/>
            </a:endParaRPr>
          </a:p>
          <a:p>
            <a:pPr marL="57150" indent="0">
              <a:spcAft>
                <a:spcPts val="600"/>
              </a:spcAft>
              <a:buNone/>
            </a:pPr>
            <a:r>
              <a:rPr lang="de-DE" sz="2000" dirty="0" smtClean="0">
                <a:latin typeface="Arial"/>
              </a:rPr>
              <a:t>Nach § </a:t>
            </a:r>
            <a:r>
              <a:rPr lang="de-DE" sz="2000" dirty="0">
                <a:latin typeface="Arial"/>
              </a:rPr>
              <a:t>5 Abs. </a:t>
            </a:r>
            <a:r>
              <a:rPr lang="de-DE" sz="2000" dirty="0" smtClean="0">
                <a:latin typeface="Arial"/>
              </a:rPr>
              <a:t>3 ArbSchG kann sich eine Gefährdung ergeben durch:</a:t>
            </a:r>
          </a:p>
          <a:p>
            <a:r>
              <a:rPr lang="de-DE" sz="2000" dirty="0"/>
              <a:t>die Gestaltung und die Einrichtung der Arbeitsstätte und des Arbeitsplatzes,</a:t>
            </a:r>
          </a:p>
          <a:p>
            <a:r>
              <a:rPr lang="de-DE" sz="2000" dirty="0" smtClean="0"/>
              <a:t>physikalische</a:t>
            </a:r>
            <a:r>
              <a:rPr lang="de-DE" sz="2000" dirty="0"/>
              <a:t>, chemische und biologische Einwirkungen,</a:t>
            </a:r>
          </a:p>
          <a:p>
            <a:r>
              <a:rPr lang="de-DE" sz="2000" dirty="0" smtClean="0"/>
              <a:t>die </a:t>
            </a:r>
            <a:r>
              <a:rPr lang="de-DE" sz="2000" dirty="0"/>
              <a:t>Gestaltung, die Auswahl und den Einsatz von Arbeitsmitteln, insbesondere von Arbeitsstoffen,</a:t>
            </a:r>
          </a:p>
          <a:p>
            <a:r>
              <a:rPr lang="de-DE" sz="2000" dirty="0"/>
              <a:t>Maschinen, Geräten und Anlagen sowie den Umgang damit,</a:t>
            </a:r>
          </a:p>
          <a:p>
            <a:r>
              <a:rPr lang="de-DE" sz="2000" dirty="0" smtClean="0"/>
              <a:t>die </a:t>
            </a:r>
            <a:r>
              <a:rPr lang="de-DE" sz="2000" dirty="0"/>
              <a:t>Gestaltung von Arbeits- und Fertigungsverfahren, Arbeitsabläufen und Arbeitszeit und </a:t>
            </a:r>
            <a:r>
              <a:rPr lang="de-DE" sz="2000" dirty="0" smtClean="0"/>
              <a:t>deren Zusammenwirken</a:t>
            </a:r>
            <a:r>
              <a:rPr lang="de-DE" sz="2000" dirty="0"/>
              <a:t>,</a:t>
            </a:r>
          </a:p>
          <a:p>
            <a:r>
              <a:rPr lang="de-DE" sz="2000" dirty="0" smtClean="0"/>
              <a:t>unzureichende </a:t>
            </a:r>
            <a:r>
              <a:rPr lang="de-DE" sz="2000" dirty="0"/>
              <a:t>Qualifikation und Unterweisung der Beschäftigten,</a:t>
            </a:r>
          </a:p>
          <a:p>
            <a:r>
              <a:rPr lang="de-DE" sz="2000" u="sng" dirty="0" smtClean="0"/>
              <a:t>psychische </a:t>
            </a:r>
            <a:r>
              <a:rPr lang="de-DE" sz="2000" u="sng" dirty="0"/>
              <a:t>Belastungen bei der Arbeit</a:t>
            </a:r>
            <a:r>
              <a:rPr lang="de-DE" sz="2000" dirty="0"/>
              <a:t>.</a:t>
            </a:r>
            <a:endParaRPr lang="de-DE" sz="2000" b="1" dirty="0">
              <a:latin typeface="Arial"/>
            </a:endParaRPr>
          </a:p>
          <a:p>
            <a:pPr>
              <a:buFontTx/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endParaRPr lang="de-DE" sz="2000" dirty="0"/>
          </a:p>
        </p:txBody>
      </p:sp>
      <p:pic>
        <p:nvPicPr>
          <p:cNvPr id="4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516216" y="623236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3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4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de-DE" sz="28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Ablauf der Gefährdungsbeurteilung</a:t>
            </a:r>
          </a:p>
        </p:txBody>
      </p:sp>
      <p:grpSp>
        <p:nvGrpSpPr>
          <p:cNvPr id="3" name="Gruppieren 3"/>
          <p:cNvGrpSpPr/>
          <p:nvPr/>
        </p:nvGrpSpPr>
        <p:grpSpPr>
          <a:xfrm>
            <a:off x="251520" y="1412777"/>
            <a:ext cx="8352928" cy="4445802"/>
            <a:chOff x="363008" y="1077373"/>
            <a:chExt cx="8313448" cy="4709193"/>
          </a:xfrm>
        </p:grpSpPr>
        <p:sp>
          <p:nvSpPr>
            <p:cNvPr id="5" name="Ellipse 4"/>
            <p:cNvSpPr/>
            <p:nvPr/>
          </p:nvSpPr>
          <p:spPr>
            <a:xfrm>
              <a:off x="1289932" y="1983961"/>
              <a:ext cx="6629741" cy="3418228"/>
            </a:xfrm>
            <a:prstGeom prst="ellipse">
              <a:avLst/>
            </a:prstGeom>
            <a:noFill/>
            <a:ln w="352425">
              <a:solidFill>
                <a:schemeClr val="accent1">
                  <a:alpha val="6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 dirty="0">
                <a:solidFill>
                  <a:schemeClr val="tx1"/>
                </a:solidFill>
              </a:endParaRPr>
            </a:p>
          </p:txBody>
        </p:sp>
        <p:sp>
          <p:nvSpPr>
            <p:cNvPr id="6" name="Rechteck 5"/>
            <p:cNvSpPr/>
            <p:nvPr/>
          </p:nvSpPr>
          <p:spPr>
            <a:xfrm>
              <a:off x="363008" y="3693075"/>
              <a:ext cx="2840840" cy="98868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b="1" dirty="0">
                  <a:solidFill>
                    <a:schemeClr val="tx2">
                      <a:lumMod val="75000"/>
                    </a:schemeClr>
                  </a:solidFill>
                </a:rPr>
                <a:t>5. Wirksamkeitsprüfung </a:t>
              </a:r>
              <a:br>
                <a:rPr lang="de-DE" b="1" dirty="0">
                  <a:solidFill>
                    <a:schemeClr val="tx2">
                      <a:lumMod val="75000"/>
                    </a:schemeClr>
                  </a:solidFill>
                </a:rPr>
              </a:br>
              <a:r>
                <a:rPr lang="de-DE" b="1" dirty="0">
                  <a:solidFill>
                    <a:schemeClr val="tx2">
                      <a:lumMod val="75000"/>
                    </a:schemeClr>
                  </a:solidFill>
                </a:rPr>
                <a:t>der Maßnahmen</a:t>
              </a:r>
            </a:p>
          </p:txBody>
        </p:sp>
        <p:sp>
          <p:nvSpPr>
            <p:cNvPr id="7" name="Rechteck 6"/>
            <p:cNvSpPr/>
            <p:nvPr/>
          </p:nvSpPr>
          <p:spPr>
            <a:xfrm>
              <a:off x="4689395" y="3212976"/>
              <a:ext cx="3843046" cy="14759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b="1" dirty="0">
                  <a:solidFill>
                    <a:schemeClr val="tx2">
                      <a:lumMod val="75000"/>
                    </a:schemeClr>
                  </a:solidFill>
                </a:rPr>
                <a:t>3. Beurteilen der Gefährdungen und Festlegen von Arbeitsschutzmaßnahmen</a:t>
              </a:r>
            </a:p>
          </p:txBody>
        </p:sp>
        <p:sp>
          <p:nvSpPr>
            <p:cNvPr id="8" name="Rechteck 7"/>
            <p:cNvSpPr/>
            <p:nvPr/>
          </p:nvSpPr>
          <p:spPr>
            <a:xfrm>
              <a:off x="2889197" y="4797152"/>
              <a:ext cx="3157017" cy="9894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lvl="0" algn="ctr"/>
              <a:r>
                <a:rPr lang="de-DE" b="1" dirty="0">
                  <a:solidFill>
                    <a:schemeClr val="tx2">
                      <a:lumMod val="75000"/>
                    </a:schemeClr>
                  </a:solidFill>
                </a:rPr>
                <a:t>4. Durchführung der Maßnahmen</a:t>
              </a:r>
            </a:p>
          </p:txBody>
        </p:sp>
        <p:sp>
          <p:nvSpPr>
            <p:cNvPr id="9" name="Rechteck 8"/>
            <p:cNvSpPr/>
            <p:nvPr/>
          </p:nvSpPr>
          <p:spPr>
            <a:xfrm>
              <a:off x="521958" y="2564904"/>
              <a:ext cx="2850450" cy="9361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b="1" dirty="0">
                  <a:solidFill>
                    <a:schemeClr val="tx2">
                      <a:lumMod val="75000"/>
                    </a:schemeClr>
                  </a:solidFill>
                </a:rPr>
                <a:t>6. Fortschreibung</a:t>
              </a:r>
            </a:p>
          </p:txBody>
        </p:sp>
        <p:sp>
          <p:nvSpPr>
            <p:cNvPr id="10" name="Rechteck 9"/>
            <p:cNvSpPr/>
            <p:nvPr/>
          </p:nvSpPr>
          <p:spPr>
            <a:xfrm>
              <a:off x="3026295" y="1077373"/>
              <a:ext cx="2882822" cy="133440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b="1" dirty="0">
                  <a:solidFill>
                    <a:schemeClr val="tx2">
                      <a:lumMod val="75000"/>
                    </a:schemeClr>
                  </a:solidFill>
                </a:rPr>
                <a:t>1. Festlegen von Arbeitsbereichen/</a:t>
              </a:r>
            </a:p>
            <a:p>
              <a:pPr algn="ctr"/>
              <a:r>
                <a:rPr lang="de-DE" b="1" dirty="0">
                  <a:solidFill>
                    <a:schemeClr val="tx2">
                      <a:lumMod val="75000"/>
                    </a:schemeClr>
                  </a:solidFill>
                </a:rPr>
                <a:t>Tätigkeiten</a:t>
              </a:r>
            </a:p>
          </p:txBody>
        </p:sp>
        <p:sp>
          <p:nvSpPr>
            <p:cNvPr id="11" name="Rechteck 10"/>
            <p:cNvSpPr/>
            <p:nvPr/>
          </p:nvSpPr>
          <p:spPr>
            <a:xfrm>
              <a:off x="6012160" y="2074123"/>
              <a:ext cx="2664296" cy="9815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b="1" dirty="0">
                  <a:solidFill>
                    <a:schemeClr val="tx2">
                      <a:lumMod val="75000"/>
                    </a:schemeClr>
                  </a:solidFill>
                </a:rPr>
                <a:t>2. Ermitteln der Gefährdungen</a:t>
              </a:r>
            </a:p>
          </p:txBody>
        </p:sp>
      </p:grpSp>
      <p:pic>
        <p:nvPicPr>
          <p:cNvPr id="4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509834" y="589111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29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2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7000" y="71414"/>
            <a:ext cx="8102600" cy="622300"/>
          </a:xfrm>
        </p:spPr>
        <p:txBody>
          <a:bodyPr lIns="93296" tIns="46648" rIns="93296" bIns="46648" anchor="t"/>
          <a:lstStyle/>
          <a:p>
            <a:pPr algn="l"/>
            <a:r>
              <a:rPr lang="de-DE" sz="2000" b="1" dirty="0" smtClean="0">
                <a:latin typeface="Arial" pitchFamily="34" charset="0"/>
              </a:rPr>
              <a:t>Gegenüberstellung von Merkmalen der funktions- und autonomieorientierten Arbeitsanalyse und –</a:t>
            </a:r>
            <a:r>
              <a:rPr lang="de-DE" sz="2000" b="1" dirty="0" err="1" smtClean="0">
                <a:latin typeface="Arial" pitchFamily="34" charset="0"/>
              </a:rPr>
              <a:t>gestaltung</a:t>
            </a:r>
            <a:r>
              <a:rPr lang="de-DE" sz="2000" b="1" dirty="0" smtClean="0">
                <a:latin typeface="Arial" pitchFamily="34" charset="0"/>
              </a:rPr>
              <a:t/>
            </a:r>
            <a:br>
              <a:rPr lang="de-DE" sz="2000" b="1" dirty="0" smtClean="0">
                <a:latin typeface="Arial" pitchFamily="34" charset="0"/>
              </a:rPr>
            </a:br>
            <a:r>
              <a:rPr lang="de-DE" sz="2000" b="1" dirty="0" smtClean="0">
                <a:latin typeface="Arial" pitchFamily="34" charset="0"/>
              </a:rPr>
              <a:t> (2/2)</a:t>
            </a:r>
            <a:endParaRPr lang="de-DE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5575" y="1158900"/>
            <a:ext cx="8074025" cy="5770562"/>
            <a:chOff x="96" y="711"/>
            <a:chExt cx="5472" cy="3379"/>
          </a:xfrm>
        </p:grpSpPr>
        <p:sp>
          <p:nvSpPr>
            <p:cNvPr id="19460" name="Rectangle 4"/>
            <p:cNvSpPr>
              <a:spLocks noChangeArrowheads="1"/>
            </p:cNvSpPr>
            <p:nvPr/>
          </p:nvSpPr>
          <p:spPr bwMode="blackWhite">
            <a:xfrm>
              <a:off x="3072" y="1269"/>
              <a:ext cx="2496" cy="28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43854" tIns="43854" rIns="43854" bIns="43854"/>
            <a:lstStyle/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r>
                <a:rPr lang="de-DE" sz="1500">
                  <a:latin typeface="Arial" pitchFamily="34" charset="0"/>
                </a:rPr>
                <a:t>Eine optimale Abstimmung von Mensch, Technik und Organisation finden; Mitarbeiter umfassend qualifizieren</a:t>
              </a: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4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r>
                <a:rPr lang="de-DE" sz="1500">
                  <a:latin typeface="Arial" pitchFamily="34" charset="0"/>
                </a:rPr>
                <a:t>‚Synthetische‘ Arbeitsanalyse: ganzheit-liche Betrachtung von Arbeitsabläufen; Zusammenführen von Mensch, Technik und Organisation</a:t>
              </a: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15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r>
                <a:rPr lang="de-DE" sz="1500">
                  <a:latin typeface="Arial" pitchFamily="34" charset="0"/>
                </a:rPr>
                <a:t>Arbeitssysteme: komplexe Arbeitsaufgabe und technische Systeme; Arbeitstätigkeiten</a:t>
              </a: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4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r>
                <a:rPr lang="de-DE" sz="1500">
                  <a:latin typeface="Arial" pitchFamily="34" charset="0"/>
                </a:rPr>
                <a:t>Prozesse; kompl. Beziehungen, Rückwirk-ungen; Handlungsspielräume; Qualifizie-rungsmöglichkeiten</a:t>
              </a: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6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r>
                <a:rPr lang="de-DE" sz="1500">
                  <a:latin typeface="Arial" pitchFamily="34" charset="0"/>
                </a:rPr>
                <a:t>Systematische Modelle; soziotechnischer Systemansatz; tätigkeits- und handlungs-theoretische Ansätze</a:t>
              </a: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4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r>
                <a:rPr lang="de-DE" sz="1500">
                  <a:latin typeface="Arial" pitchFamily="34" charset="0"/>
                </a:rPr>
                <a:t>Beobachtungsinterview; systemtische Be-obachtungen (evtl. experiment. Analyse)</a:t>
              </a:r>
            </a:p>
          </p:txBody>
        </p:sp>
        <p:sp>
          <p:nvSpPr>
            <p:cNvPr id="19461" name="Rectangle 5"/>
            <p:cNvSpPr>
              <a:spLocks noChangeArrowheads="1"/>
            </p:cNvSpPr>
            <p:nvPr/>
          </p:nvSpPr>
          <p:spPr bwMode="blackWhite">
            <a:xfrm>
              <a:off x="1152" y="1269"/>
              <a:ext cx="1920" cy="28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43854" tIns="43854" rIns="43854" bIns="43854"/>
            <a:lstStyle/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r>
                <a:rPr lang="de-DE" sz="1500">
                  <a:latin typeface="Arial" pitchFamily="34" charset="0"/>
                </a:rPr>
                <a:t>Den einen, besten Weg der Arbeitsvollzüge ermitteln, dafür geeignet Arbeitskraft finden</a:t>
              </a: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6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r>
                <a:rPr lang="de-DE" sz="1500">
                  <a:latin typeface="Arial" pitchFamily="34" charset="0"/>
                </a:rPr>
                <a:t>‚Analytische‘ Arbeitsanalyse: Zergliederung der Arbeitsabläu-fe, getrennte Betrachtung von Mensch, Technik u. Organisation</a:t>
              </a: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6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r>
                <a:rPr lang="de-DE" sz="1500">
                  <a:latin typeface="Arial" pitchFamily="34" charset="0"/>
                </a:rPr>
                <a:t>Einfache manuelle Arbeiten und technische Einrichtungen</a:t>
              </a: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15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r>
                <a:rPr lang="de-DE" sz="1500">
                  <a:latin typeface="Arial" pitchFamily="34" charset="0"/>
                </a:rPr>
                <a:t>Strukturen; elementare Funktio-nen und deren lineare Verknüpf-ung</a:t>
              </a: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6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</a:pPr>
              <a:r>
                <a:rPr lang="de-DE" sz="1500">
                  <a:latin typeface="Arial" pitchFamily="34" charset="0"/>
                </a:rPr>
                <a:t>S-(O)-R Verhaltensmodell; tech-nische Steuerungsmodelle</a:t>
              </a: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15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r>
                <a:rPr lang="de-DE" sz="1500">
                  <a:latin typeface="Arial" pitchFamily="34" charset="0"/>
                </a:rPr>
                <a:t>Experimentelle Analysen</a:t>
              </a:r>
            </a:p>
          </p:txBody>
        </p:sp>
        <p:sp>
          <p:nvSpPr>
            <p:cNvPr id="19462" name="Rectangle 6"/>
            <p:cNvSpPr>
              <a:spLocks noChangeArrowheads="1"/>
            </p:cNvSpPr>
            <p:nvPr/>
          </p:nvSpPr>
          <p:spPr bwMode="blackWhite">
            <a:xfrm>
              <a:off x="96" y="1269"/>
              <a:ext cx="1056" cy="28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43854" tIns="43854" rIns="43854" bIns="43854"/>
            <a:lstStyle/>
            <a:p>
              <a:pPr defTabSz="912813">
                <a:lnSpc>
                  <a:spcPct val="95000"/>
                </a:lnSpc>
              </a:pPr>
              <a:r>
                <a:rPr lang="de-DE" sz="1500">
                  <a:latin typeface="Arial" pitchFamily="34" charset="0"/>
                </a:rPr>
                <a:t>Ziel der Analyse</a:t>
              </a:r>
            </a:p>
            <a:p>
              <a:pPr defTabSz="912813">
                <a:lnSpc>
                  <a:spcPct val="95000"/>
                </a:lnSpc>
              </a:pPr>
              <a:endParaRPr lang="de-DE" sz="15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15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6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</a:pPr>
              <a:r>
                <a:rPr lang="de-DE" sz="1500">
                  <a:latin typeface="Arial" pitchFamily="34" charset="0"/>
                </a:rPr>
                <a:t>Analysestrategie</a:t>
              </a:r>
            </a:p>
            <a:p>
              <a:pPr defTabSz="912813">
                <a:lnSpc>
                  <a:spcPct val="95000"/>
                </a:lnSpc>
              </a:pPr>
              <a:endParaRPr lang="de-DE" sz="15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</a:pPr>
              <a:endParaRPr lang="de-DE" sz="15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</a:pPr>
              <a:endParaRPr lang="de-DE" sz="15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15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6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</a:pPr>
              <a:r>
                <a:rPr lang="de-DE" sz="1500">
                  <a:latin typeface="Arial" pitchFamily="34" charset="0"/>
                </a:rPr>
                <a:t>Analysebereich</a:t>
              </a: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15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</a:pPr>
              <a:endParaRPr lang="de-DE" sz="15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</a:pPr>
              <a:r>
                <a:rPr lang="de-DE" sz="1500">
                  <a:latin typeface="Arial" pitchFamily="34" charset="0"/>
                </a:rPr>
                <a:t>Analysedimen-sionen</a:t>
              </a: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15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6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</a:pPr>
              <a:r>
                <a:rPr lang="de-DE" sz="1500">
                  <a:latin typeface="Arial" pitchFamily="34" charset="0"/>
                </a:rPr>
                <a:t>Theoretische Grundlagen</a:t>
              </a: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endParaRPr lang="de-DE" sz="1500">
                <a:latin typeface="Arial" pitchFamily="34" charset="0"/>
              </a:endParaRPr>
            </a:p>
            <a:p>
              <a:pPr defTabSz="912813">
                <a:lnSpc>
                  <a:spcPct val="95000"/>
                </a:lnSpc>
                <a:spcAft>
                  <a:spcPct val="20000"/>
                </a:spcAft>
              </a:pPr>
              <a:r>
                <a:rPr lang="de-DE" sz="1500">
                  <a:latin typeface="Arial" pitchFamily="34" charset="0"/>
                </a:rPr>
                <a:t>Grundlegende Analysemethode</a:t>
              </a:r>
            </a:p>
          </p:txBody>
        </p:sp>
        <p:sp>
          <p:nvSpPr>
            <p:cNvPr id="19463" name="Rectangle 7"/>
            <p:cNvSpPr>
              <a:spLocks noChangeArrowheads="1"/>
            </p:cNvSpPr>
            <p:nvPr/>
          </p:nvSpPr>
          <p:spPr bwMode="blackWhite">
            <a:xfrm>
              <a:off x="96" y="1067"/>
              <a:ext cx="5472" cy="2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43854" tIns="43854" rIns="43854" bIns="43854"/>
            <a:lstStyle/>
            <a:p>
              <a:pPr defTabSz="912813">
                <a:lnSpc>
                  <a:spcPct val="95000"/>
                </a:lnSpc>
              </a:pPr>
              <a:r>
                <a:rPr lang="de-DE" b="1">
                  <a:latin typeface="Arial" pitchFamily="34" charset="0"/>
                </a:rPr>
                <a:t>B. Analysemodell</a:t>
              </a:r>
            </a:p>
          </p:txBody>
        </p:sp>
        <p:sp>
          <p:nvSpPr>
            <p:cNvPr id="19464" name="Rectangle 8"/>
            <p:cNvSpPr>
              <a:spLocks noChangeArrowheads="1"/>
            </p:cNvSpPr>
            <p:nvPr/>
          </p:nvSpPr>
          <p:spPr bwMode="blackWhite">
            <a:xfrm>
              <a:off x="3072" y="711"/>
              <a:ext cx="2496" cy="3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43854" tIns="43854" rIns="43854" bIns="43854"/>
            <a:lstStyle/>
            <a:p>
              <a:pPr algn="ctr" defTabSz="912813">
                <a:lnSpc>
                  <a:spcPct val="95000"/>
                </a:lnSpc>
              </a:pPr>
              <a:r>
                <a:rPr lang="de-DE" b="1">
                  <a:latin typeface="Arial" pitchFamily="34" charset="0"/>
                </a:rPr>
                <a:t>Autonomieorientierte </a:t>
              </a:r>
            </a:p>
            <a:p>
              <a:pPr algn="ctr" defTabSz="912813">
                <a:lnSpc>
                  <a:spcPct val="95000"/>
                </a:lnSpc>
                <a:spcAft>
                  <a:spcPct val="30000"/>
                </a:spcAft>
              </a:pPr>
              <a:r>
                <a:rPr lang="de-DE" b="1">
                  <a:latin typeface="Arial" pitchFamily="34" charset="0"/>
                </a:rPr>
                <a:t>Arbeitsanalyse</a:t>
              </a:r>
            </a:p>
          </p:txBody>
        </p:sp>
        <p:sp>
          <p:nvSpPr>
            <p:cNvPr id="19465" name="Rectangle 9"/>
            <p:cNvSpPr>
              <a:spLocks noChangeArrowheads="1"/>
            </p:cNvSpPr>
            <p:nvPr/>
          </p:nvSpPr>
          <p:spPr bwMode="blackWhite">
            <a:xfrm>
              <a:off x="1152" y="711"/>
              <a:ext cx="1920" cy="3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43854" tIns="43854" rIns="43854" bIns="43854"/>
            <a:lstStyle/>
            <a:p>
              <a:pPr algn="ctr" defTabSz="912813">
                <a:lnSpc>
                  <a:spcPct val="95000"/>
                </a:lnSpc>
                <a:spcAft>
                  <a:spcPct val="30000"/>
                </a:spcAft>
              </a:pPr>
              <a:r>
                <a:rPr lang="de-DE" b="1">
                  <a:latin typeface="Arial" pitchFamily="34" charset="0"/>
                </a:rPr>
                <a:t>Funktionsorientierte Arbeitsanalyse</a:t>
              </a:r>
            </a:p>
          </p:txBody>
        </p:sp>
        <p:sp>
          <p:nvSpPr>
            <p:cNvPr id="19466" name="Rectangle 10"/>
            <p:cNvSpPr>
              <a:spLocks noChangeArrowheads="1"/>
            </p:cNvSpPr>
            <p:nvPr/>
          </p:nvSpPr>
          <p:spPr bwMode="blackWhite">
            <a:xfrm>
              <a:off x="96" y="711"/>
              <a:ext cx="1056" cy="3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43854" tIns="43854" rIns="43854" bIns="43854"/>
            <a:lstStyle/>
            <a:p>
              <a:pPr defTabSz="912813">
                <a:lnSpc>
                  <a:spcPct val="95000"/>
                </a:lnSpc>
                <a:spcAft>
                  <a:spcPct val="30000"/>
                </a:spcAft>
              </a:pPr>
              <a:endParaRPr lang="de-DE">
                <a:latin typeface="Arial" pitchFamily="34" charset="0"/>
              </a:endParaRPr>
            </a:p>
          </p:txBody>
        </p:sp>
        <p:sp>
          <p:nvSpPr>
            <p:cNvPr id="19467" name="Line 11"/>
            <p:cNvSpPr>
              <a:spLocks noChangeShapeType="1"/>
            </p:cNvSpPr>
            <p:nvPr/>
          </p:nvSpPr>
          <p:spPr bwMode="blackWhite">
            <a:xfrm>
              <a:off x="96" y="711"/>
              <a:ext cx="547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9468" name="Line 12"/>
            <p:cNvSpPr>
              <a:spLocks noChangeShapeType="1"/>
            </p:cNvSpPr>
            <p:nvPr/>
          </p:nvSpPr>
          <p:spPr bwMode="blackWhite">
            <a:xfrm>
              <a:off x="96" y="1067"/>
              <a:ext cx="5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9469" name="Line 13"/>
            <p:cNvSpPr>
              <a:spLocks noChangeShapeType="1"/>
            </p:cNvSpPr>
            <p:nvPr/>
          </p:nvSpPr>
          <p:spPr bwMode="blackWhite">
            <a:xfrm>
              <a:off x="96" y="1269"/>
              <a:ext cx="5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9470" name="Line 14"/>
            <p:cNvSpPr>
              <a:spLocks noChangeShapeType="1"/>
            </p:cNvSpPr>
            <p:nvPr/>
          </p:nvSpPr>
          <p:spPr bwMode="blackWhite">
            <a:xfrm>
              <a:off x="96" y="4090"/>
              <a:ext cx="547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9471" name="Line 15"/>
            <p:cNvSpPr>
              <a:spLocks noChangeShapeType="1"/>
            </p:cNvSpPr>
            <p:nvPr/>
          </p:nvSpPr>
          <p:spPr bwMode="blackWhite">
            <a:xfrm>
              <a:off x="96" y="711"/>
              <a:ext cx="0" cy="337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9472" name="Line 16"/>
            <p:cNvSpPr>
              <a:spLocks noChangeShapeType="1"/>
            </p:cNvSpPr>
            <p:nvPr/>
          </p:nvSpPr>
          <p:spPr bwMode="blackWhite">
            <a:xfrm>
              <a:off x="1152" y="711"/>
              <a:ext cx="0" cy="3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9473" name="Line 17"/>
            <p:cNvSpPr>
              <a:spLocks noChangeShapeType="1"/>
            </p:cNvSpPr>
            <p:nvPr/>
          </p:nvSpPr>
          <p:spPr bwMode="blackWhite">
            <a:xfrm>
              <a:off x="3072" y="711"/>
              <a:ext cx="0" cy="3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9474" name="Line 18"/>
            <p:cNvSpPr>
              <a:spLocks noChangeShapeType="1"/>
            </p:cNvSpPr>
            <p:nvPr/>
          </p:nvSpPr>
          <p:spPr bwMode="blackWhite">
            <a:xfrm>
              <a:off x="5568" y="711"/>
              <a:ext cx="0" cy="337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9475" name="Line 19"/>
            <p:cNvSpPr>
              <a:spLocks noChangeShapeType="1"/>
            </p:cNvSpPr>
            <p:nvPr/>
          </p:nvSpPr>
          <p:spPr bwMode="blackWhite">
            <a:xfrm>
              <a:off x="1152" y="1269"/>
              <a:ext cx="0" cy="282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  <p:sp>
          <p:nvSpPr>
            <p:cNvPr id="19476" name="Line 20"/>
            <p:cNvSpPr>
              <a:spLocks noChangeShapeType="1"/>
            </p:cNvSpPr>
            <p:nvPr/>
          </p:nvSpPr>
          <p:spPr bwMode="blackWhite">
            <a:xfrm>
              <a:off x="3072" y="1269"/>
              <a:ext cx="0" cy="282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43854" tIns="43854" rIns="43854" bIns="43854"/>
            <a:lstStyle/>
            <a:p>
              <a:endParaRPr lang="de-DE"/>
            </a:p>
          </p:txBody>
        </p:sp>
      </p:grp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84297" y="5373216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5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Um Interventionsmaßnahmen direkt abzuleiten und auch die sozialen Faktoren zu berücksichtigen, gehen wir abteilungs-, </a:t>
            </a:r>
            <a:r>
              <a:rPr lang="de-DE" sz="2800" dirty="0" err="1" smtClean="0"/>
              <a:t>schicht</a:t>
            </a:r>
            <a:r>
              <a:rPr lang="de-DE" sz="2800" dirty="0" smtClean="0"/>
              <a:t>-  und tätigkeitsspezifisch vor.</a:t>
            </a:r>
          </a:p>
          <a:p>
            <a:r>
              <a:rPr lang="de-DE" sz="2800" dirty="0" smtClean="0"/>
              <a:t>Es ergeben sich folgende Zirkel:</a:t>
            </a:r>
          </a:p>
          <a:p>
            <a:pPr lvl="1"/>
            <a:r>
              <a:rPr lang="de-DE" sz="2400" dirty="0" smtClean="0"/>
              <a:t>3 Schichtgruppen </a:t>
            </a:r>
          </a:p>
          <a:p>
            <a:pPr lvl="1"/>
            <a:r>
              <a:rPr lang="de-DE" sz="2400" dirty="0" smtClean="0"/>
              <a:t>2 Gruppen Instandhaltung </a:t>
            </a:r>
          </a:p>
          <a:p>
            <a:pPr lvl="1"/>
            <a:r>
              <a:rPr lang="de-DE" sz="2400" dirty="0" smtClean="0"/>
              <a:t>2 Gruppen Produktion Tagesdienst, inkl. Planer, Nebenanlagen, Verfahrenstechnik </a:t>
            </a:r>
          </a:p>
          <a:p>
            <a:pPr lvl="1"/>
            <a:r>
              <a:rPr lang="de-DE" sz="2400" dirty="0" smtClean="0"/>
              <a:t>1 Gruppe Q und P </a:t>
            </a:r>
          </a:p>
          <a:p>
            <a:pPr lvl="1"/>
            <a:r>
              <a:rPr lang="de-DE" sz="2400" dirty="0" smtClean="0"/>
              <a:t>1 Gruppe Führungskräfte, Sekretariat</a:t>
            </a:r>
          </a:p>
          <a:p>
            <a:endParaRPr lang="de-DE" dirty="0" smtClean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de-DE" b="1" dirty="0">
                <a:solidFill>
                  <a:schemeClr val="tx2">
                    <a:lumMod val="75000"/>
                  </a:schemeClr>
                </a:solidFill>
              </a:rPr>
              <a:t>1. Festlegen von Arbeitsbereichen/</a:t>
            </a:r>
          </a:p>
          <a:p>
            <a:pPr algn="ctr"/>
            <a:r>
              <a:rPr lang="de-DE" b="1" dirty="0">
                <a:solidFill>
                  <a:schemeClr val="tx2">
                    <a:lumMod val="75000"/>
                  </a:schemeClr>
                </a:solidFill>
              </a:rPr>
              <a:t>Tätigkeiten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88024" y="631754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86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0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sz="2800" dirty="0" smtClean="0"/>
          </a:p>
          <a:p>
            <a:r>
              <a:rPr lang="de-DE" sz="2800" dirty="0" smtClean="0"/>
              <a:t>Es werden 4-6 bezahlte Zirkel durchgeführt, in denen die Gefährdungen ermittelt, priorisiert und Lösungen zugeführt werden. </a:t>
            </a:r>
          </a:p>
          <a:p>
            <a:r>
              <a:rPr lang="de-DE" sz="2800" dirty="0" smtClean="0"/>
              <a:t>Die Zirkel bestehen aus 4-10 Personen, wodurch nahezu 2/3 der Belegschaft freiwillig einbezogen werden können.</a:t>
            </a:r>
          </a:p>
          <a:p>
            <a:r>
              <a:rPr lang="de-DE" sz="2800" dirty="0" smtClean="0"/>
              <a:t>Durch Kurzchecks werden Maßnahmenwirkungen erfasst. 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b="1" dirty="0">
                <a:solidFill>
                  <a:schemeClr val="tx2">
                    <a:lumMod val="75000"/>
                  </a:schemeClr>
                </a:solidFill>
              </a:rPr>
              <a:t>2. Ermitteln der Gefährdungen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36281" y="558924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825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41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12776"/>
            <a:ext cx="8568952" cy="489654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de-DE" b="1" dirty="0" smtClean="0"/>
              <a:t>Vorgehensweise in den Zirkeln:</a:t>
            </a:r>
          </a:p>
          <a:p>
            <a:pPr>
              <a:buNone/>
            </a:pPr>
            <a:endParaRPr lang="de-DE" b="1" dirty="0" smtClean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Die Bearbeitung der Gefährdungen wird hierarchisiert nach:</a:t>
            </a:r>
          </a:p>
          <a:p>
            <a:pPr marL="914400" lvl="1" indent="-514350"/>
            <a:r>
              <a:rPr lang="de-DE" dirty="0" smtClean="0"/>
              <a:t>Schwere der Fehlbeanspruchung,</a:t>
            </a:r>
          </a:p>
          <a:p>
            <a:pPr marL="914400" lvl="1" indent="-514350"/>
            <a:r>
              <a:rPr lang="de-DE" dirty="0" smtClean="0"/>
              <a:t>ihrer Häufigkeit,</a:t>
            </a:r>
          </a:p>
          <a:p>
            <a:pPr marL="914400" lvl="1" indent="-514350"/>
            <a:r>
              <a:rPr lang="de-DE" dirty="0" smtClean="0"/>
              <a:t>der Intensität der Störung der Arbeit.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Lösungsvorschläge werden entwickelt und – soweit </a:t>
            </a:r>
            <a:r>
              <a:rPr lang="de-DE" dirty="0"/>
              <a:t>möglich – </a:t>
            </a:r>
            <a:r>
              <a:rPr lang="de-DE" dirty="0" smtClean="0"/>
              <a:t>umgesetzt. </a:t>
            </a:r>
          </a:p>
          <a:p>
            <a:pPr marL="514350" indent="-514350">
              <a:buNone/>
            </a:pPr>
            <a:r>
              <a:rPr lang="de-DE" dirty="0" smtClean="0"/>
              <a:t>	Bei übergreifenden Problemlösungen oder bedingungsbezogenen Ansätzen werden alle Führungskräfte bis zu dem Level involviert, auf dem die Entscheidung gefällt werden kann.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de-DE" dirty="0" smtClean="0"/>
              <a:t>Jeder Lösungsvorschlag erhält eine/n Mitarbeiterpaten/-</a:t>
            </a:r>
            <a:r>
              <a:rPr lang="de-DE" dirty="0" err="1" smtClean="0"/>
              <a:t>patin</a:t>
            </a:r>
            <a:r>
              <a:rPr lang="de-DE" dirty="0" smtClean="0"/>
              <a:t> und wird im Führungskräftezirkel vorgestellt; somit gibt es zu jedem Vorschlag eine Rückmeldung zum weiteren Vorgehen.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de-DE" dirty="0" smtClean="0"/>
              <a:t>Bei rein oder überwiegend personenbezogenen Lösungsnotwendigkeiten werden strenge Vertraulichkeit und diskrete Unterstützung angestrebt. Diese Faktoren und Lösungen werden nur zusammengefasst </a:t>
            </a:r>
          </a:p>
          <a:p>
            <a:pPr marL="514350" indent="-514350">
              <a:buNone/>
            </a:pPr>
            <a:r>
              <a:rPr lang="de-DE" dirty="0" smtClean="0"/>
              <a:t>	berichtet.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90000"/>
          </a:bodyPr>
          <a:lstStyle/>
          <a:p>
            <a:pPr algn="ctr"/>
            <a:r>
              <a:rPr lang="de-DE" sz="3200" b="1" dirty="0">
                <a:solidFill>
                  <a:schemeClr val="tx2">
                    <a:lumMod val="75000"/>
                  </a:schemeClr>
                </a:solidFill>
              </a:rPr>
              <a:t>3. Beurteilen der Gefährdungen und Festlegen von Arbeitsschutzmaßnahmen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8318" y="579566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81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41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Maßnahmen werden zwischen den Zirkel-treffen in Eigenverantwortung bearbeitet und von der Organisation unterstützt.</a:t>
            </a:r>
          </a:p>
          <a:p>
            <a:r>
              <a:rPr lang="de-DE" dirty="0" smtClean="0"/>
              <a:t>Die Mitarbeiter erhalten die notwendige Zeit, sich um die Maßnahmenumsetzung zu kümmern.</a:t>
            </a:r>
          </a:p>
          <a:p>
            <a:r>
              <a:rPr lang="de-DE" dirty="0" smtClean="0"/>
              <a:t>Die Organisation unterstützt die Kommunikation der Optimierungen an alle Mitarbeiter und Bereiche.</a:t>
            </a:r>
          </a:p>
          <a:p>
            <a:r>
              <a:rPr lang="de-DE" dirty="0" smtClean="0"/>
              <a:t>Ein/e Koordinator/in sammelt und überträgt alle Prozesse und Erfolge auf alle Zirkel.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/>
            <a:r>
              <a:rPr lang="de-DE" b="1" dirty="0">
                <a:solidFill>
                  <a:schemeClr val="tx2">
                    <a:lumMod val="75000"/>
                  </a:schemeClr>
                </a:solidFill>
              </a:rPr>
              <a:t>4. Durchführung der Maßnahmen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44206" y="501317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9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lnSpcReduction="10000"/>
          </a:bodyPr>
          <a:lstStyle/>
          <a:p>
            <a:endParaRPr lang="de-DE" sz="2800" dirty="0" smtClean="0"/>
          </a:p>
          <a:p>
            <a:r>
              <a:rPr lang="de-DE" sz="2800" dirty="0" smtClean="0"/>
              <a:t>Als Wirksamkeitsprüfung sollte es einen Rückmeldungsworkshop nach ca. einem Jahr geben, in dem die Erfahrungen und Prozesse, sowie der Kurzcheck erneut durchgeführt werden. </a:t>
            </a:r>
          </a:p>
          <a:p>
            <a:r>
              <a:rPr lang="de-DE" sz="2800" dirty="0" smtClean="0"/>
              <a:t>Die Evaluation kann kostenneutral durch die Universität Jena erfolgen.</a:t>
            </a:r>
          </a:p>
          <a:p>
            <a:r>
              <a:rPr lang="de-DE" sz="2800" dirty="0" smtClean="0"/>
              <a:t>Es wird eine ständige Aktualisierung der </a:t>
            </a:r>
            <a:r>
              <a:rPr lang="de-DE" sz="2800" dirty="0"/>
              <a:t>G</a:t>
            </a:r>
            <a:r>
              <a:rPr lang="de-DE" sz="2800" dirty="0" smtClean="0"/>
              <a:t>efährdungsbeurteilung angestrebt.</a:t>
            </a:r>
            <a:endParaRPr lang="de-DE" sz="28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de-DE" b="1" dirty="0">
                <a:solidFill>
                  <a:schemeClr val="tx2">
                    <a:lumMod val="75000"/>
                  </a:schemeClr>
                </a:solidFill>
              </a:rPr>
              <a:t>5. Wirksamkeitsprüfung </a:t>
            </a:r>
            <a:br>
              <a:rPr lang="de-DE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de-DE" b="1" dirty="0">
                <a:solidFill>
                  <a:schemeClr val="tx2">
                    <a:lumMod val="75000"/>
                  </a:schemeClr>
                </a:solidFill>
              </a:rPr>
              <a:t>der Maßnahmen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932040" y="580526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39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5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Gefährdungsbeurteilung wird in den bestehenden Beurteilungszyklus eingegliedert und kann mit Sicherheits- und Gesundheitsthemen ergänzt werden. </a:t>
            </a:r>
          </a:p>
          <a:p>
            <a:r>
              <a:rPr lang="de-DE" dirty="0" smtClean="0"/>
              <a:t>Bei Bedarf können externe Unterstützungen angefordert oder vermittelt werden.</a:t>
            </a:r>
          </a:p>
          <a:p>
            <a:r>
              <a:rPr lang="de-DE" dirty="0" smtClean="0"/>
              <a:t>In den Audits werden </a:t>
            </a:r>
            <a:r>
              <a:rPr lang="de-DE" dirty="0" smtClean="0"/>
              <a:t>Gefährdungsbeurteilungen </a:t>
            </a:r>
            <a:r>
              <a:rPr lang="de-DE" dirty="0" smtClean="0"/>
              <a:t>mit Maßnahmen vorgestellt.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b="1" dirty="0">
                <a:solidFill>
                  <a:schemeClr val="tx2">
                    <a:lumMod val="75000"/>
                  </a:schemeClr>
                </a:solidFill>
              </a:rPr>
              <a:t>6. Fortschreibung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16016" y="530120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14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4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8529" y="3212976"/>
            <a:ext cx="82444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Leider zeigen die Daten, dass Stress immer eine subjektive Komponente hat. </a:t>
            </a:r>
          </a:p>
          <a:p>
            <a:endParaRPr lang="de-DE" dirty="0" smtClean="0"/>
          </a:p>
          <a:p>
            <a:r>
              <a:rPr lang="de-DE" dirty="0" smtClean="0"/>
              <a:t>Verhältnisorientierte Analysen sind zwar notwendig, aber nicht hinreichend. </a:t>
            </a:r>
          </a:p>
          <a:p>
            <a:endParaRPr lang="de-DE" dirty="0" smtClean="0"/>
          </a:p>
          <a:p>
            <a:r>
              <a:rPr lang="de-DE" dirty="0" smtClean="0"/>
              <a:t>In einer kontrollierten Studie zeigten sich in 18 von 19 Dimensionen signifikante Unterschiede in der Einschätzung zwischen Experten und Mitarbeitern selbst.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0" y="1484784"/>
            <a:ext cx="88368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i="1" dirty="0" smtClean="0">
                <a:solidFill>
                  <a:srgbClr val="000000"/>
                </a:solidFill>
              </a:rPr>
              <a:t>Mythos: Man kann psychische Gefährdungen mit einer Analyse durch Experten und Vorgesetzte</a:t>
            </a:r>
            <a:r>
              <a:rPr lang="de-DE" sz="2800" b="1" dirty="0" smtClean="0">
                <a:solidFill>
                  <a:srgbClr val="000000"/>
                </a:solidFill>
              </a:rPr>
              <a:t> </a:t>
            </a:r>
            <a:r>
              <a:rPr lang="de-DE" sz="2800" b="1" i="1" dirty="0" smtClean="0">
                <a:solidFill>
                  <a:srgbClr val="000000"/>
                </a:solidFill>
              </a:rPr>
              <a:t>erkennen.</a:t>
            </a:r>
            <a:r>
              <a:rPr lang="de-DE" sz="2800" b="1" dirty="0" smtClean="0">
                <a:solidFill>
                  <a:srgbClr val="000000"/>
                </a:solidFill>
              </a:rPr>
              <a:t> </a:t>
            </a:r>
            <a:endParaRPr lang="de-DE" sz="2800" b="1" dirty="0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0" y="52292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735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4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96732"/>
            <a:ext cx="8964488" cy="489600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 smtClean="0"/>
              <a:t>Expert- </a:t>
            </a:r>
            <a:r>
              <a:rPr lang="de-DE" dirty="0" err="1" smtClean="0"/>
              <a:t>vs</a:t>
            </a:r>
            <a:r>
              <a:rPr lang="de-DE" dirty="0" smtClean="0"/>
              <a:t>- </a:t>
            </a:r>
            <a:r>
              <a:rPr lang="de-DE" dirty="0" err="1" smtClean="0"/>
              <a:t>Participative</a:t>
            </a:r>
            <a:r>
              <a:rPr lang="de-DE" dirty="0" smtClean="0"/>
              <a:t> </a:t>
            </a:r>
            <a:r>
              <a:rPr lang="de-DE" dirty="0" err="1" smtClean="0"/>
              <a:t>stressor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356 </a:t>
            </a:r>
            <a:r>
              <a:rPr lang="de-DE" dirty="0" err="1" smtClean="0"/>
              <a:t>people</a:t>
            </a:r>
            <a:r>
              <a:rPr lang="de-DE" dirty="0" smtClean="0"/>
              <a:t> in 12 </a:t>
            </a:r>
            <a:r>
              <a:rPr lang="de-DE" dirty="0" err="1" smtClean="0"/>
              <a:t>work</a:t>
            </a:r>
            <a:r>
              <a:rPr lang="de-DE" dirty="0" smtClean="0"/>
              <a:t> </a:t>
            </a:r>
            <a:r>
              <a:rPr lang="de-DE" dirty="0" err="1" smtClean="0"/>
              <a:t>units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quarter" idx="11"/>
            <p:extLst/>
          </p:nvPr>
        </p:nvGraphicFramePr>
        <p:xfrm>
          <a:off x="35496" y="1358123"/>
          <a:ext cx="8640960" cy="5304217"/>
        </p:xfrm>
        <a:graphic>
          <a:graphicData uri="http://schemas.openxmlformats.org/drawingml/2006/table">
            <a:tbl>
              <a:tblPr/>
              <a:tblGrid>
                <a:gridCol w="4563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8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8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Times New Roman"/>
                          <a:ea typeface="Calibri"/>
                        </a:rPr>
                        <a:t>Stressors</a:t>
                      </a:r>
                      <a:endParaRPr lang="de-DE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 b="1">
                          <a:latin typeface="Times New Roman"/>
                          <a:ea typeface="Calibri"/>
                        </a:rPr>
                        <a:t>Experts higher</a:t>
                      </a:r>
                      <a:endParaRPr lang="de-DE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400" b="1" dirty="0" err="1">
                          <a:latin typeface="Times New Roman"/>
                          <a:ea typeface="Calibri"/>
                        </a:rPr>
                        <a:t>Employees</a:t>
                      </a:r>
                      <a:r>
                        <a:rPr lang="de-DE" sz="1400" b="1" dirty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de-DE" sz="1400" b="1" dirty="0" err="1">
                          <a:latin typeface="Times New Roman"/>
                          <a:ea typeface="Calibri"/>
                        </a:rPr>
                        <a:t>higher</a:t>
                      </a:r>
                      <a:endParaRPr lang="de-DE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Times New Roman"/>
                          <a:ea typeface="Calibri"/>
                        </a:rPr>
                        <a:t>Task </a:t>
                      </a: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Variety</a:t>
                      </a:r>
                      <a:endParaRPr lang="de-DE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Times New Roman"/>
                          <a:ea typeface="Calibri"/>
                        </a:rPr>
                        <a:t>X</a:t>
                      </a:r>
                      <a:endParaRPr lang="de-DE" sz="18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Times New Roman"/>
                          <a:ea typeface="Calibri"/>
                        </a:rPr>
                        <a:t>Feedback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Times New Roman"/>
                          <a:ea typeface="Calibri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Chances</a:t>
                      </a:r>
                      <a:r>
                        <a:rPr lang="de-DE" sz="1800" dirty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for</a:t>
                      </a:r>
                      <a:r>
                        <a:rPr lang="de-DE" sz="1800" dirty="0">
                          <a:latin typeface="Times New Roman"/>
                          <a:ea typeface="Calibri"/>
                        </a:rPr>
                        <a:t> Development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Times New Roman"/>
                          <a:ea typeface="Calibri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</a:rPr>
                        <a:t>Education- Learning on the job</a:t>
                      </a:r>
                      <a:endParaRPr lang="de-DE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</a:rPr>
                        <a:t>X</a:t>
                      </a:r>
                      <a:endParaRPr lang="de-DE" sz="18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Times New Roman"/>
                          <a:ea typeface="Calibri"/>
                        </a:rPr>
                        <a:t>Information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Times New Roman"/>
                          <a:ea typeface="Calibri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Participation</a:t>
                      </a:r>
                      <a:endParaRPr lang="de-DE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Times New Roman"/>
                          <a:ea typeface="Calibri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Times New Roman"/>
                          <a:ea typeface="Calibri"/>
                        </a:rPr>
                        <a:t>Personal </a:t>
                      </a: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Control</a:t>
                      </a:r>
                      <a:r>
                        <a:rPr lang="de-DE" sz="1800" dirty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over</a:t>
                      </a:r>
                      <a:r>
                        <a:rPr lang="de-DE" sz="1800" dirty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work</a:t>
                      </a:r>
                      <a:endParaRPr lang="de-DE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Times New Roman"/>
                          <a:ea typeface="Calibri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Social</a:t>
                      </a:r>
                      <a:r>
                        <a:rPr lang="de-DE" sz="1800" dirty="0">
                          <a:latin typeface="Times New Roman"/>
                          <a:ea typeface="Calibri"/>
                        </a:rPr>
                        <a:t> Support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Times New Roman"/>
                          <a:ea typeface="Calibri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DE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Times New Roman"/>
                          <a:ea typeface="Calibri"/>
                        </a:rPr>
                        <a:t>Fear </a:t>
                      </a: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of</a:t>
                      </a:r>
                      <a:r>
                        <a:rPr lang="de-DE" sz="1800" dirty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Unemployment</a:t>
                      </a:r>
                      <a:endParaRPr lang="de-DE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Productivity</a:t>
                      </a:r>
                      <a:r>
                        <a:rPr lang="de-DE" sz="1800" dirty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pressure</a:t>
                      </a:r>
                      <a:endParaRPr lang="de-DE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latin typeface="Times New Roman"/>
                          <a:ea typeface="Calibri"/>
                        </a:rPr>
                        <a:t>X</a:t>
                      </a:r>
                      <a:endParaRPr lang="de-DE" sz="18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Times New Roman"/>
                          <a:ea typeface="Calibri"/>
                        </a:rPr>
                        <a:t>Speed </a:t>
                      </a: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of</a:t>
                      </a:r>
                      <a:r>
                        <a:rPr lang="de-DE" sz="1800" dirty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work</a:t>
                      </a:r>
                      <a:endParaRPr lang="de-DE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Times New Roman"/>
                          <a:ea typeface="Calibri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Interruptions</a:t>
                      </a:r>
                      <a:endParaRPr lang="de-DE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Times New Roman"/>
                          <a:ea typeface="Calibri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Roleambiguity</a:t>
                      </a:r>
                      <a:endParaRPr lang="de-DE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Times New Roman"/>
                          <a:ea typeface="Calibri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Roleconflict</a:t>
                      </a:r>
                      <a:endParaRPr lang="de-DE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Times New Roman"/>
                          <a:ea typeface="Calibri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222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</a:rPr>
                        <a:t>Conflicts with co-workers / </a:t>
                      </a:r>
                      <a:r>
                        <a:rPr lang="en-US" sz="1800" dirty="0" smtClean="0">
                          <a:latin typeface="Times New Roman"/>
                          <a:ea typeface="Calibri"/>
                        </a:rPr>
                        <a:t>leadership</a:t>
                      </a:r>
                      <a:endParaRPr lang="de-DE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Times New Roman"/>
                          <a:ea typeface="Calibri"/>
                        </a:rPr>
                        <a:t>X</a:t>
                      </a:r>
                      <a:endParaRPr lang="en-US" sz="18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Physical</a:t>
                      </a:r>
                      <a:r>
                        <a:rPr lang="de-DE" sz="1800" dirty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demands</a:t>
                      </a:r>
                      <a:endParaRPr lang="de-DE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latin typeface="Times New Roman"/>
                          <a:ea typeface="Calibri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latin typeface="Times New Roman"/>
                          <a:ea typeface="Calibri"/>
                        </a:rPr>
                        <a:t>Environmental </a:t>
                      </a:r>
                      <a:r>
                        <a:rPr lang="de-DE" sz="1800" dirty="0" err="1">
                          <a:latin typeface="Times New Roman"/>
                          <a:ea typeface="Calibri"/>
                        </a:rPr>
                        <a:t>factors</a:t>
                      </a:r>
                      <a:endParaRPr lang="de-DE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Times New Roman"/>
                          <a:ea typeface="Calibri"/>
                        </a:rPr>
                        <a:t>X</a:t>
                      </a:r>
                      <a:endParaRPr lang="de-DE" sz="18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5" name="Flussdiagramm: Vorbereitung 4"/>
          <p:cNvSpPr/>
          <p:nvPr/>
        </p:nvSpPr>
        <p:spPr>
          <a:xfrm rot="5400000">
            <a:off x="3563888" y="2204864"/>
            <a:ext cx="6048672" cy="3600400"/>
          </a:xfrm>
          <a:prstGeom prst="flowChartPreparation">
            <a:avLst/>
          </a:prstGeom>
          <a:noFill/>
          <a:ln w="1047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66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7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64" y="-171400"/>
            <a:ext cx="7743190" cy="7181850"/>
          </a:xfrm>
          <a:prstGeom prst="rect">
            <a:avLst/>
          </a:prstGeom>
          <a:noFill/>
        </p:spPr>
      </p:pic>
      <p:sp>
        <p:nvSpPr>
          <p:cNvPr id="7" name="Textfeld 6"/>
          <p:cNvSpPr txBox="1"/>
          <p:nvPr/>
        </p:nvSpPr>
        <p:spPr>
          <a:xfrm>
            <a:off x="251520" y="345395"/>
            <a:ext cx="1273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Instand-</a:t>
            </a:r>
          </a:p>
          <a:p>
            <a:r>
              <a:rPr lang="de-DE" b="1" dirty="0" smtClean="0"/>
              <a:t>Haltung (A)</a:t>
            </a:r>
            <a:endParaRPr lang="de-DE" b="1" dirty="0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44390" y="508518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41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9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8434"/>
            <a:ext cx="7743190" cy="7181850"/>
          </a:xfrm>
          <a:prstGeom prst="rect">
            <a:avLst/>
          </a:prstGeom>
          <a:noFill/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457200" y="27000"/>
            <a:ext cx="8229600" cy="449672"/>
          </a:xfrm>
          <a:prstGeom prst="rect">
            <a:avLst/>
          </a:prstGeom>
          <a:ln w="9525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dirty="0" smtClean="0"/>
              <a:t>Schicht</a:t>
            </a:r>
            <a:endParaRPr lang="de-DE" sz="2800" dirty="0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519393" y="602128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14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58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7104063" cy="622300"/>
          </a:xfrm>
        </p:spPr>
        <p:txBody>
          <a:bodyPr lIns="93296" tIns="46648" rIns="93296" bIns="46648" anchor="t"/>
          <a:lstStyle/>
          <a:p>
            <a:pPr algn="l"/>
            <a:r>
              <a:rPr lang="de-DE" sz="2400" b="1" dirty="0" smtClean="0"/>
              <a:t>Unterteilung der Arbeitsanalysemethoden nach Standardisierungsgrad (</a:t>
            </a:r>
            <a:r>
              <a:rPr lang="de-DE" sz="2400" b="1" dirty="0" err="1" smtClean="0"/>
              <a:t>Hoyos</a:t>
            </a:r>
            <a:r>
              <a:rPr lang="de-DE" sz="2400" b="1" dirty="0" smtClean="0"/>
              <a:t> &amp; </a:t>
            </a:r>
            <a:r>
              <a:rPr lang="de-DE" sz="2400" b="1" dirty="0" err="1" smtClean="0"/>
              <a:t>Frieling</a:t>
            </a:r>
            <a:r>
              <a:rPr lang="de-DE" sz="2400" b="1" dirty="0" smtClean="0"/>
              <a:t>)</a:t>
            </a:r>
            <a:endParaRPr lang="de-DE" sz="2400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35080"/>
            <a:ext cx="9143999" cy="5722920"/>
          </a:xfrm>
        </p:spPr>
        <p:txBody>
          <a:bodyPr lIns="93296" tIns="46648" rIns="93296" bIns="46648"/>
          <a:lstStyle/>
          <a:p>
            <a:pPr>
              <a:spcAft>
                <a:spcPct val="20000"/>
              </a:spcAft>
              <a:buFontTx/>
              <a:buNone/>
            </a:pPr>
            <a:r>
              <a:rPr lang="de-DE" sz="1800" b="1" dirty="0" err="1" smtClean="0">
                <a:latin typeface="Arial" pitchFamily="34" charset="0"/>
              </a:rPr>
              <a:t>Unstandardisierte</a:t>
            </a:r>
            <a:r>
              <a:rPr lang="de-DE" sz="1800" b="1" dirty="0" smtClean="0">
                <a:latin typeface="Arial" pitchFamily="34" charset="0"/>
              </a:rPr>
              <a:t> Arbeitsanalysemethoden</a:t>
            </a:r>
          </a:p>
          <a:p>
            <a:pPr lvl="3">
              <a:spcAft>
                <a:spcPct val="2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Arbeitsplatzbeschreibungen</a:t>
            </a:r>
          </a:p>
          <a:p>
            <a:pPr lvl="3">
              <a:spcAft>
                <a:spcPct val="2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Freie Berichte von Stelleninhabern</a:t>
            </a:r>
          </a:p>
          <a:p>
            <a:pPr lvl="3">
              <a:spcAft>
                <a:spcPct val="2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Frei formulierte Berichte von Arbeitsanalytikern und Vorgesetzten</a:t>
            </a:r>
          </a:p>
          <a:p>
            <a:pPr lvl="3">
              <a:spcAft>
                <a:spcPct val="2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Dokumentenanalyse</a:t>
            </a:r>
          </a:p>
          <a:p>
            <a:pPr>
              <a:spcAft>
                <a:spcPct val="20000"/>
              </a:spcAft>
              <a:buFontTx/>
              <a:buNone/>
            </a:pPr>
            <a:r>
              <a:rPr lang="de-DE" sz="1800" b="1" dirty="0" smtClean="0">
                <a:latin typeface="Arial" pitchFamily="34" charset="0"/>
              </a:rPr>
              <a:t>Halbstandardisierte Arbeitsanalysemethoden</a:t>
            </a:r>
          </a:p>
          <a:p>
            <a:pPr lvl="3">
              <a:spcAft>
                <a:spcPct val="2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Critical </a:t>
            </a:r>
            <a:r>
              <a:rPr lang="de-DE" sz="2000" dirty="0" err="1" smtClean="0">
                <a:latin typeface="Arial" pitchFamily="34" charset="0"/>
              </a:rPr>
              <a:t>incident</a:t>
            </a:r>
            <a:r>
              <a:rPr lang="de-DE" sz="2000" dirty="0" smtClean="0">
                <a:latin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</a:rPr>
              <a:t>technique</a:t>
            </a:r>
            <a:endParaRPr lang="de-DE" sz="2000" dirty="0" smtClean="0">
              <a:latin typeface="Arial" pitchFamily="34" charset="0"/>
            </a:endParaRPr>
          </a:p>
          <a:p>
            <a:pPr lvl="3">
              <a:spcAft>
                <a:spcPct val="2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Arbeitstagebuch</a:t>
            </a:r>
          </a:p>
          <a:p>
            <a:pPr lvl="3">
              <a:spcAft>
                <a:spcPct val="2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Beobachtung</a:t>
            </a:r>
          </a:p>
          <a:p>
            <a:pPr lvl="3">
              <a:spcAft>
                <a:spcPct val="2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Interview</a:t>
            </a:r>
          </a:p>
          <a:p>
            <a:pPr>
              <a:spcAft>
                <a:spcPct val="20000"/>
              </a:spcAft>
              <a:buFontTx/>
              <a:buNone/>
            </a:pPr>
            <a:r>
              <a:rPr lang="de-DE" sz="1800" b="1" dirty="0" smtClean="0">
                <a:latin typeface="Arial" pitchFamily="34" charset="0"/>
              </a:rPr>
              <a:t>Standardisierte Arbeitsanalysemethoden</a:t>
            </a:r>
          </a:p>
          <a:p>
            <a:pPr lvl="3">
              <a:spcAft>
                <a:spcPct val="2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Fragebogen</a:t>
            </a:r>
          </a:p>
          <a:p>
            <a:pPr lvl="3">
              <a:spcAft>
                <a:spcPct val="2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Beobachtungsinterviews</a:t>
            </a:r>
          </a:p>
          <a:p>
            <a:pPr lvl="3">
              <a:spcAft>
                <a:spcPct val="20000"/>
              </a:spcAft>
              <a:buFontTx/>
              <a:buNone/>
            </a:pPr>
            <a:r>
              <a:rPr lang="de-DE" sz="2000" dirty="0" smtClean="0">
                <a:latin typeface="Arial" pitchFamily="34" charset="0"/>
              </a:rPr>
              <a:t>Checklisten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1999" y="5733256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42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260648"/>
            <a:ext cx="7772400" cy="1362075"/>
          </a:xfrm>
        </p:spPr>
        <p:txBody>
          <a:bodyPr/>
          <a:lstStyle/>
          <a:p>
            <a:r>
              <a:rPr lang="de-DE" dirty="0" smtClean="0"/>
              <a:t>Typische Prüfungsfragen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5536" y="1268760"/>
            <a:ext cx="8748464" cy="5422437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de-DE" sz="2400" b="1" dirty="0" smtClean="0"/>
              <a:t>Unterscheiden Sie „objektive“ und „subjektive“ Verfahren. Wonach schauen sie und nennen sie je ein Verfahrensbeispiel</a:t>
            </a:r>
          </a:p>
          <a:p>
            <a:pPr marL="457200" indent="-457200">
              <a:buAutoNum type="arabicPeriod"/>
            </a:pPr>
            <a:r>
              <a:rPr lang="de-DE" sz="2400" b="1" dirty="0" smtClean="0"/>
              <a:t>Vor einer Personalauswahlausschreibung sollte ein Tätigkeitsprofil erstellt werden. Nennen Sie 2 Verfahren und begründen sie die Auswahl</a:t>
            </a:r>
          </a:p>
          <a:p>
            <a:pPr marL="457200" indent="-457200">
              <a:buAutoNum type="arabicPeriod"/>
            </a:pPr>
            <a:r>
              <a:rPr lang="de-DE" sz="2400" b="1" dirty="0" smtClean="0"/>
              <a:t>Welche Komponenten hat eine Gefährdungsbeurteilung psychischer Belastungen im Ablaufprozess und wie werden sie durchgeführt?</a:t>
            </a:r>
          </a:p>
          <a:p>
            <a:pPr marL="457200" indent="-457200">
              <a:buAutoNum type="arabicPeriod"/>
            </a:pPr>
            <a:r>
              <a:rPr lang="de-DE" sz="2400" b="1" dirty="0" smtClean="0"/>
              <a:t>Welche Methoden der Gefährdungsbeurteilung kennen sie und was unterscheidet die Ergebnisse?</a:t>
            </a:r>
          </a:p>
          <a:p>
            <a:pPr marL="457200" indent="-457200">
              <a:buAutoNum type="arabicPeriod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2AE8C9-F7EF-4C70-9456-F29D6A80D5EE}" type="slidenum">
              <a:rPr lang="de-DE" smtClean="0"/>
              <a:pPr>
                <a:defRPr/>
              </a:pPr>
              <a:t>70</a:t>
            </a:fld>
            <a:endParaRPr lang="de-DE"/>
          </a:p>
        </p:txBody>
      </p:sp>
      <p:pic>
        <p:nvPicPr>
          <p:cNvPr id="5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64831" y="52292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147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1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4450"/>
            <a:ext cx="7772400" cy="1143000"/>
          </a:xfrm>
        </p:spPr>
        <p:txBody>
          <a:bodyPr/>
          <a:lstStyle/>
          <a:p>
            <a:pPr algn="l"/>
            <a:r>
              <a:rPr lang="de-DE" sz="3200" smtClean="0">
                <a:latin typeface="Arial" pitchFamily="34" charset="0"/>
              </a:rPr>
              <a:t>Analyseebenen</a:t>
            </a:r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50824" y="1052513"/>
            <a:ext cx="8893175" cy="5329237"/>
          </a:xfrm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68313" y="6453188"/>
            <a:ext cx="32400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latin typeface="Arial" pitchFamily="34" charset="0"/>
              </a:rPr>
              <a:t>Entnommen Ulich, 2006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076056" y="544522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9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4" cstate="print"/>
          <a:srcRect t="7939"/>
          <a:stretch>
            <a:fillRect/>
          </a:stretch>
        </p:blipFill>
        <p:spPr bwMode="auto">
          <a:xfrm>
            <a:off x="0" y="836613"/>
            <a:ext cx="9144000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250825" y="5949950"/>
            <a:ext cx="2519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900">
                <a:latin typeface="Arial" pitchFamily="34" charset="0"/>
              </a:rPr>
              <a:t>entnommen Frieling, 1999</a:t>
            </a:r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-161925"/>
            <a:ext cx="7772400" cy="1143000"/>
          </a:xfrm>
        </p:spPr>
        <p:txBody>
          <a:bodyPr/>
          <a:lstStyle/>
          <a:p>
            <a:pPr algn="l"/>
            <a:r>
              <a:rPr lang="de-DE" dirty="0" smtClean="0"/>
              <a:t>Arbeitsanforderungen, -auftrag, -aufgabe, Belastung und Beanspruchung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932040" y="5820568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38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100.375"/>
  <p:tag name="LLEFT" val=" 9.75"/>
  <p:tag name="RESIZE" val="Y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100.375"/>
  <p:tag name="LLEFT" val=" 9.75"/>
  <p:tag name="RESIZE" val="Ye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100.375"/>
  <p:tag name="LLEFT" val=" 9.75"/>
  <p:tag name="RESIZE" val="Yes"/>
</p:tagLst>
</file>

<file path=ppt/theme/theme1.xml><?xml version="1.0" encoding="utf-8"?>
<a:theme xmlns:a="http://schemas.openxmlformats.org/drawingml/2006/main" name="abo_blau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Univers 55"/>
        <a:ea typeface=""/>
        <a:cs typeface=""/>
      </a:majorFont>
      <a:minorFont>
        <a:latin typeface="Univer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abo_blau</Template>
  <TotalTime>0</TotalTime>
  <Words>4398</Words>
  <Application>Microsoft Office PowerPoint</Application>
  <PresentationFormat>Bildschirmpräsentation (4:3)</PresentationFormat>
  <Paragraphs>900</Paragraphs>
  <Slides>70</Slides>
  <Notes>6</Notes>
  <HiddenSlides>0</HiddenSlides>
  <MMClips>68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3</vt:i4>
      </vt:variant>
      <vt:variant>
        <vt:lpstr>Folientitel</vt:lpstr>
      </vt:variant>
      <vt:variant>
        <vt:i4>70</vt:i4>
      </vt:variant>
    </vt:vector>
  </HeadingPairs>
  <TitlesOfParts>
    <vt:vector size="80" baseType="lpstr">
      <vt:lpstr>Arial</vt:lpstr>
      <vt:lpstr>Calibri</vt:lpstr>
      <vt:lpstr>Times New Roman</vt:lpstr>
      <vt:lpstr>Univers</vt:lpstr>
      <vt:lpstr>Univers 55</vt:lpstr>
      <vt:lpstr>Wingdings</vt:lpstr>
      <vt:lpstr>abo_blau</vt:lpstr>
      <vt:lpstr>Dokument</vt:lpstr>
      <vt:lpstr>Grafik</vt:lpstr>
      <vt:lpstr>Document</vt:lpstr>
      <vt:lpstr>Arbeitsanalyseverfahren</vt:lpstr>
      <vt:lpstr>Psychologische Arbeitsanalyse</vt:lpstr>
      <vt:lpstr>Arbeitswissenschaftliche Arbeitsanalyse</vt:lpstr>
      <vt:lpstr>„objektive“ und „subjektive“  Arbeitsanalysen</vt:lpstr>
      <vt:lpstr>Gegenüberstellung von Merkmalen der funktions- und autonomieorientierten Arbeitsanalyse und –gestaltung  (1/2)</vt:lpstr>
      <vt:lpstr>Gegenüberstellung von Merkmalen der funktions- und autonomieorientierten Arbeitsanalyse und –gestaltung  (2/2)</vt:lpstr>
      <vt:lpstr>Unterteilung der Arbeitsanalysemethoden nach Standardisierungsgrad (Hoyos &amp; Frieling)</vt:lpstr>
      <vt:lpstr>Analyseebenen</vt:lpstr>
      <vt:lpstr>Arbeitsanforderungen, -auftrag, -aufgabe, Belastung und Beanspruchung</vt:lpstr>
      <vt:lpstr>Aufbau einer Problemanalyse</vt:lpstr>
      <vt:lpstr>Analyse von Arbeitsaufträgen und Erfüllungsbedingungen</vt:lpstr>
      <vt:lpstr>Psychologische Tätigkeitsanalyse</vt:lpstr>
      <vt:lpstr>Verfahren zur psychologischen Tätigkeitsanalyse (1/8)</vt:lpstr>
      <vt:lpstr>Verfahren zur psychologischen Tätigkeitsanalyse (2/8)</vt:lpstr>
      <vt:lpstr>Verfahren zur psychologischen Tätigkeitsanalyse (3/8)</vt:lpstr>
      <vt:lpstr>Verfahren zur psychologischen Tätigkeitsanalyse (4/8)</vt:lpstr>
      <vt:lpstr>Verfahren zur psychologischen Tätigkeitsanalyse (5/8)</vt:lpstr>
      <vt:lpstr>Verfahren zur psychologischen Tätigkeitsanalyse (6/8)</vt:lpstr>
      <vt:lpstr>Verfahren zur psychologischen Tätigkeitsanalyse (7/8)</vt:lpstr>
      <vt:lpstr>Verfahren zur psychologischen Tätigkeitsanalyse (8/8)</vt:lpstr>
      <vt:lpstr>Soziotechnische Systemanalyse  (nach Emery, 1967)</vt:lpstr>
      <vt:lpstr>Abfolge des Arbeitsanalyseprozesses</vt:lpstr>
      <vt:lpstr>Abfolge MTO-Analyse</vt:lpstr>
      <vt:lpstr>6-Stufen-Methode des REFA Verbandes</vt:lpstr>
      <vt:lpstr>Verfahren zur psychologischen Tätigkeitsanalyse TAA-KH</vt:lpstr>
      <vt:lpstr>Arbeitswissenschaftliches Erhebungsverfahren zur Tätigkeitsanalyse (AET)    (Rohmert &amp; Landau, 1979)</vt:lpstr>
      <vt:lpstr>AET - A: Arbeitsysteme (Beispiele)</vt:lpstr>
      <vt:lpstr>AET - B: Aufgabenanalyse</vt:lpstr>
      <vt:lpstr>AET - C: Anforderungsanalyse</vt:lpstr>
      <vt:lpstr>SALSA </vt:lpstr>
      <vt:lpstr>Itemanalyse Tätigkeitsbewertung SAA</vt:lpstr>
      <vt:lpstr>PowerPoint-Präsentation</vt:lpstr>
      <vt:lpstr>Bewertung der Unterbrechungen durch Personen</vt:lpstr>
      <vt:lpstr>Instrument zur Stressbezogenen Tätigkeitsanalyse (ISTA)</vt:lpstr>
      <vt:lpstr>Skalen des ISTA</vt:lpstr>
      <vt:lpstr>Tätigkeits-Bewertungs-System (TBS) (Hacker, Iwanowa &amp; Richter, 1983)</vt:lpstr>
      <vt:lpstr>PowerPoint-Präsentation</vt:lpstr>
      <vt:lpstr>Tätigkeitsbewertungssystem (TBS) </vt:lpstr>
      <vt:lpstr>TBS Skalengruppen (1/2)</vt:lpstr>
      <vt:lpstr>TBS Skalengruppen (2/2)</vt:lpstr>
      <vt:lpstr>Tätigkeitsbewertungssystem (TBS) </vt:lpstr>
      <vt:lpstr>TBS - Aufbau  Teil A: Organisatorische und Technische Bedingungen</vt:lpstr>
      <vt:lpstr>TBS - Aufbau  Teil B: Kooperation und Kommunikation</vt:lpstr>
      <vt:lpstr>Tätigkeitsbewertungen: Arbeitsprofile</vt:lpstr>
      <vt:lpstr>TBS: Transformierte Profile für Hilfs- und Facharbeiter</vt:lpstr>
      <vt:lpstr>PowerPoint-Präsentation</vt:lpstr>
      <vt:lpstr>JCM: Untersuchte Tätigkeitsfelder</vt:lpstr>
      <vt:lpstr>JDS:  Mittlere Korrelationen der Modellvariablen   mit den abhängigen Variablen</vt:lpstr>
      <vt:lpstr>JDS: Reliabilities</vt:lpstr>
      <vt:lpstr>Konsistenz und Reliabilität der JDS-Skalen</vt:lpstr>
      <vt:lpstr>Psychische Gefährdungen und Gegenmaßnahmen</vt:lpstr>
      <vt:lpstr>Ziele der Zirkelgespräche</vt:lpstr>
      <vt:lpstr>Psychische Gefährdungen</vt:lpstr>
      <vt:lpstr>Definition psychische Belastung und Beanspruchung</vt:lpstr>
      <vt:lpstr>Belastung und Fehlbeanspruchung</vt:lpstr>
      <vt:lpstr>Verhaltens- und Verhältnisorientierung</vt:lpstr>
      <vt:lpstr>Stress: Verhalten-Verhältnis-Gefährdung</vt:lpstr>
      <vt:lpstr>Gefährdungsbeurteilung</vt:lpstr>
      <vt:lpstr>Ablauf der Gefährdungsbeurteilung</vt:lpstr>
      <vt:lpstr>1. Festlegen von Arbeitsbereichen/ Tätigkeiten</vt:lpstr>
      <vt:lpstr>2. Ermitteln der Gefährdungen</vt:lpstr>
      <vt:lpstr>3. Beurteilen der Gefährdungen und Festlegen von Arbeitsschutzmaßnahmen</vt:lpstr>
      <vt:lpstr>4. Durchführung der Maßnahmen</vt:lpstr>
      <vt:lpstr>5. Wirksamkeitsprüfung  der Maßnahmen</vt:lpstr>
      <vt:lpstr>6. Fortschreibung</vt:lpstr>
      <vt:lpstr>PowerPoint-Präsentation</vt:lpstr>
      <vt:lpstr>Expert- vs- Participative stressor analysis with 356 people in 12 work units</vt:lpstr>
      <vt:lpstr>PowerPoint-Präsentation</vt:lpstr>
      <vt:lpstr>PowerPoint-Präsentation</vt:lpstr>
      <vt:lpstr>Typische Prüfungsfragen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Arbeitsanalyseverfahren</dc:title>
  <dc:creator>Katja Zinke</dc:creator>
  <cp:lastModifiedBy>Windows-Benutzer</cp:lastModifiedBy>
  <cp:revision>141</cp:revision>
  <dcterms:created xsi:type="dcterms:W3CDTF">2009-10-30T16:07:59Z</dcterms:created>
  <dcterms:modified xsi:type="dcterms:W3CDTF">2020-06-08T15:58:49Z</dcterms:modified>
</cp:coreProperties>
</file>