
<file path=[Content_Types].xml><?xml version="1.0" encoding="utf-8"?>
<Types xmlns="http://schemas.openxmlformats.org/package/2006/content-types">
  <Default Extension="jpeg" ContentType="image/jpeg"/>
  <Default Extension="m4a" ContentType="audi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418" r:id="rId2"/>
    <p:sldId id="420" r:id="rId3"/>
    <p:sldId id="291" r:id="rId4"/>
    <p:sldId id="421" r:id="rId5"/>
    <p:sldId id="422" r:id="rId6"/>
  </p:sldIdLst>
  <p:sldSz cx="9144000" cy="6858000" type="screen4x3"/>
  <p:notesSz cx="6797675" cy="9874250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eidel" initials="s" lastIdx="1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2864" y="-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A7A2EF63-7F53-4421-ACC3-CA76E51C2C80}" type="datetimeFigureOut">
              <a:rPr lang="de-DE"/>
              <a:pPr>
                <a:defRPr/>
              </a:pPr>
              <a:t>18.04.2021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691063"/>
            <a:ext cx="5438775" cy="44434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/>
              <a:t>Textmasterformate durch Klicken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D462CB2D-04F4-42D4-B670-94EAC1783663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2845" y="115888"/>
            <a:ext cx="6786610" cy="812782"/>
          </a:xfrm>
        </p:spPr>
        <p:txBody>
          <a:bodyPr/>
          <a:lstStyle>
            <a:lvl1pPr>
              <a:defRPr sz="2600"/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42844" y="1171595"/>
            <a:ext cx="8786874" cy="5472115"/>
          </a:xfrm>
        </p:spPr>
        <p:txBody>
          <a:bodyPr/>
          <a:lstStyle>
            <a:lvl3pPr>
              <a:defRPr sz="1800"/>
            </a:lvl3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DF430F-8620-4095-B0C0-9B8724EA3073}" type="datetime1">
              <a:rPr lang="de-DE"/>
              <a:pPr>
                <a:defRPr/>
              </a:pPr>
              <a:t>18.04.2021</a:t>
            </a:fld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653463" y="6523038"/>
            <a:ext cx="490537" cy="334962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6696E27-2253-46B7-9E95-72CCFC51CCD5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1704374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769100" y="115888"/>
            <a:ext cx="2195513" cy="5980112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79388" y="115888"/>
            <a:ext cx="6437312" cy="5980112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AAA7FD-A3C8-496E-ACFD-4649D3C005F2}" type="datetime1">
              <a:rPr lang="de-DE"/>
              <a:pPr>
                <a:defRPr/>
              </a:pPr>
              <a:t>18.04.2021</a:t>
            </a:fld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36F502-2193-4049-83AA-17C2443CB3E8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0162956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3071810"/>
            <a:ext cx="7772400" cy="1362075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1285860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809C7C-4EB2-4A1C-A71C-B5CD07070FC1}" type="datetime1">
              <a:rPr lang="de-DE"/>
              <a:pPr>
                <a:defRPr/>
              </a:pPr>
              <a:t>18.04.2021</a:t>
            </a:fld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38D57C-D5F2-4CB4-8BA9-5D00EC5BF098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8761623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2845" y="115888"/>
            <a:ext cx="6786610" cy="812782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79388" y="981075"/>
            <a:ext cx="3956050" cy="5114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287838" y="981075"/>
            <a:ext cx="3956050" cy="5114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5EB5F0-B702-47BC-9C10-08F6F4834DC0}" type="datetime1">
              <a:rPr lang="de-DE"/>
              <a:pPr>
                <a:defRPr/>
              </a:pPr>
              <a:t>18.04.2021</a:t>
            </a:fld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2FEC32-33C6-4A77-8EEC-C92BFD662751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2318601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58121A-D4A1-4C08-88CD-B20CE75CDA69}" type="datetime1">
              <a:rPr lang="de-DE"/>
              <a:pPr>
                <a:defRPr/>
              </a:pPr>
              <a:t>18.04.2021</a:t>
            </a:fld>
            <a:endParaRPr lang="de-DE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5D0B47-3C49-4D7D-ADAA-DC311B9768BB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671954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6A83AF-88C7-4792-98F9-0971CFA12001}" type="datetime1">
              <a:rPr lang="de-DE"/>
              <a:pPr>
                <a:defRPr/>
              </a:pPr>
              <a:t>18.04.2021</a:t>
            </a:fld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9F59F2-9D12-4A11-8BCE-E251DE684E56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1122911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81CD0C-F054-413D-A30A-01FB87B66121}" type="datetime1">
              <a:rPr lang="de-DE"/>
              <a:pPr>
                <a:defRPr/>
              </a:pPr>
              <a:t>18.04.2021</a:t>
            </a:fld>
            <a:endParaRPr 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BB5969-ED47-4DF2-B092-0B415B09C00D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0190899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4213AD-F139-481E-B6E7-90F0F387D16C}" type="datetime1">
              <a:rPr lang="de-DE"/>
              <a:pPr>
                <a:defRPr/>
              </a:pPr>
              <a:t>18.04.2021</a:t>
            </a:fld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C0B24D-CD00-483F-A3EF-23D21B5766B8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2880436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/>
              <a:t>Bild durch Klicken auf Symbol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918E30-9506-48D9-9017-7ABBC9BDC6A9}" type="datetime1">
              <a:rPr lang="de-DE"/>
              <a:pPr>
                <a:defRPr/>
              </a:pPr>
              <a:t>18.04.2021</a:t>
            </a:fld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54032E-4528-4215-8313-C995B994F58A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0663509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FA49EC-5A25-4C2C-864B-A81DA6719E1A}" type="datetime1">
              <a:rPr lang="de-DE"/>
              <a:pPr>
                <a:defRPr/>
              </a:pPr>
              <a:t>18.04.2021</a:t>
            </a:fld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68E7FB-25DE-4FD8-B30B-1BD28A50CA44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0231770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9388" y="115888"/>
            <a:ext cx="6678612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e-DE"/>
              <a:t>Testüberschrift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9388" y="1214438"/>
            <a:ext cx="8750300" cy="542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e-DE"/>
              <a:t>Test Text der ersten Ebene</a:t>
            </a:r>
          </a:p>
          <a:p>
            <a:pPr lvl="1"/>
            <a:r>
              <a:rPr lang="en-US" altLang="de-DE"/>
              <a:t>Zweite Ebene</a:t>
            </a:r>
          </a:p>
          <a:p>
            <a:pPr lvl="2"/>
            <a:r>
              <a:rPr lang="en-US" altLang="de-DE"/>
              <a:t>Dritte Ebene</a:t>
            </a:r>
          </a:p>
          <a:p>
            <a:pPr lvl="3"/>
            <a:r>
              <a:rPr lang="en-US" altLang="de-DE"/>
              <a:t>Vierte Ebene</a:t>
            </a:r>
          </a:p>
          <a:p>
            <a:pPr lvl="4"/>
            <a:r>
              <a:rPr lang="en-US" altLang="de-DE"/>
              <a:t>Fünfte Ebene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79388" y="623728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fld id="{222EDFF4-5E54-401B-BA64-240D37ECACB0}" type="datetime1">
              <a:rPr lang="de-DE"/>
              <a:pPr>
                <a:defRPr/>
              </a:pPr>
              <a:t>18.04.2021</a:t>
            </a:fld>
            <a:endParaRPr lang="de-DE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771775" y="623728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82025" y="6500813"/>
            <a:ext cx="561975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Univers 55" pitchFamily="2" charset="0"/>
              </a:defRPr>
            </a:lvl1pPr>
          </a:lstStyle>
          <a:p>
            <a:pPr>
              <a:defRPr/>
            </a:pPr>
            <a:fld id="{D467BFD6-6F18-4F2C-9609-C4D2F1ABBDAA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  <p:sldLayoutId id="2147483822" r:id="rId10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Univers 55" pitchFamily="2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Univers 55" pitchFamily="2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Univers 55" pitchFamily="2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Univers 55" pitchFamily="2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Univers 55" pitchFamily="2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Univers 55" pitchFamily="2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Univers 55" pitchFamily="2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Univers 55" pitchFamily="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12775" indent="-268288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914400" indent="-300038" algn="l" rtl="0" eaLnBrk="0" fontAlgn="base" hangingPunct="0">
        <a:spcBef>
          <a:spcPct val="20000"/>
        </a:spcBef>
        <a:spcAft>
          <a:spcPct val="0"/>
        </a:spcAft>
        <a:buChar char="•"/>
        <a:defRPr i="1">
          <a:solidFill>
            <a:schemeClr val="tx1"/>
          </a:solidFill>
          <a:latin typeface="+mn-lt"/>
        </a:defRPr>
      </a:lvl3pPr>
      <a:lvl4pPr marL="1182688" indent="-2667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428750" indent="-244475" algn="l" rtl="0" eaLnBrk="0" fontAlgn="base" hangingPunct="0">
        <a:spcBef>
          <a:spcPct val="20000"/>
        </a:spcBef>
        <a:spcAft>
          <a:spcPct val="0"/>
        </a:spcAft>
        <a:buChar char="»"/>
        <a:defRPr sz="1600" i="1">
          <a:solidFill>
            <a:schemeClr val="tx1"/>
          </a:solidFill>
          <a:latin typeface="+mn-lt"/>
        </a:defRPr>
      </a:lvl5pPr>
      <a:lvl6pPr marL="1885950" indent="-244475" algn="l" rtl="0" eaLnBrk="1" fontAlgn="base" hangingPunct="1">
        <a:spcBef>
          <a:spcPct val="20000"/>
        </a:spcBef>
        <a:spcAft>
          <a:spcPct val="0"/>
        </a:spcAft>
        <a:buChar char="»"/>
        <a:defRPr sz="1600" i="1">
          <a:solidFill>
            <a:schemeClr val="tx1"/>
          </a:solidFill>
          <a:latin typeface="+mn-lt"/>
        </a:defRPr>
      </a:lvl6pPr>
      <a:lvl7pPr marL="2343150" indent="-244475" algn="l" rtl="0" eaLnBrk="1" fontAlgn="base" hangingPunct="1">
        <a:spcBef>
          <a:spcPct val="20000"/>
        </a:spcBef>
        <a:spcAft>
          <a:spcPct val="0"/>
        </a:spcAft>
        <a:buChar char="»"/>
        <a:defRPr sz="1600" i="1">
          <a:solidFill>
            <a:schemeClr val="tx1"/>
          </a:solidFill>
          <a:latin typeface="+mn-lt"/>
        </a:defRPr>
      </a:lvl7pPr>
      <a:lvl8pPr marL="2800350" indent="-244475" algn="l" rtl="0" eaLnBrk="1" fontAlgn="base" hangingPunct="1">
        <a:spcBef>
          <a:spcPct val="20000"/>
        </a:spcBef>
        <a:spcAft>
          <a:spcPct val="0"/>
        </a:spcAft>
        <a:buChar char="»"/>
        <a:defRPr sz="1600" i="1">
          <a:solidFill>
            <a:schemeClr val="tx1"/>
          </a:solidFill>
          <a:latin typeface="+mn-lt"/>
        </a:defRPr>
      </a:lvl8pPr>
      <a:lvl9pPr marL="3257550" indent="-244475" algn="l" rtl="0" eaLnBrk="1" fontAlgn="base" hangingPunct="1">
        <a:spcBef>
          <a:spcPct val="20000"/>
        </a:spcBef>
        <a:spcAft>
          <a:spcPct val="0"/>
        </a:spcAft>
        <a:buChar char="»"/>
        <a:defRPr sz="1600" i="1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3071813"/>
            <a:ext cx="7772400" cy="1362075"/>
          </a:xfrm>
        </p:spPr>
        <p:txBody>
          <a:bodyPr/>
          <a:lstStyle/>
          <a:p>
            <a:pPr>
              <a:defRPr/>
            </a:pPr>
            <a:r>
              <a:rPr lang="de-DE" dirty="0"/>
              <a:t>Belastung, </a:t>
            </a:r>
            <a:r>
              <a:rPr lang="de-DE" dirty="0" err="1"/>
              <a:t>beanspruchung</a:t>
            </a:r>
            <a:r>
              <a:rPr lang="de-DE" dirty="0"/>
              <a:t>, Stress, Burnout Mobbing</a:t>
            </a:r>
          </a:p>
        </p:txBody>
      </p:sp>
      <p:sp>
        <p:nvSpPr>
          <p:cNvPr id="7171" name="Foliennummernplatzhalt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Univers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Univer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i="1">
                <a:solidFill>
                  <a:schemeClr val="tx1"/>
                </a:solidFill>
                <a:latin typeface="Univers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Univers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 i="1">
                <a:solidFill>
                  <a:schemeClr val="tx1"/>
                </a:solidFill>
                <a:latin typeface="Univer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 i="1">
                <a:solidFill>
                  <a:schemeClr val="tx1"/>
                </a:solidFill>
                <a:latin typeface="Univer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 i="1">
                <a:solidFill>
                  <a:schemeClr val="tx1"/>
                </a:solidFill>
                <a:latin typeface="Univer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 i="1">
                <a:solidFill>
                  <a:schemeClr val="tx1"/>
                </a:solidFill>
                <a:latin typeface="Univer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 i="1">
                <a:solidFill>
                  <a:schemeClr val="tx1"/>
                </a:solidFill>
                <a:latin typeface="Univers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415B3D9-BE37-48A2-AF46-7023ACDB86F1}" type="slidenum">
              <a:rPr lang="de-DE" altLang="de-DE" sz="1200">
                <a:latin typeface="Univers 55" pitchFamily="2" charset="0"/>
              </a:rPr>
              <a:pPr>
                <a:spcBef>
                  <a:spcPct val="0"/>
                </a:spcBef>
                <a:buFontTx/>
                <a:buNone/>
              </a:pPr>
              <a:t>1</a:t>
            </a:fld>
            <a:endParaRPr lang="de-DE" altLang="de-DE" sz="1200">
              <a:latin typeface="Univers 55" pitchFamily="2" charset="0"/>
            </a:endParaRPr>
          </a:p>
        </p:txBody>
      </p:sp>
      <p:pic>
        <p:nvPicPr>
          <p:cNvPr id="7" name="Aufgezeichneter Sound">
            <a:hlinkClick r:id="" action="ppaction://media"/>
            <a:extLst>
              <a:ext uri="{FF2B5EF4-FFF2-40B4-BE49-F238E27FC236}">
                <a16:creationId xmlns:a16="http://schemas.microsoft.com/office/drawing/2014/main" id="{81AF2D5B-0A82-4369-95A7-357A82121C1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368800" y="3225800"/>
            <a:ext cx="406400" cy="406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5457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072DDFE-38F7-418A-96A2-1C6B725B0A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188640"/>
            <a:ext cx="7772400" cy="1362075"/>
          </a:xfrm>
        </p:spPr>
        <p:txBody>
          <a:bodyPr/>
          <a:lstStyle/>
          <a:p>
            <a:r>
              <a:rPr lang="de-DE" dirty="0"/>
              <a:t>Typische Prüfungsfrage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BF78A9A-C578-439F-8DA3-8A01898EBC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5496" y="1946260"/>
            <a:ext cx="9073008" cy="4879444"/>
          </a:xfrm>
        </p:spPr>
        <p:txBody>
          <a:bodyPr/>
          <a:lstStyle/>
          <a:p>
            <a:r>
              <a:rPr lang="de-DE" sz="1800" dirty="0"/>
              <a:t>Beschreiben Sie das transaktionale Stressmodell von Lazarus und wenden Sie es aus Arbeitgeber-Mitarbeiter Perspektive an:</a:t>
            </a:r>
          </a:p>
          <a:p>
            <a:endParaRPr lang="de-DE" sz="1800" dirty="0"/>
          </a:p>
          <a:p>
            <a:r>
              <a:rPr lang="de-DE" sz="1800" dirty="0"/>
              <a:t>Unterscheiden Sie zwischen einem Großbetrieb und einem Kleinbetrieb mit bis zu 10 Beschäftigten. </a:t>
            </a:r>
          </a:p>
          <a:p>
            <a:endParaRPr lang="de-DE" sz="1800" dirty="0"/>
          </a:p>
          <a:p>
            <a:r>
              <a:rPr lang="de-DE" sz="1800" dirty="0"/>
              <a:t>Ereignis und Rahmen: Zwei gleichkompetente Kollegen*innen erarbeiten ein neues Produkt (Software, Impfung, etc.), die Kollegin wird schwanger und entscheidet über den Erziehungsurlaub auch vor dem Hintergrund dass der Leiter in 2 Jahren pensioniert wird.</a:t>
            </a:r>
          </a:p>
          <a:p>
            <a:r>
              <a:rPr lang="de-DE" sz="1800" dirty="0"/>
              <a:t>Erläutern Sie im Rahmen des Modells den Entscheidungsstress  der Person in Bezug auf den Erziehungsurlaub</a:t>
            </a:r>
          </a:p>
          <a:p>
            <a:r>
              <a:rPr lang="de-DE" sz="1800" dirty="0"/>
              <a:t>Und den Entscheidungsstress der Organisation in Bezug auf die Besetzung der Leitungsposition unter Berücksichtigung der Erziehungsurlaubsentscheidungen.</a:t>
            </a:r>
          </a:p>
          <a:p>
            <a:r>
              <a:rPr lang="de-DE" sz="1800" dirty="0"/>
              <a:t>Wie werden die Entscheidungen dadurch verändert, dass einige Beteiligte „besonderen Gruppen“ (z.B. behinderte, LGBTQ, Frauen, etc.)angehören verändert.</a:t>
            </a:r>
          </a:p>
          <a:p>
            <a:r>
              <a:rPr lang="de-DE" sz="1800" dirty="0"/>
              <a:t>Betrachten Sie, welche Vor und Nachteile für den betrieb und die anderen Betriebsmitglieder aus den jeweiligen Entscheidungen entstehen. 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8C59271-F70F-41F2-9960-D8BBE47735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38D57C-D5F2-4CB4-8BA9-5D00EC5BF098}" type="slidenum">
              <a:rPr lang="de-DE" altLang="de-DE" smtClean="0"/>
              <a:pPr>
                <a:defRPr/>
              </a:pPr>
              <a:t>2</a:t>
            </a:fld>
            <a:endParaRPr lang="de-DE" altLang="de-DE"/>
          </a:p>
        </p:txBody>
      </p:sp>
      <p:pic>
        <p:nvPicPr>
          <p:cNvPr id="5" name="Aufgezeichneter Sound">
            <a:hlinkClick r:id="" action="ppaction://media"/>
            <a:extLst>
              <a:ext uri="{FF2B5EF4-FFF2-40B4-BE49-F238E27FC236}">
                <a16:creationId xmlns:a16="http://schemas.microsoft.com/office/drawing/2014/main" id="{2819A7A1-D6E9-4B30-B92E-89B5F1F5398F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368800" y="3225800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2416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4198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42875"/>
            <a:ext cx="7772400" cy="714375"/>
          </a:xfrm>
        </p:spPr>
        <p:txBody>
          <a:bodyPr lIns="93296" tIns="46648" rIns="93296" bIns="46648" anchor="t"/>
          <a:lstStyle/>
          <a:p>
            <a:pPr eaLnBrk="1" hangingPunct="1"/>
            <a:r>
              <a:rPr lang="de-DE" altLang="de-DE" sz="2400"/>
              <a:t>Stressmodelle im Überblick und Gestaltungsmaßnahmen</a:t>
            </a:r>
          </a:p>
        </p:txBody>
      </p:sp>
      <p:sp>
        <p:nvSpPr>
          <p:cNvPr id="76803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323850" y="1244600"/>
            <a:ext cx="7772400" cy="4827588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de-DE" altLang="de-DE" b="1" dirty="0" err="1"/>
              <a:t>Selye</a:t>
            </a:r>
            <a:r>
              <a:rPr lang="de-DE" altLang="de-DE" b="1" dirty="0"/>
              <a:t>: </a:t>
            </a:r>
            <a:r>
              <a:rPr lang="de-DE" altLang="de-DE" dirty="0"/>
              <a:t> Live </a:t>
            </a:r>
            <a:r>
              <a:rPr lang="de-DE" altLang="de-DE" dirty="0" err="1"/>
              <a:t>event</a:t>
            </a:r>
            <a:r>
              <a:rPr lang="de-DE" altLang="de-DE" dirty="0"/>
              <a:t> </a:t>
            </a:r>
            <a:r>
              <a:rPr lang="de-DE" altLang="de-DE" dirty="0" err="1"/>
              <a:t>scale</a:t>
            </a:r>
            <a:r>
              <a:rPr lang="de-DE" altLang="de-DE" dirty="0"/>
              <a:t>, </a:t>
            </a:r>
            <a:r>
              <a:rPr lang="de-DE" altLang="de-DE" dirty="0" err="1"/>
              <a:t>Eu</a:t>
            </a:r>
            <a:r>
              <a:rPr lang="de-DE" altLang="de-DE" dirty="0"/>
              <a:t>-Dis-Hyper-Stress</a:t>
            </a:r>
          </a:p>
          <a:p>
            <a:pPr eaLnBrk="1" hangingPunct="1">
              <a:buFontTx/>
              <a:buNone/>
            </a:pPr>
            <a:r>
              <a:rPr lang="de-DE" altLang="de-DE" dirty="0"/>
              <a:t>	Konsequenz: Arbeitspausen, Fitness</a:t>
            </a:r>
          </a:p>
          <a:p>
            <a:pPr eaLnBrk="1" hangingPunct="1">
              <a:buFontTx/>
              <a:buNone/>
            </a:pPr>
            <a:r>
              <a:rPr lang="de-DE" altLang="de-DE" b="1" dirty="0"/>
              <a:t>Karasek:</a:t>
            </a:r>
            <a:r>
              <a:rPr lang="de-DE" altLang="de-DE" dirty="0"/>
              <a:t> Daily </a:t>
            </a:r>
            <a:r>
              <a:rPr lang="de-DE" altLang="de-DE" dirty="0" err="1"/>
              <a:t>Hassles</a:t>
            </a:r>
            <a:r>
              <a:rPr lang="de-DE" altLang="de-DE" dirty="0"/>
              <a:t>, Handlungsfreiräume</a:t>
            </a:r>
          </a:p>
          <a:p>
            <a:pPr eaLnBrk="1" hangingPunct="1">
              <a:buFontTx/>
              <a:buNone/>
            </a:pPr>
            <a:r>
              <a:rPr lang="de-DE" altLang="de-DE" dirty="0"/>
              <a:t>	Konsequenz: Autonomie schaffen</a:t>
            </a:r>
          </a:p>
          <a:p>
            <a:pPr eaLnBrk="1" hangingPunct="1">
              <a:buFontTx/>
              <a:buNone/>
            </a:pPr>
            <a:r>
              <a:rPr lang="de-DE" altLang="de-DE" b="1" dirty="0"/>
              <a:t>Lazarus:</a:t>
            </a:r>
            <a:r>
              <a:rPr lang="de-DE" altLang="de-DE" dirty="0"/>
              <a:t> subjektiver Bewertungs- und Handlungsprozess</a:t>
            </a:r>
          </a:p>
          <a:p>
            <a:pPr eaLnBrk="1" hangingPunct="1">
              <a:buFontTx/>
              <a:buNone/>
            </a:pPr>
            <a:r>
              <a:rPr lang="de-DE" altLang="de-DE" dirty="0"/>
              <a:t>	Konsequenz: Kompetenzentwicklung</a:t>
            </a:r>
          </a:p>
          <a:p>
            <a:pPr eaLnBrk="1" hangingPunct="1">
              <a:buFontTx/>
              <a:buNone/>
            </a:pPr>
            <a:r>
              <a:rPr lang="de-DE" altLang="de-DE" b="1" dirty="0" err="1"/>
              <a:t>Kobasa</a:t>
            </a:r>
            <a:r>
              <a:rPr lang="de-DE" altLang="de-DE" b="1" dirty="0"/>
              <a:t>:</a:t>
            </a:r>
            <a:r>
              <a:rPr lang="de-DE" altLang="de-DE" dirty="0"/>
              <a:t> unterschiedliche Stressresistenz- Konsequenz: Personalauswahl</a:t>
            </a:r>
          </a:p>
          <a:p>
            <a:pPr eaLnBrk="1" hangingPunct="1">
              <a:buFontTx/>
              <a:buNone/>
            </a:pPr>
            <a:r>
              <a:rPr lang="de-DE" altLang="de-DE" b="1" dirty="0"/>
              <a:t>Sigrist:</a:t>
            </a:r>
            <a:r>
              <a:rPr lang="de-DE" altLang="de-DE" dirty="0"/>
              <a:t> Ungleichgewicht Einsatz-Konsequenzen</a:t>
            </a:r>
          </a:p>
          <a:p>
            <a:pPr eaLnBrk="1" hangingPunct="1">
              <a:buFontTx/>
              <a:buNone/>
            </a:pPr>
            <a:r>
              <a:rPr lang="de-DE" altLang="de-DE" dirty="0"/>
              <a:t>	Konsequenz: Wertschätzung</a:t>
            </a:r>
          </a:p>
          <a:p>
            <a:pPr eaLnBrk="1" hangingPunct="1">
              <a:buFontTx/>
              <a:buNone/>
            </a:pPr>
            <a:endParaRPr lang="de-DE" altLang="de-DE" dirty="0"/>
          </a:p>
          <a:p>
            <a:pPr eaLnBrk="1" hangingPunct="1"/>
            <a:endParaRPr lang="de-DE" altLang="de-DE" dirty="0"/>
          </a:p>
        </p:txBody>
      </p:sp>
      <p:sp>
        <p:nvSpPr>
          <p:cNvPr id="76804" name="Text Box 9"/>
          <p:cNvSpPr txBox="1">
            <a:spLocks noChangeArrowheads="1"/>
          </p:cNvSpPr>
          <p:nvPr/>
        </p:nvSpPr>
        <p:spPr bwMode="auto">
          <a:xfrm>
            <a:off x="755650" y="5962650"/>
            <a:ext cx="6769100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Univers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Univers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i="1">
                <a:solidFill>
                  <a:schemeClr val="tx1"/>
                </a:solidFill>
                <a:latin typeface="Univers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Univers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 i="1">
                <a:solidFill>
                  <a:schemeClr val="tx1"/>
                </a:solidFill>
                <a:latin typeface="Univer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 i="1">
                <a:solidFill>
                  <a:schemeClr val="tx1"/>
                </a:solidFill>
                <a:latin typeface="Univer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 i="1">
                <a:solidFill>
                  <a:schemeClr val="tx1"/>
                </a:solidFill>
                <a:latin typeface="Univer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 i="1">
                <a:solidFill>
                  <a:schemeClr val="tx1"/>
                </a:solidFill>
                <a:latin typeface="Univer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 i="1">
                <a:solidFill>
                  <a:schemeClr val="tx1"/>
                </a:solidFill>
                <a:latin typeface="Univers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de-DE" altLang="de-DE" sz="1800">
                <a:latin typeface="Arial" panose="020B0604020202020204" pitchFamily="34" charset="0"/>
                <a:sym typeface="Wingdings" panose="05000000000000000000" pitchFamily="2" charset="2"/>
              </a:rPr>
              <a:t> </a:t>
            </a:r>
            <a:r>
              <a:rPr lang="de-DE" altLang="de-DE" sz="2000">
                <a:latin typeface="Arial" panose="020B0604020202020204" pitchFamily="34" charset="0"/>
                <a:sym typeface="Wingdings" panose="05000000000000000000" pitchFamily="2" charset="2"/>
              </a:rPr>
              <a:t>Wie können die unterschiedlichen Gestaltungsziele</a:t>
            </a:r>
            <a:br>
              <a:rPr lang="de-DE" altLang="de-DE" sz="2000">
                <a:latin typeface="Arial" panose="020B0604020202020204" pitchFamily="34" charset="0"/>
                <a:sym typeface="Wingdings" panose="05000000000000000000" pitchFamily="2" charset="2"/>
              </a:rPr>
            </a:br>
            <a:r>
              <a:rPr lang="de-DE" altLang="de-DE" sz="2000">
                <a:latin typeface="Arial" panose="020B0604020202020204" pitchFamily="34" charset="0"/>
                <a:sym typeface="Wingdings" panose="05000000000000000000" pitchFamily="2" charset="2"/>
              </a:rPr>
              <a:t>       vereinbart werden?</a:t>
            </a:r>
            <a:endParaRPr lang="de-DE" altLang="de-DE" sz="2000">
              <a:latin typeface="Arial" panose="020B0604020202020204" pitchFamily="34" charset="0"/>
            </a:endParaRPr>
          </a:p>
        </p:txBody>
      </p:sp>
      <p:pic>
        <p:nvPicPr>
          <p:cNvPr id="5" name="Aufgezeichneter Sound">
            <a:hlinkClick r:id="" action="ppaction://media"/>
            <a:extLst>
              <a:ext uri="{FF2B5EF4-FFF2-40B4-BE49-F238E27FC236}">
                <a16:creationId xmlns:a16="http://schemas.microsoft.com/office/drawing/2014/main" id="{B6536419-EF85-4135-87EB-35BDC5829CC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368800" y="3225800"/>
            <a:ext cx="406400" cy="406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422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072DDFE-38F7-418A-96A2-1C6B725B0A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188640"/>
            <a:ext cx="7772400" cy="1362075"/>
          </a:xfrm>
        </p:spPr>
        <p:txBody>
          <a:bodyPr/>
          <a:lstStyle/>
          <a:p>
            <a:r>
              <a:rPr lang="de-DE" dirty="0"/>
              <a:t>Typische Prüfungsfrage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BF78A9A-C578-439F-8DA3-8A01898EBC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22313" y="1285860"/>
            <a:ext cx="7772400" cy="2935228"/>
          </a:xfrm>
        </p:spPr>
        <p:txBody>
          <a:bodyPr/>
          <a:lstStyle/>
          <a:p>
            <a:r>
              <a:rPr lang="de-DE" dirty="0"/>
              <a:t>Beschreiben Sie das </a:t>
            </a:r>
            <a:r>
              <a:rPr lang="de-DE" dirty="0" err="1"/>
              <a:t>Burnoutmodell</a:t>
            </a:r>
            <a:r>
              <a:rPr lang="de-DE" dirty="0"/>
              <a:t> von Maslach sowie je 2 weitere Faktoren aus dem betrieblichen und persönlichen Rahmen häufig an der Entstehung von Burnout beteiligt sind. </a:t>
            </a:r>
          </a:p>
          <a:p>
            <a:endParaRPr lang="de-DE" dirty="0"/>
          </a:p>
          <a:p>
            <a:r>
              <a:rPr lang="de-DE" dirty="0"/>
              <a:t>Beschreiben Sie mögliche Interventionsmaßnahmen bei Burnout in einer Vorstufe und Präventionsmaßnahmen im regulären Betrieb oder der Wiedereingliederung einer „</a:t>
            </a:r>
            <a:r>
              <a:rPr lang="de-DE" dirty="0" err="1"/>
              <a:t>Burnoutgeheilten</a:t>
            </a:r>
            <a:r>
              <a:rPr lang="de-DE" dirty="0"/>
              <a:t>“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8C59271-F70F-41F2-9960-D8BBE47735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38D57C-D5F2-4CB4-8BA9-5D00EC5BF098}" type="slidenum">
              <a:rPr lang="de-DE" altLang="de-DE" smtClean="0"/>
              <a:pPr>
                <a:defRPr/>
              </a:pPr>
              <a:t>4</a:t>
            </a:fld>
            <a:endParaRPr lang="de-DE" altLang="de-DE"/>
          </a:p>
        </p:txBody>
      </p:sp>
      <p:pic>
        <p:nvPicPr>
          <p:cNvPr id="5" name="Aufgezeichneter Sound">
            <a:hlinkClick r:id="" action="ppaction://media"/>
            <a:extLst>
              <a:ext uri="{FF2B5EF4-FFF2-40B4-BE49-F238E27FC236}">
                <a16:creationId xmlns:a16="http://schemas.microsoft.com/office/drawing/2014/main" id="{08D8A10F-1A29-4516-B087-28E663C5BFF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368800" y="3225800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1081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5274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072DDFE-38F7-418A-96A2-1C6B725B0A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188640"/>
            <a:ext cx="7772400" cy="1362075"/>
          </a:xfrm>
        </p:spPr>
        <p:txBody>
          <a:bodyPr/>
          <a:lstStyle/>
          <a:p>
            <a:r>
              <a:rPr lang="de-DE" dirty="0"/>
              <a:t>Typische Prüfungsfrage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BF78A9A-C578-439F-8DA3-8A01898EBC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22313" y="1285860"/>
            <a:ext cx="7772400" cy="4303380"/>
          </a:xfrm>
        </p:spPr>
        <p:txBody>
          <a:bodyPr/>
          <a:lstStyle/>
          <a:p>
            <a:r>
              <a:rPr lang="de-DE" dirty="0"/>
              <a:t>Beschreiben Sie das Mobbingmodell von Leymann und welche Konsequenzen sich daraus für die Diagnose von Mobbing im betrieblichen Kontext ergeben.</a:t>
            </a:r>
          </a:p>
          <a:p>
            <a:endParaRPr lang="de-DE" dirty="0"/>
          </a:p>
          <a:p>
            <a:r>
              <a:rPr lang="de-DE" dirty="0"/>
              <a:t>Welche Handlungen können wann als Mobbing gegenüber schlechtem benehmen oder Rücksichtlosigkeit gesehen werden?</a:t>
            </a:r>
          </a:p>
          <a:p>
            <a:r>
              <a:rPr lang="de-DE" dirty="0"/>
              <a:t>Was kann eine Person tun, die sich gemobbt fühlt?</a:t>
            </a:r>
          </a:p>
          <a:p>
            <a:r>
              <a:rPr lang="de-DE" dirty="0"/>
              <a:t>Was kann ein Betrieb tun, um Mobbing zu verhindern</a:t>
            </a:r>
          </a:p>
          <a:p>
            <a:r>
              <a:rPr lang="de-DE" dirty="0"/>
              <a:t>Was kann eine Betrieb tun, wenn eine Mobbingverdachtssituation bereits eingetreten ist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8C59271-F70F-41F2-9960-D8BBE47735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38D57C-D5F2-4CB4-8BA9-5D00EC5BF098}" type="slidenum">
              <a:rPr lang="de-DE" altLang="de-DE" smtClean="0"/>
              <a:pPr>
                <a:defRPr/>
              </a:pPr>
              <a:t>5</a:t>
            </a:fld>
            <a:endParaRPr lang="de-DE" altLang="de-DE"/>
          </a:p>
        </p:txBody>
      </p:sp>
      <p:pic>
        <p:nvPicPr>
          <p:cNvPr id="5" name="Aufgezeichneter Sound">
            <a:hlinkClick r:id="" action="ppaction://media"/>
            <a:extLst>
              <a:ext uri="{FF2B5EF4-FFF2-40B4-BE49-F238E27FC236}">
                <a16:creationId xmlns:a16="http://schemas.microsoft.com/office/drawing/2014/main" id="{39BDD018-C515-4BB7-A187-C5F226C9814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368800" y="3225800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1394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4332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abo_blau">
  <a:themeElements>
    <a:clrScheme name="Leere Prä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eere Präsentation">
      <a:majorFont>
        <a:latin typeface="Univers 55"/>
        <a:ea typeface=""/>
        <a:cs typeface=""/>
      </a:majorFont>
      <a:minorFont>
        <a:latin typeface="Univers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abo_blau</Template>
  <TotalTime>0</TotalTime>
  <Words>352</Words>
  <Application>Microsoft Office PowerPoint</Application>
  <PresentationFormat>Bildschirmpräsentation (4:3)</PresentationFormat>
  <Paragraphs>37</Paragraphs>
  <Slides>5</Slides>
  <Notes>0</Notes>
  <HiddenSlides>0</HiddenSlides>
  <MMClips>5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11" baseType="lpstr">
      <vt:lpstr>Arial</vt:lpstr>
      <vt:lpstr>Calibri</vt:lpstr>
      <vt:lpstr>Times New Roman</vt:lpstr>
      <vt:lpstr>Univers</vt:lpstr>
      <vt:lpstr>Univers 55</vt:lpstr>
      <vt:lpstr>abo_blau</vt:lpstr>
      <vt:lpstr>Belastung, beanspruchung, Stress, Burnout Mobbing</vt:lpstr>
      <vt:lpstr>Typische Prüfungsfrage</vt:lpstr>
      <vt:lpstr>Stressmodelle im Überblick und Gestaltungsmaßnahmen</vt:lpstr>
      <vt:lpstr>Typische Prüfungsfrage</vt:lpstr>
      <vt:lpstr>Typische Prüfungsfrage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Belastung und Beanspruchung</dc:title>
  <dc:creator>seidel</dc:creator>
  <cp:lastModifiedBy>ruediger.trimpop</cp:lastModifiedBy>
  <cp:revision>103</cp:revision>
  <dcterms:created xsi:type="dcterms:W3CDTF">2009-10-29T13:43:01Z</dcterms:created>
  <dcterms:modified xsi:type="dcterms:W3CDTF">2021-04-18T09:43:50Z</dcterms:modified>
</cp:coreProperties>
</file>