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323" r:id="rId2"/>
    <p:sldId id="324" r:id="rId3"/>
    <p:sldId id="337" r:id="rId4"/>
    <p:sldId id="338" r:id="rId5"/>
    <p:sldId id="362" r:id="rId6"/>
    <p:sldId id="363" r:id="rId7"/>
    <p:sldId id="371" r:id="rId8"/>
    <p:sldId id="359" r:id="rId9"/>
    <p:sldId id="360" r:id="rId10"/>
    <p:sldId id="361" r:id="rId11"/>
    <p:sldId id="356" r:id="rId12"/>
    <p:sldId id="357" r:id="rId13"/>
    <p:sldId id="358" r:id="rId14"/>
    <p:sldId id="364" r:id="rId15"/>
    <p:sldId id="365" r:id="rId16"/>
    <p:sldId id="366" r:id="rId17"/>
    <p:sldId id="367" r:id="rId18"/>
    <p:sldId id="330" r:id="rId19"/>
    <p:sldId id="335" r:id="rId20"/>
    <p:sldId id="340" r:id="rId21"/>
    <p:sldId id="370" r:id="rId22"/>
    <p:sldId id="353" r:id="rId23"/>
    <p:sldId id="354" r:id="rId24"/>
    <p:sldId id="355" r:id="rId25"/>
    <p:sldId id="375" r:id="rId26"/>
    <p:sldId id="369" r:id="rId27"/>
    <p:sldId id="350" r:id="rId28"/>
    <p:sldId id="368" r:id="rId29"/>
  </p:sldIdLst>
  <p:sldSz cx="9144000" cy="6858000" type="screen4x3"/>
  <p:notesSz cx="6797675" cy="9874250"/>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5A9A63DD-FE53-43DA-A632-D6D6AB9D9BC0}" type="datetimeFigureOut">
              <a:rPr lang="de-DE" smtClean="0"/>
              <a:pPr/>
              <a:t>25.10.2016</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00281C90-619A-4904-A2E4-7AE28A24DFD7}" type="slidenum">
              <a:rPr lang="de-DE" smtClean="0"/>
              <a:pPr/>
              <a:t>‹Nr.›</a:t>
            </a:fld>
            <a:endParaRPr lang="de-DE"/>
          </a:p>
        </p:txBody>
      </p:sp>
    </p:spTree>
    <p:extLst>
      <p:ext uri="{BB962C8B-B14F-4D97-AF65-F5344CB8AC3E}">
        <p14:creationId xmlns="" xmlns:p14="http://schemas.microsoft.com/office/powerpoint/2010/main" val="3694433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28</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00281C90-619A-4904-A2E4-7AE28A24DFD7}"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lvl1pPr>
              <a:defRPr sz="2600"/>
            </a:lvl1pPr>
          </a:lstStyle>
          <a:p>
            <a:r>
              <a:rPr lang="de-DE" smtClean="0"/>
              <a:t>Titelmasterformat durch Klicken bearbeiten</a:t>
            </a:r>
            <a:endParaRPr lang="de-DE" dirty="0"/>
          </a:p>
        </p:txBody>
      </p:sp>
      <p:sp>
        <p:nvSpPr>
          <p:cNvPr id="3" name="Inhaltsplatzhalter 2"/>
          <p:cNvSpPr>
            <a:spLocks noGrp="1"/>
          </p:cNvSpPr>
          <p:nvPr>
            <p:ph idx="1"/>
          </p:nvPr>
        </p:nvSpPr>
        <p:spPr>
          <a:xfrm>
            <a:off x="142844" y="1171595"/>
            <a:ext cx="8786874" cy="5472115"/>
          </a:xfrm>
        </p:spPr>
        <p:txBody>
          <a:bodyPr/>
          <a:lstStyle>
            <a:lvl3pPr>
              <a:defRPr sz="1800"/>
            </a:lvl3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fld id="{E7F0A7BE-02B0-49A5-85D2-4315F373E848}" type="datetime1">
              <a:rPr lang="de-DE" smtClean="0"/>
              <a:pPr>
                <a:defRPr/>
              </a:pPr>
              <a:t>25.10.2016</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xfrm>
            <a:off x="8653484" y="6523016"/>
            <a:ext cx="490516" cy="334984"/>
          </a:xfrm>
          <a:ln/>
        </p:spPr>
        <p:txBody>
          <a:bodyPr/>
          <a:lstStyle>
            <a:lvl1pPr>
              <a:defRPr sz="1200">
                <a:latin typeface="Univers 55"/>
              </a:defRPr>
            </a:lvl1pPr>
          </a:lstStyle>
          <a:p>
            <a:pPr>
              <a:defRPr/>
            </a:pPr>
            <a:fld id="{55F4A3DC-3743-4B83-BA67-F3857D97E100}" type="slidenum">
              <a:rPr lang="de-DE" smtClean="0"/>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69100" y="115888"/>
            <a:ext cx="2195513" cy="5980112"/>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79388" y="115888"/>
            <a:ext cx="6437312" cy="598011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79FEC47C-91C2-4861-A149-785A08216841}" type="datetime1">
              <a:rPr lang="de-DE" smtClean="0"/>
              <a:pPr>
                <a:defRPr/>
              </a:pPr>
              <a:t>25.10.2016</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7DE09BC-0206-4D09-90CB-BF0A90D889F5}"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071810"/>
            <a:ext cx="7772400" cy="1362075"/>
          </a:xfrm>
        </p:spPr>
        <p:txBody>
          <a:bodyPr anchor="t"/>
          <a:lstStyle>
            <a:lvl1pPr algn="l">
              <a:defRPr sz="36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5BC7A210-255F-49FA-B448-CCF022CCA8F6}" type="datetime1">
              <a:rPr lang="de-DE" smtClean="0"/>
              <a:pPr>
                <a:defRPr/>
              </a:pPr>
              <a:t>25.10.2016</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242AE8C9-F7EF-4C70-9456-F29D6A80D5EE}"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42845" y="115888"/>
            <a:ext cx="6786610" cy="812782"/>
          </a:xfr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7938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287838" y="981075"/>
            <a:ext cx="3956050" cy="5114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694E0328-9253-4E64-B7A5-B14FE3812435}" type="datetime1">
              <a:rPr lang="de-DE" smtClean="0"/>
              <a:pPr>
                <a:defRPr/>
              </a:pPr>
              <a:t>25.10.2016</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2545F5AE-4E6A-49B4-80FD-C701E3F78F6F}"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71D864A2-1A31-4D45-8857-FC34226AC95A}" type="datetime1">
              <a:rPr lang="de-DE" smtClean="0"/>
              <a:pPr>
                <a:defRPr/>
              </a:pPr>
              <a:t>25.10.2016</a:t>
            </a:fld>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7A112BE6-F6B8-4D51-99C4-C1B37AEB7F72}"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082B7116-93CB-4842-84DE-B1F91EB0E36F}" type="datetime1">
              <a:rPr lang="de-DE" smtClean="0"/>
              <a:pPr>
                <a:defRPr/>
              </a:pPr>
              <a:t>25.10.2016</a:t>
            </a:fld>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814B160C-D26B-4A3B-AE21-698841FC7698}"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CD62AEE-483C-44DB-97DC-F5591F844FCD}" type="datetime1">
              <a:rPr lang="de-DE" smtClean="0"/>
              <a:pPr>
                <a:defRPr/>
              </a:pPr>
              <a:t>25.10.2016</a:t>
            </a:fld>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7536884D-3E05-45E8-B2F7-4A04601C47E0}"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609DB0DC-3014-459A-81FD-4C31EE818B3C}" type="datetime1">
              <a:rPr lang="de-DE" smtClean="0"/>
              <a:pPr>
                <a:defRPr/>
              </a:pPr>
              <a:t>25.10.2016</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6C660762-E580-49B4-8369-22948C51ED2D}"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C53C757B-25CF-41D6-A553-151466F23306}" type="datetime1">
              <a:rPr lang="de-DE" smtClean="0"/>
              <a:pPr>
                <a:defRPr/>
              </a:pPr>
              <a:t>25.10.2016</a:t>
            </a:fld>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822810B7-C9B5-4637-A390-E130839F55DF}"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4D48B3DF-F7C9-468A-A3BB-2765CBFC37FA}" type="datetime1">
              <a:rPr lang="de-DE" smtClean="0"/>
              <a:pPr>
                <a:defRPr/>
              </a:pPr>
              <a:t>25.10.2016</a:t>
            </a:fld>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5B1A6748-8F51-4DEB-BB38-D5A294B437F0}"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9" y="115888"/>
            <a:ext cx="6678628" cy="81278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err="1" smtClean="0"/>
              <a:t>Testüberschrift</a:t>
            </a:r>
            <a:endParaRPr lang="en-US" dirty="0" smtClean="0"/>
          </a:p>
        </p:txBody>
      </p:sp>
      <p:sp>
        <p:nvSpPr>
          <p:cNvPr id="1027" name="Rectangle 3"/>
          <p:cNvSpPr>
            <a:spLocks noGrp="1" noChangeArrowheads="1"/>
          </p:cNvSpPr>
          <p:nvPr>
            <p:ph type="body" idx="1"/>
          </p:nvPr>
        </p:nvSpPr>
        <p:spPr bwMode="auto">
          <a:xfrm>
            <a:off x="179388" y="1214422"/>
            <a:ext cx="8750330" cy="5429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Test Text </a:t>
            </a:r>
            <a:r>
              <a:rPr lang="en-US" dirty="0" err="1" smtClean="0"/>
              <a:t>der</a:t>
            </a:r>
            <a:r>
              <a:rPr lang="en-US" dirty="0" smtClean="0"/>
              <a:t> </a:t>
            </a:r>
            <a:r>
              <a:rPr lang="en-US" dirty="0" err="1" smtClean="0"/>
              <a:t>ersten</a:t>
            </a:r>
            <a:r>
              <a:rPr lang="en-US" dirty="0" smtClean="0"/>
              <a:t> </a:t>
            </a:r>
            <a:r>
              <a:rPr lang="en-US" dirty="0" err="1" smtClean="0"/>
              <a:t>Ebene</a:t>
            </a:r>
            <a:endParaRPr lang="en-US" dirty="0" smtClean="0"/>
          </a:p>
          <a:p>
            <a:pPr lvl="1"/>
            <a:r>
              <a:rPr lang="en-US" dirty="0" err="1" smtClean="0"/>
              <a:t>Zweite</a:t>
            </a:r>
            <a:r>
              <a:rPr lang="en-US" dirty="0" smtClean="0"/>
              <a:t> </a:t>
            </a:r>
            <a:r>
              <a:rPr lang="en-US" dirty="0" err="1" smtClean="0"/>
              <a:t>Ebene</a:t>
            </a:r>
            <a:endParaRPr lang="en-US" dirty="0" smtClean="0"/>
          </a:p>
          <a:p>
            <a:pPr lvl="2"/>
            <a:r>
              <a:rPr lang="en-US" dirty="0" err="1" smtClean="0"/>
              <a:t>Dritte</a:t>
            </a:r>
            <a:r>
              <a:rPr lang="en-US" dirty="0" smtClean="0"/>
              <a:t> </a:t>
            </a:r>
            <a:r>
              <a:rPr lang="en-US" dirty="0" err="1" smtClean="0"/>
              <a:t>Ebene</a:t>
            </a:r>
            <a:endParaRPr lang="en-US" dirty="0" smtClean="0"/>
          </a:p>
          <a:p>
            <a:pPr lvl="3"/>
            <a:r>
              <a:rPr lang="en-US" dirty="0" err="1" smtClean="0"/>
              <a:t>Vierte</a:t>
            </a:r>
            <a:r>
              <a:rPr lang="en-US" dirty="0" smtClean="0"/>
              <a:t> </a:t>
            </a:r>
            <a:r>
              <a:rPr lang="en-US" dirty="0" err="1" smtClean="0"/>
              <a:t>Ebene</a:t>
            </a:r>
            <a:endParaRPr lang="en-US" dirty="0" smtClean="0"/>
          </a:p>
          <a:p>
            <a:pPr lvl="4"/>
            <a:r>
              <a:rPr lang="en-US" dirty="0" err="1" smtClean="0"/>
              <a:t>Fünfte</a:t>
            </a:r>
            <a:r>
              <a:rPr lang="en-US" dirty="0" smtClean="0"/>
              <a:t> </a:t>
            </a:r>
            <a:r>
              <a:rPr lang="en-US" dirty="0" err="1" smtClean="0"/>
              <a:t>Ebene</a:t>
            </a:r>
            <a:endParaRPr lang="en-US" dirty="0" smtClean="0"/>
          </a:p>
        </p:txBody>
      </p:sp>
      <p:sp>
        <p:nvSpPr>
          <p:cNvPr id="6148" name="Rectangle 4"/>
          <p:cNvSpPr>
            <a:spLocks noGrp="1" noChangeArrowheads="1"/>
          </p:cNvSpPr>
          <p:nvPr>
            <p:ph type="dt" sz="half" idx="2"/>
          </p:nvPr>
        </p:nvSpPr>
        <p:spPr bwMode="auto">
          <a:xfrm>
            <a:off x="179388" y="623728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Times New Roman" pitchFamily="18" charset="0"/>
              </a:defRPr>
            </a:lvl1pPr>
          </a:lstStyle>
          <a:p>
            <a:pPr>
              <a:defRPr/>
            </a:pPr>
            <a:fld id="{1879C3C4-8674-4ADE-897F-004C1856C553}" type="datetime1">
              <a:rPr lang="de-DE" smtClean="0"/>
              <a:pPr>
                <a:defRPr/>
              </a:pPr>
              <a:t>25.10.2016</a:t>
            </a:fld>
            <a:endParaRPr lang="de-DE"/>
          </a:p>
        </p:txBody>
      </p:sp>
      <p:sp>
        <p:nvSpPr>
          <p:cNvPr id="6149" name="Rectangle 5"/>
          <p:cNvSpPr>
            <a:spLocks noGrp="1" noChangeArrowheads="1"/>
          </p:cNvSpPr>
          <p:nvPr>
            <p:ph type="ftr" sz="quarter" idx="3"/>
          </p:nvPr>
        </p:nvSpPr>
        <p:spPr bwMode="auto">
          <a:xfrm>
            <a:off x="2771775" y="6237288"/>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Times New Roman" pitchFamily="18" charset="0"/>
              </a:defRPr>
            </a:lvl1pPr>
          </a:lstStyle>
          <a:p>
            <a:pPr>
              <a:defRPr/>
            </a:pPr>
            <a:endParaRPr lang="de-DE"/>
          </a:p>
        </p:txBody>
      </p:sp>
      <p:sp>
        <p:nvSpPr>
          <p:cNvPr id="6150" name="Rectangle 6"/>
          <p:cNvSpPr>
            <a:spLocks noGrp="1" noChangeArrowheads="1"/>
          </p:cNvSpPr>
          <p:nvPr>
            <p:ph type="sldNum" sz="quarter" idx="4"/>
          </p:nvPr>
        </p:nvSpPr>
        <p:spPr bwMode="auto">
          <a:xfrm>
            <a:off x="8582046" y="6500810"/>
            <a:ext cx="561954"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latin typeface="Univers 55"/>
              </a:defRPr>
            </a:lvl1pPr>
          </a:lstStyle>
          <a:p>
            <a:pPr>
              <a:defRPr/>
            </a:pPr>
            <a:fld id="{9C4D711E-7007-4966-912C-2715456594CD}" type="slidenum">
              <a:rPr lang="de-DE" smtClean="0"/>
              <a:pPr>
                <a:defRPr/>
              </a:pPr>
              <a:t>‹Nr.›</a:t>
            </a:fld>
            <a:endParaRPr lang="de-DE"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Univers 55" pitchFamily="2" charset="0"/>
        </a:defRPr>
      </a:lvl2pPr>
      <a:lvl3pPr algn="l" rtl="0" eaLnBrk="1" fontAlgn="base" hangingPunct="1">
        <a:spcBef>
          <a:spcPct val="0"/>
        </a:spcBef>
        <a:spcAft>
          <a:spcPct val="0"/>
        </a:spcAft>
        <a:defRPr sz="2800" b="1">
          <a:solidFill>
            <a:schemeClr val="tx2"/>
          </a:solidFill>
          <a:latin typeface="Univers 55" pitchFamily="2" charset="0"/>
        </a:defRPr>
      </a:lvl3pPr>
      <a:lvl4pPr algn="l" rtl="0" eaLnBrk="1" fontAlgn="base" hangingPunct="1">
        <a:spcBef>
          <a:spcPct val="0"/>
        </a:spcBef>
        <a:spcAft>
          <a:spcPct val="0"/>
        </a:spcAft>
        <a:defRPr sz="2800" b="1">
          <a:solidFill>
            <a:schemeClr val="tx2"/>
          </a:solidFill>
          <a:latin typeface="Univers 55" pitchFamily="2" charset="0"/>
        </a:defRPr>
      </a:lvl4pPr>
      <a:lvl5pPr algn="l" rtl="0" eaLnBrk="1" fontAlgn="base" hangingPunct="1">
        <a:spcBef>
          <a:spcPct val="0"/>
        </a:spcBef>
        <a:spcAft>
          <a:spcPct val="0"/>
        </a:spcAft>
        <a:defRPr sz="2800" b="1">
          <a:solidFill>
            <a:schemeClr val="tx2"/>
          </a:solidFill>
          <a:latin typeface="Univers 55" pitchFamily="2" charset="0"/>
        </a:defRPr>
      </a:lvl5pPr>
      <a:lvl6pPr marL="457200" algn="l" rtl="0" eaLnBrk="1" fontAlgn="base" hangingPunct="1">
        <a:spcBef>
          <a:spcPct val="0"/>
        </a:spcBef>
        <a:spcAft>
          <a:spcPct val="0"/>
        </a:spcAft>
        <a:defRPr sz="2800" b="1">
          <a:solidFill>
            <a:schemeClr val="tx2"/>
          </a:solidFill>
          <a:latin typeface="Univers 55" pitchFamily="2" charset="0"/>
        </a:defRPr>
      </a:lvl6pPr>
      <a:lvl7pPr marL="914400" algn="l" rtl="0" eaLnBrk="1" fontAlgn="base" hangingPunct="1">
        <a:spcBef>
          <a:spcPct val="0"/>
        </a:spcBef>
        <a:spcAft>
          <a:spcPct val="0"/>
        </a:spcAft>
        <a:defRPr sz="2800" b="1">
          <a:solidFill>
            <a:schemeClr val="tx2"/>
          </a:solidFill>
          <a:latin typeface="Univers 55" pitchFamily="2" charset="0"/>
        </a:defRPr>
      </a:lvl7pPr>
      <a:lvl8pPr marL="1371600" algn="l" rtl="0" eaLnBrk="1" fontAlgn="base" hangingPunct="1">
        <a:spcBef>
          <a:spcPct val="0"/>
        </a:spcBef>
        <a:spcAft>
          <a:spcPct val="0"/>
        </a:spcAft>
        <a:defRPr sz="2800" b="1">
          <a:solidFill>
            <a:schemeClr val="tx2"/>
          </a:solidFill>
          <a:latin typeface="Univers 55" pitchFamily="2" charset="0"/>
        </a:defRPr>
      </a:lvl8pPr>
      <a:lvl9pPr marL="1828800" algn="l" rtl="0" eaLnBrk="1" fontAlgn="base" hangingPunct="1">
        <a:spcBef>
          <a:spcPct val="0"/>
        </a:spcBef>
        <a:spcAft>
          <a:spcPct val="0"/>
        </a:spcAft>
        <a:defRPr sz="2800" b="1">
          <a:solidFill>
            <a:schemeClr val="tx2"/>
          </a:solidFill>
          <a:latin typeface="Univers 55" pitchFamily="2"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612775" indent="-268288" algn="l" rtl="0" eaLnBrk="1" fontAlgn="base" hangingPunct="1">
        <a:spcBef>
          <a:spcPct val="20000"/>
        </a:spcBef>
        <a:spcAft>
          <a:spcPct val="0"/>
        </a:spcAft>
        <a:buChar char="–"/>
        <a:defRPr sz="2000">
          <a:solidFill>
            <a:schemeClr val="tx1"/>
          </a:solidFill>
          <a:latin typeface="+mn-lt"/>
        </a:defRPr>
      </a:lvl2pPr>
      <a:lvl3pPr marL="914400" indent="-300038" algn="l" rtl="0" eaLnBrk="1" fontAlgn="base" hangingPunct="1">
        <a:spcBef>
          <a:spcPct val="20000"/>
        </a:spcBef>
        <a:spcAft>
          <a:spcPct val="0"/>
        </a:spcAft>
        <a:buChar char="•"/>
        <a:defRPr sz="1800" i="1">
          <a:solidFill>
            <a:schemeClr val="tx1"/>
          </a:solidFill>
          <a:latin typeface="+mn-lt"/>
        </a:defRPr>
      </a:lvl3pPr>
      <a:lvl4pPr marL="1182688" indent="-266700" algn="l" rtl="0" eaLnBrk="1" fontAlgn="base" hangingPunct="1">
        <a:spcBef>
          <a:spcPct val="20000"/>
        </a:spcBef>
        <a:spcAft>
          <a:spcPct val="0"/>
        </a:spcAft>
        <a:buChar char="–"/>
        <a:defRPr sz="1600">
          <a:solidFill>
            <a:schemeClr val="tx1"/>
          </a:solidFill>
          <a:latin typeface="+mn-lt"/>
        </a:defRPr>
      </a:lvl4pPr>
      <a:lvl5pPr marL="1428750" indent="-244475" algn="l" rtl="0" eaLnBrk="1" fontAlgn="base" hangingPunct="1">
        <a:spcBef>
          <a:spcPct val="20000"/>
        </a:spcBef>
        <a:spcAft>
          <a:spcPct val="0"/>
        </a:spcAft>
        <a:buChar char="»"/>
        <a:defRPr sz="1600" i="1">
          <a:solidFill>
            <a:schemeClr val="tx1"/>
          </a:solidFill>
          <a:latin typeface="+mn-lt"/>
        </a:defRPr>
      </a:lvl5pPr>
      <a:lvl6pPr marL="1885950" indent="-244475" algn="l" rtl="0" eaLnBrk="1" fontAlgn="base" hangingPunct="1">
        <a:spcBef>
          <a:spcPct val="20000"/>
        </a:spcBef>
        <a:spcAft>
          <a:spcPct val="0"/>
        </a:spcAft>
        <a:buChar char="»"/>
        <a:defRPr sz="1600" i="1">
          <a:solidFill>
            <a:schemeClr val="tx1"/>
          </a:solidFill>
          <a:latin typeface="+mn-lt"/>
        </a:defRPr>
      </a:lvl6pPr>
      <a:lvl7pPr marL="2343150" indent="-244475" algn="l" rtl="0" eaLnBrk="1" fontAlgn="base" hangingPunct="1">
        <a:spcBef>
          <a:spcPct val="20000"/>
        </a:spcBef>
        <a:spcAft>
          <a:spcPct val="0"/>
        </a:spcAft>
        <a:buChar char="»"/>
        <a:defRPr sz="1600" i="1">
          <a:solidFill>
            <a:schemeClr val="tx1"/>
          </a:solidFill>
          <a:latin typeface="+mn-lt"/>
        </a:defRPr>
      </a:lvl7pPr>
      <a:lvl8pPr marL="2800350" indent="-244475" algn="l" rtl="0" eaLnBrk="1" fontAlgn="base" hangingPunct="1">
        <a:spcBef>
          <a:spcPct val="20000"/>
        </a:spcBef>
        <a:spcAft>
          <a:spcPct val="0"/>
        </a:spcAft>
        <a:buChar char="»"/>
        <a:defRPr sz="1600" i="1">
          <a:solidFill>
            <a:schemeClr val="tx1"/>
          </a:solidFill>
          <a:latin typeface="+mn-lt"/>
        </a:defRPr>
      </a:lvl8pPr>
      <a:lvl9pPr marL="3257550" indent="-244475" algn="l" rtl="0" eaLnBrk="1" fontAlgn="base" hangingPunct="1">
        <a:spcBef>
          <a:spcPct val="20000"/>
        </a:spcBef>
        <a:spcAft>
          <a:spcPct val="0"/>
        </a:spcAft>
        <a:buChar char="»"/>
        <a:defRPr sz="1600" i="1">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Microsoft_Office_Word_97_-_2003-Dokument1.doc"/></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gif"/><Relationship Id="rId7"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Microsoft_Office_Word_97_-_2003-Dokument2.doc"/></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gif"/><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268760"/>
            <a:ext cx="8856984" cy="4968552"/>
          </a:xfrm>
        </p:spPr>
        <p:txBody>
          <a:bodyPr/>
          <a:lstStyle/>
          <a:p>
            <a:pPr algn="ctr"/>
            <a:r>
              <a:rPr lang="de-DE" sz="3200" dirty="0" smtClean="0"/>
              <a:t>Arbeitswelt Gestern-Heute-Morgen</a:t>
            </a:r>
            <a:br>
              <a:rPr lang="de-DE" sz="3200" dirty="0" smtClean="0"/>
            </a:br>
            <a:r>
              <a:rPr lang="de-DE" sz="3200" dirty="0" smtClean="0"/>
              <a:t/>
            </a:r>
            <a:br>
              <a:rPr lang="de-DE" sz="3200" dirty="0" smtClean="0"/>
            </a:br>
            <a:r>
              <a:rPr lang="de-DE" sz="3200" dirty="0" smtClean="0"/>
              <a:t>und die Wirkung auf den </a:t>
            </a:r>
            <a:r>
              <a:rPr lang="de-DE" sz="3200" dirty="0" err="1" smtClean="0"/>
              <a:t>menschen</a:t>
            </a:r>
            <a:r>
              <a:rPr lang="de-DE" sz="3200" dirty="0" smtClean="0"/>
              <a:t/>
            </a:r>
            <a:br>
              <a:rPr lang="de-DE" sz="3200" dirty="0" smtClean="0"/>
            </a:br>
            <a:r>
              <a:rPr lang="de-DE" sz="3200" dirty="0"/>
              <a:t/>
            </a:r>
            <a:br>
              <a:rPr lang="de-DE" sz="3200" dirty="0"/>
            </a:br>
            <a:r>
              <a:rPr lang="de-DE" sz="3200" dirty="0" smtClean="0"/>
              <a:t/>
            </a:r>
            <a:br>
              <a:rPr lang="de-DE" sz="3200" dirty="0" smtClean="0"/>
            </a:br>
            <a:r>
              <a:rPr lang="de-DE" sz="3200" dirty="0"/>
              <a:t/>
            </a:r>
            <a:br>
              <a:rPr lang="de-DE" sz="3200" dirty="0"/>
            </a:br>
            <a:r>
              <a:rPr lang="de-DE" sz="3200" dirty="0" smtClean="0"/>
              <a:t/>
            </a:r>
            <a:br>
              <a:rPr lang="de-DE" sz="3200" dirty="0" smtClean="0"/>
            </a:br>
            <a:r>
              <a:rPr lang="de-DE" sz="3200" dirty="0" smtClean="0"/>
              <a:t>Rüdiger Trimpop Universität Jena</a:t>
            </a:r>
            <a:endParaRPr lang="de-DE" sz="3200"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a:t>
            </a:fld>
            <a:endParaRPr lang="de-DE"/>
          </a:p>
        </p:txBody>
      </p:sp>
    </p:spTree>
    <p:extLst>
      <p:ext uri="{BB962C8B-B14F-4D97-AF65-F5344CB8AC3E}">
        <p14:creationId xmlns="" xmlns:p14="http://schemas.microsoft.com/office/powerpoint/2010/main" val="180432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42" y="0"/>
            <a:ext cx="9142258" cy="1362075"/>
          </a:xfrm>
        </p:spPr>
        <p:txBody>
          <a:bodyPr/>
          <a:lstStyle/>
          <a:p>
            <a:r>
              <a:rPr lang="de-DE" sz="2800" dirty="0" smtClean="0"/>
              <a:t>Die Arbeitswelt des Mittelalters: Thesen</a:t>
            </a:r>
            <a:endParaRPr lang="de-DE" sz="2800"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10</a:t>
            </a:fld>
            <a:endParaRPr lang="de-DE"/>
          </a:p>
        </p:txBody>
      </p:sp>
      <p:sp>
        <p:nvSpPr>
          <p:cNvPr id="5" name="Textfeld 4"/>
          <p:cNvSpPr txBox="1"/>
          <p:nvPr/>
        </p:nvSpPr>
        <p:spPr>
          <a:xfrm>
            <a:off x="0" y="1196752"/>
            <a:ext cx="9036496" cy="5909310"/>
          </a:xfrm>
          <a:prstGeom prst="rect">
            <a:avLst/>
          </a:prstGeom>
          <a:noFill/>
        </p:spPr>
        <p:txBody>
          <a:bodyPr wrap="square" rtlCol="0">
            <a:spAutoFit/>
          </a:bodyPr>
          <a:lstStyle/>
          <a:p>
            <a:r>
              <a:rPr lang="de-DE" dirty="0" smtClean="0"/>
              <a:t>Gilden und „Kasten“ sorgen für soziale Netzwerke und verhindern den Wechsel zwischen Hierarchien und Professionen</a:t>
            </a:r>
          </a:p>
          <a:p>
            <a:endParaRPr lang="de-DE" dirty="0"/>
          </a:p>
          <a:p>
            <a:r>
              <a:rPr lang="de-DE" dirty="0" smtClean="0"/>
              <a:t>Die Arbeitsstruktur und das Überleben hängt von anderen ab, wie „verheerenden“ Adelsstreitigkeiten, oder dem Wetter, durch Hungernöte, oder durch Epidemien wie der Pest. Durch Verbote der Kirche bleibt die Wissenschaft und die Medizin weitgehend verboten und sinkt unter den Wissensstand der Griechen und Araber zurück.</a:t>
            </a:r>
          </a:p>
          <a:p>
            <a:endParaRPr lang="de-DE" dirty="0"/>
          </a:p>
          <a:p>
            <a:r>
              <a:rPr lang="de-DE" dirty="0" smtClean="0"/>
              <a:t>Die Kirche bietet zunächst Stabilität und Halt und wird jedoch durch Machtkämpfe zunehmend maroder und zerfällt in ihrer moralischen Wirkung.</a:t>
            </a:r>
          </a:p>
          <a:p>
            <a:endParaRPr lang="de-DE" dirty="0"/>
          </a:p>
          <a:p>
            <a:r>
              <a:rPr lang="de-DE" dirty="0" smtClean="0"/>
              <a:t>Arbeit im Schweiße des Angesichts als Strafe, und Schmerzen bei der Geburt werden als Strafe gegen die Erbsünde, Wissen zu gewinnen, gesehen. Die Stellung der Frau und der Arbeit ist miserabel, diese Welt soll nur auf das Leben „danach“ vorbereiten.</a:t>
            </a:r>
          </a:p>
          <a:p>
            <a:endParaRPr lang="de-DE" dirty="0"/>
          </a:p>
          <a:p>
            <a:r>
              <a:rPr lang="de-DE" dirty="0" smtClean="0"/>
              <a:t>Mit Luther wird die Machtbasis der Kirche dadurch gebrochen, dass die Menschen erstmals „Wissen“ was in der Bibel steht und durch das protestantische Gleichheitsprinzip werden Fortschritte in allen Gesellschaftsschichten und Berufen ermöglicht. Durch den 30-jährigen Krieg entstehen Religionsfreiheit, die „Wiedergeburt“ der Wissenschaft und Kunst, sowie die Sozialstruktur der USA</a:t>
            </a:r>
            <a:endParaRPr lang="de-DE" dirty="0"/>
          </a:p>
          <a:p>
            <a:endParaRPr lang="de-DE" dirty="0"/>
          </a:p>
        </p:txBody>
      </p:sp>
    </p:spTree>
    <p:extLst>
      <p:ext uri="{BB962C8B-B14F-4D97-AF65-F5344CB8AC3E}">
        <p14:creationId xmlns="" xmlns:p14="http://schemas.microsoft.com/office/powerpoint/2010/main" val="3228152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Arbeitswelten der Industrialisierung</a:t>
            </a:r>
            <a:br>
              <a:rPr lang="de-DE" dirty="0"/>
            </a:b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11</a:t>
            </a:fld>
            <a:endParaRPr lang="de-DE"/>
          </a:p>
        </p:txBody>
      </p:sp>
    </p:spTree>
    <p:extLst>
      <p:ext uri="{BB962C8B-B14F-4D97-AF65-F5344CB8AC3E}">
        <p14:creationId xmlns="" xmlns:p14="http://schemas.microsoft.com/office/powerpoint/2010/main" val="3771854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12</a:t>
            </a:fld>
            <a:endParaRPr lang="de-DE"/>
          </a:p>
        </p:txBody>
      </p:sp>
      <p:pic>
        <p:nvPicPr>
          <p:cNvPr id="5" name="Grafik 4" descr="http://www.kreis-archiv.de/filme/pics/chaplin_modernezeiten1.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08104" y="4077072"/>
            <a:ext cx="3565525" cy="2673985"/>
          </a:xfrm>
          <a:prstGeom prst="rect">
            <a:avLst/>
          </a:prstGeom>
          <a:noFill/>
          <a:ln>
            <a:noFill/>
          </a:ln>
        </p:spPr>
      </p:pic>
      <p:pic>
        <p:nvPicPr>
          <p:cNvPr id="6" name="Grafik 5" descr="https://www.in-die-zukunft-gedacht.de/icoaster/files/maschinensaal_spinnerei_bpk_20013832.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9552" y="3861048"/>
            <a:ext cx="2736344" cy="2592953"/>
          </a:xfrm>
          <a:prstGeom prst="rect">
            <a:avLst/>
          </a:prstGeom>
          <a:noFill/>
          <a:ln>
            <a:noFill/>
          </a:ln>
        </p:spPr>
      </p:pic>
      <p:pic>
        <p:nvPicPr>
          <p:cNvPr id="7" name="Grafik 6" descr="http://www.maristen-gymnasium.de/mgf_alt/faecher/geschichte/projekte/ir/bilder/img12.jpg"/>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95536" y="332656"/>
            <a:ext cx="3752850" cy="2345055"/>
          </a:xfrm>
          <a:prstGeom prst="rect">
            <a:avLst/>
          </a:prstGeom>
          <a:noFill/>
          <a:ln>
            <a:noFill/>
          </a:ln>
        </p:spPr>
      </p:pic>
      <p:pic>
        <p:nvPicPr>
          <p:cNvPr id="8" name="Grafik 7" descr="http://blog.zeit.de/schueler/files/2010/08/industrielle-revolution-540x304.jp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427984" y="1268760"/>
            <a:ext cx="4229735" cy="2381250"/>
          </a:xfrm>
          <a:prstGeom prst="rect">
            <a:avLst/>
          </a:prstGeom>
          <a:noFill/>
          <a:ln>
            <a:noFill/>
          </a:ln>
        </p:spPr>
      </p:pic>
    </p:spTree>
    <p:extLst>
      <p:ext uri="{BB962C8B-B14F-4D97-AF65-F5344CB8AC3E}">
        <p14:creationId xmlns="" xmlns:p14="http://schemas.microsoft.com/office/powerpoint/2010/main" val="1745123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42" y="0"/>
            <a:ext cx="8784975" cy="1362075"/>
          </a:xfrm>
        </p:spPr>
        <p:txBody>
          <a:bodyPr/>
          <a:lstStyle/>
          <a:p>
            <a:r>
              <a:rPr lang="de-DE" dirty="0" smtClean="0"/>
              <a:t>Die Arbeitswelt der Industrialisierung: Thesen</a:t>
            </a: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13</a:t>
            </a:fld>
            <a:endParaRPr lang="de-DE"/>
          </a:p>
        </p:txBody>
      </p:sp>
      <p:sp>
        <p:nvSpPr>
          <p:cNvPr id="5" name="Textfeld 4"/>
          <p:cNvSpPr txBox="1"/>
          <p:nvPr/>
        </p:nvSpPr>
        <p:spPr>
          <a:xfrm>
            <a:off x="107504" y="1628800"/>
            <a:ext cx="8856984" cy="5355312"/>
          </a:xfrm>
          <a:prstGeom prst="rect">
            <a:avLst/>
          </a:prstGeom>
          <a:noFill/>
        </p:spPr>
        <p:txBody>
          <a:bodyPr wrap="square" rtlCol="0">
            <a:spAutoFit/>
          </a:bodyPr>
          <a:lstStyle/>
          <a:p>
            <a:r>
              <a:rPr lang="de-DE" dirty="0" smtClean="0"/>
              <a:t>Industrialisierung bedeutet gleichzeitig eine Befreiung des Übels und der Nicht-Planbarkeit aus dem Mittelalter und die Erschaffung einer neuen „</a:t>
            </a:r>
            <a:r>
              <a:rPr lang="de-DE" dirty="0" err="1" smtClean="0"/>
              <a:t>Arbeitersklavenschaft</a:t>
            </a:r>
            <a:r>
              <a:rPr lang="de-DE" dirty="0" smtClean="0"/>
              <a:t>“</a:t>
            </a:r>
          </a:p>
          <a:p>
            <a:endParaRPr lang="de-DE" dirty="0" smtClean="0"/>
          </a:p>
          <a:p>
            <a:r>
              <a:rPr lang="de-DE" dirty="0" smtClean="0"/>
              <a:t>Die Entfremdung von Mensch und Arbeit wächst unaufhörlich, die menschengerechte Arbeitsgestaltung wird erst am Ende entwickelt und dann partiell wieder aufgegeben.</a:t>
            </a:r>
          </a:p>
          <a:p>
            <a:endParaRPr lang="de-DE" dirty="0"/>
          </a:p>
          <a:p>
            <a:r>
              <a:rPr lang="de-DE" dirty="0" smtClean="0"/>
              <a:t>Die „protestantische Arbeitsethik“ dominiert die Welt der Finanzen und Industrie</a:t>
            </a:r>
          </a:p>
          <a:p>
            <a:endParaRPr lang="de-DE" dirty="0"/>
          </a:p>
          <a:p>
            <a:r>
              <a:rPr lang="de-DE" dirty="0" smtClean="0"/>
              <a:t>Massenproduktion in Landwirtschaft und Maschinen erzeugen die Chance auf ungeheures Wachstum und reduzieren die Nachhaltigkeit jedes Schrittes</a:t>
            </a:r>
          </a:p>
          <a:p>
            <a:endParaRPr lang="de-DE" dirty="0" smtClean="0"/>
          </a:p>
          <a:p>
            <a:r>
              <a:rPr lang="de-DE" dirty="0" smtClean="0"/>
              <a:t>Arbeitsorganisation und Management werden die Gestalter des Gesamtlebens und beeinflussen die Machstrukturen und das politische Geschehen (Monopole)</a:t>
            </a:r>
          </a:p>
          <a:p>
            <a:endParaRPr lang="de-DE" dirty="0"/>
          </a:p>
          <a:p>
            <a:r>
              <a:rPr lang="de-DE" dirty="0" smtClean="0"/>
              <a:t>Technologischer Fortschritt und wissenschaftlicher Fortschritt gewinnen mehr Erkenntnisse als jemals zuvor und machen Lebensarten und Welten möglich, die vorher undenkbar waren. Ein Wertefortschritt findet deutlich weniger statt.</a:t>
            </a:r>
            <a:endParaRPr lang="de-DE" dirty="0"/>
          </a:p>
          <a:p>
            <a:endParaRPr lang="de-DE" dirty="0"/>
          </a:p>
        </p:txBody>
      </p:sp>
    </p:spTree>
    <p:extLst>
      <p:ext uri="{BB962C8B-B14F-4D97-AF65-F5344CB8AC3E}">
        <p14:creationId xmlns="" xmlns:p14="http://schemas.microsoft.com/office/powerpoint/2010/main" val="92774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blackWhite">
          <a:xfrm>
            <a:off x="3887788" y="2798763"/>
            <a:ext cx="4043362" cy="544512"/>
          </a:xfrm>
          <a:prstGeom prst="homePlate">
            <a:avLst>
              <a:gd name="adj" fmla="val 68962"/>
            </a:avLst>
          </a:prstGeom>
          <a:solidFill>
            <a:schemeClr val="bg1"/>
          </a:solidFill>
          <a:ln w="12700">
            <a:solidFill>
              <a:schemeClr val="tx1"/>
            </a:solidFill>
            <a:miter lim="800000"/>
            <a:headEnd/>
            <a:tailEnd/>
          </a:ln>
          <a:effectLst/>
        </p:spPr>
        <p:txBody>
          <a:bodyPr wrap="none" anchor="ctr"/>
          <a:lstStyle/>
          <a:p>
            <a:pPr>
              <a:defRPr/>
            </a:pPr>
            <a:endParaRPr lang="de-DE" sz="1600">
              <a:latin typeface="+mj-lt"/>
            </a:endParaRPr>
          </a:p>
        </p:txBody>
      </p:sp>
      <p:sp>
        <p:nvSpPr>
          <p:cNvPr id="13315" name="Rectangle 3"/>
          <p:cNvSpPr>
            <a:spLocks noGrp="1" noChangeArrowheads="1"/>
          </p:cNvSpPr>
          <p:nvPr>
            <p:ph type="title"/>
          </p:nvPr>
        </p:nvSpPr>
        <p:spPr>
          <a:xfrm>
            <a:off x="71406" y="71414"/>
            <a:ext cx="7772400" cy="842946"/>
          </a:xfrm>
        </p:spPr>
        <p:txBody>
          <a:bodyPr lIns="93296" tIns="46648" rIns="93296" bIns="46648" anchor="t"/>
          <a:lstStyle/>
          <a:p>
            <a:r>
              <a:rPr lang="de-DE" b="1" dirty="0" smtClean="0"/>
              <a:t>Bedeutung von Arbeit – Historische Entwicklung </a:t>
            </a:r>
            <a:endParaRPr lang="de-DE" dirty="0" smtClean="0"/>
          </a:p>
        </p:txBody>
      </p:sp>
      <p:sp>
        <p:nvSpPr>
          <p:cNvPr id="13316" name="Rectangle 4"/>
          <p:cNvSpPr>
            <a:spLocks noGrp="1" noChangeArrowheads="1"/>
          </p:cNvSpPr>
          <p:nvPr>
            <p:ph type="body" idx="1"/>
          </p:nvPr>
        </p:nvSpPr>
        <p:spPr>
          <a:xfrm>
            <a:off x="0" y="1142984"/>
            <a:ext cx="7931150" cy="249238"/>
          </a:xfrm>
        </p:spPr>
        <p:txBody>
          <a:bodyPr lIns="93296" tIns="46648" rIns="93296" bIns="46648"/>
          <a:lstStyle/>
          <a:p>
            <a:pPr>
              <a:buFontTx/>
              <a:buNone/>
            </a:pPr>
            <a:r>
              <a:rPr lang="de-DE" sz="1800" b="1" dirty="0" smtClean="0">
                <a:latin typeface="Arial" charset="0"/>
              </a:rPr>
              <a:t>MARXISMUS</a:t>
            </a:r>
            <a:endParaRPr lang="de-DE" sz="1800" b="1" dirty="0" smtClean="0"/>
          </a:p>
        </p:txBody>
      </p:sp>
      <p:sp>
        <p:nvSpPr>
          <p:cNvPr id="9221" name="Text Box 5"/>
          <p:cNvSpPr txBox="1">
            <a:spLocks noChangeArrowheads="1"/>
          </p:cNvSpPr>
          <p:nvPr/>
        </p:nvSpPr>
        <p:spPr bwMode="blackWhite">
          <a:xfrm>
            <a:off x="0" y="1571612"/>
            <a:ext cx="1166813"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dirty="0">
                <a:latin typeface="+mj-lt"/>
              </a:rPr>
              <a:t>Karl Marx</a:t>
            </a:r>
          </a:p>
        </p:txBody>
      </p:sp>
      <p:sp>
        <p:nvSpPr>
          <p:cNvPr id="9222" name="Text Box 6"/>
          <p:cNvSpPr txBox="1">
            <a:spLocks noChangeArrowheads="1"/>
          </p:cNvSpPr>
          <p:nvPr/>
        </p:nvSpPr>
        <p:spPr bwMode="blackWhite">
          <a:xfrm>
            <a:off x="1357290" y="1500174"/>
            <a:ext cx="6842125" cy="660400"/>
          </a:xfrm>
          <a:prstGeom prst="rect">
            <a:avLst/>
          </a:prstGeom>
          <a:noFill/>
          <a:ln w="12700">
            <a:noFill/>
            <a:miter lim="800000"/>
            <a:headEnd/>
            <a:tailEnd/>
          </a:ln>
          <a:effectLst/>
        </p:spPr>
        <p:txBody>
          <a:bodyPr lIns="93296" tIns="46648" rIns="93296" bIns="46648">
            <a:spAutoFit/>
          </a:bodyPr>
          <a:lstStyle/>
          <a:p>
            <a:pPr defTabSz="933450">
              <a:spcBef>
                <a:spcPct val="30000"/>
              </a:spcBef>
              <a:defRPr/>
            </a:pPr>
            <a:r>
              <a:rPr lang="de-DE" sz="1600" dirty="0">
                <a:latin typeface="+mj-lt"/>
              </a:rPr>
              <a:t>05.05.1818 in Trier – 14.03.1883 in London</a:t>
            </a:r>
          </a:p>
          <a:p>
            <a:pPr defTabSz="933450">
              <a:spcBef>
                <a:spcPct val="30000"/>
              </a:spcBef>
              <a:defRPr/>
            </a:pPr>
            <a:r>
              <a:rPr lang="de-DE" sz="1600" dirty="0">
                <a:latin typeface="+mj-lt"/>
              </a:rPr>
              <a:t>1841 Promotion in Jena; 1847 Kommunistisches Manifest</a:t>
            </a:r>
          </a:p>
        </p:txBody>
      </p:sp>
      <p:sp>
        <p:nvSpPr>
          <p:cNvPr id="9223" name="Text Box 7"/>
          <p:cNvSpPr txBox="1">
            <a:spLocks noChangeArrowheads="1"/>
          </p:cNvSpPr>
          <p:nvPr/>
        </p:nvSpPr>
        <p:spPr bwMode="blackWhite">
          <a:xfrm>
            <a:off x="714348" y="2198683"/>
            <a:ext cx="6997700" cy="587375"/>
          </a:xfrm>
          <a:prstGeom prst="rect">
            <a:avLst/>
          </a:prstGeom>
          <a:noFill/>
          <a:ln w="12700">
            <a:noFill/>
            <a:miter lim="800000"/>
            <a:headEnd/>
            <a:tailEnd/>
          </a:ln>
          <a:effectLst/>
        </p:spPr>
        <p:txBody>
          <a:bodyPr lIns="93296" tIns="46648" rIns="93296" bIns="46648">
            <a:spAutoFit/>
          </a:bodyPr>
          <a:lstStyle/>
          <a:p>
            <a:pPr algn="ctr" defTabSz="933450">
              <a:spcBef>
                <a:spcPct val="50000"/>
              </a:spcBef>
              <a:defRPr/>
            </a:pPr>
            <a:r>
              <a:rPr lang="de-DE" sz="1600" b="1" dirty="0">
                <a:latin typeface="+mj-lt"/>
              </a:rPr>
              <a:t>Das gesellschaftliche Sein der Menschen – ihr materieller Lebensprozess – bestimmt ihr Bewusstsein !</a:t>
            </a:r>
          </a:p>
        </p:txBody>
      </p:sp>
      <p:sp>
        <p:nvSpPr>
          <p:cNvPr id="9224" name="AutoShape 8"/>
          <p:cNvSpPr>
            <a:spLocks noChangeArrowheads="1"/>
          </p:cNvSpPr>
          <p:nvPr/>
        </p:nvSpPr>
        <p:spPr bwMode="blackWhite">
          <a:xfrm>
            <a:off x="233363" y="2798763"/>
            <a:ext cx="4043362" cy="544512"/>
          </a:xfrm>
          <a:prstGeom prst="homePlate">
            <a:avLst>
              <a:gd name="adj" fmla="val 68962"/>
            </a:avLst>
          </a:prstGeom>
          <a:solidFill>
            <a:schemeClr val="bg1"/>
          </a:solidFill>
          <a:ln w="12700">
            <a:solidFill>
              <a:schemeClr val="tx1"/>
            </a:solidFill>
            <a:miter lim="800000"/>
            <a:headEnd/>
            <a:tailEnd/>
          </a:ln>
          <a:effectLst/>
        </p:spPr>
        <p:txBody>
          <a:bodyPr wrap="none" anchor="ctr"/>
          <a:lstStyle/>
          <a:p>
            <a:pPr>
              <a:defRPr/>
            </a:pPr>
            <a:endParaRPr lang="de-DE" sz="1600">
              <a:latin typeface="+mj-lt"/>
            </a:endParaRPr>
          </a:p>
        </p:txBody>
      </p:sp>
      <p:sp>
        <p:nvSpPr>
          <p:cNvPr id="9225" name="Text Box 9"/>
          <p:cNvSpPr txBox="1">
            <a:spLocks noChangeArrowheads="1"/>
          </p:cNvSpPr>
          <p:nvPr/>
        </p:nvSpPr>
        <p:spPr bwMode="blackWhite">
          <a:xfrm>
            <a:off x="311150" y="2876550"/>
            <a:ext cx="3187700"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dirty="0">
                <a:latin typeface="+mj-lt"/>
              </a:rPr>
              <a:t>Arbeit als Tauschobjekt</a:t>
            </a:r>
          </a:p>
        </p:txBody>
      </p:sp>
      <p:sp>
        <p:nvSpPr>
          <p:cNvPr id="9226" name="Text Box 10"/>
          <p:cNvSpPr txBox="1">
            <a:spLocks noChangeArrowheads="1"/>
          </p:cNvSpPr>
          <p:nvPr/>
        </p:nvSpPr>
        <p:spPr bwMode="blackWhite">
          <a:xfrm>
            <a:off x="4510088" y="2876550"/>
            <a:ext cx="3187700"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a:latin typeface="+mj-lt"/>
              </a:rPr>
              <a:t>Veräußerung des Seins</a:t>
            </a:r>
          </a:p>
        </p:txBody>
      </p:sp>
      <p:sp>
        <p:nvSpPr>
          <p:cNvPr id="9227" name="AutoShape 11"/>
          <p:cNvSpPr>
            <a:spLocks noChangeArrowheads="1"/>
          </p:cNvSpPr>
          <p:nvPr/>
        </p:nvSpPr>
        <p:spPr bwMode="blackWhite">
          <a:xfrm>
            <a:off x="3887788" y="4587875"/>
            <a:ext cx="4043362" cy="542925"/>
          </a:xfrm>
          <a:prstGeom prst="homePlate">
            <a:avLst>
              <a:gd name="adj" fmla="val 69164"/>
            </a:avLst>
          </a:prstGeom>
          <a:solidFill>
            <a:schemeClr val="bg1"/>
          </a:solidFill>
          <a:ln w="12700">
            <a:solidFill>
              <a:schemeClr val="tx1"/>
            </a:solidFill>
            <a:miter lim="800000"/>
            <a:headEnd/>
            <a:tailEnd/>
          </a:ln>
          <a:effectLst/>
        </p:spPr>
        <p:txBody>
          <a:bodyPr wrap="none" anchor="ctr"/>
          <a:lstStyle/>
          <a:p>
            <a:pPr>
              <a:defRPr/>
            </a:pPr>
            <a:endParaRPr lang="de-DE" sz="1600">
              <a:latin typeface="+mj-lt"/>
            </a:endParaRPr>
          </a:p>
        </p:txBody>
      </p:sp>
      <p:sp>
        <p:nvSpPr>
          <p:cNvPr id="9228" name="AutoShape 12"/>
          <p:cNvSpPr>
            <a:spLocks noChangeArrowheads="1"/>
          </p:cNvSpPr>
          <p:nvPr/>
        </p:nvSpPr>
        <p:spPr bwMode="blackWhite">
          <a:xfrm>
            <a:off x="233363" y="4587875"/>
            <a:ext cx="4043362" cy="542925"/>
          </a:xfrm>
          <a:prstGeom prst="homePlate">
            <a:avLst>
              <a:gd name="adj" fmla="val 69164"/>
            </a:avLst>
          </a:prstGeom>
          <a:solidFill>
            <a:schemeClr val="bg1"/>
          </a:solidFill>
          <a:ln w="12700">
            <a:solidFill>
              <a:schemeClr val="tx1"/>
            </a:solidFill>
            <a:miter lim="800000"/>
            <a:headEnd/>
            <a:tailEnd/>
          </a:ln>
          <a:effectLst/>
        </p:spPr>
        <p:txBody>
          <a:bodyPr wrap="none" anchor="ctr"/>
          <a:lstStyle/>
          <a:p>
            <a:pPr>
              <a:defRPr/>
            </a:pPr>
            <a:endParaRPr lang="de-DE" sz="1600">
              <a:latin typeface="+mj-lt"/>
            </a:endParaRPr>
          </a:p>
        </p:txBody>
      </p:sp>
      <p:sp>
        <p:nvSpPr>
          <p:cNvPr id="9229" name="Text Box 13"/>
          <p:cNvSpPr txBox="1">
            <a:spLocks noChangeArrowheads="1"/>
          </p:cNvSpPr>
          <p:nvPr/>
        </p:nvSpPr>
        <p:spPr bwMode="blackWhite">
          <a:xfrm>
            <a:off x="311150" y="4664075"/>
            <a:ext cx="3187700"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a:latin typeface="+mj-lt"/>
              </a:rPr>
              <a:t>Ungleiche Ressourcen</a:t>
            </a:r>
          </a:p>
        </p:txBody>
      </p:sp>
      <p:sp>
        <p:nvSpPr>
          <p:cNvPr id="9230" name="Text Box 14"/>
          <p:cNvSpPr txBox="1">
            <a:spLocks noChangeArrowheads="1"/>
          </p:cNvSpPr>
          <p:nvPr/>
        </p:nvSpPr>
        <p:spPr bwMode="blackWhite">
          <a:xfrm>
            <a:off x="4510088" y="4664075"/>
            <a:ext cx="3187700"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a:latin typeface="+mj-lt"/>
              </a:rPr>
              <a:t>Klassenkampf</a:t>
            </a:r>
          </a:p>
        </p:txBody>
      </p:sp>
      <p:sp>
        <p:nvSpPr>
          <p:cNvPr id="9231" name="Text Box 15"/>
          <p:cNvSpPr txBox="1">
            <a:spLocks noChangeArrowheads="1"/>
          </p:cNvSpPr>
          <p:nvPr/>
        </p:nvSpPr>
        <p:spPr bwMode="blackWhite">
          <a:xfrm>
            <a:off x="155575" y="3421063"/>
            <a:ext cx="4587875" cy="339725"/>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dirty="0">
                <a:latin typeface="+mj-lt"/>
              </a:rPr>
              <a:t>4 Arten von Entfremdung durch Arbeitsteilung:</a:t>
            </a:r>
          </a:p>
        </p:txBody>
      </p:sp>
      <p:sp>
        <p:nvSpPr>
          <p:cNvPr id="9232" name="Text Box 16"/>
          <p:cNvSpPr txBox="1">
            <a:spLocks noChangeArrowheads="1"/>
          </p:cNvSpPr>
          <p:nvPr/>
        </p:nvSpPr>
        <p:spPr bwMode="blackWhite">
          <a:xfrm>
            <a:off x="4821238" y="3421063"/>
            <a:ext cx="3576637" cy="1079500"/>
          </a:xfrm>
          <a:prstGeom prst="rect">
            <a:avLst/>
          </a:prstGeom>
          <a:noFill/>
          <a:ln w="12700">
            <a:noFill/>
            <a:miter lim="800000"/>
            <a:headEnd/>
            <a:tailEnd/>
          </a:ln>
          <a:effectLst/>
        </p:spPr>
        <p:txBody>
          <a:bodyPr lIns="93296" tIns="46648" rIns="93296" bIns="46648">
            <a:spAutoFit/>
          </a:bodyPr>
          <a:lstStyle/>
          <a:p>
            <a:pPr marL="466725" indent="-466725" defTabSz="933450">
              <a:buFontTx/>
              <a:buAutoNum type="arabicPeriod"/>
              <a:defRPr/>
            </a:pPr>
            <a:r>
              <a:rPr lang="de-DE" sz="1600" dirty="0">
                <a:latin typeface="+mj-lt"/>
              </a:rPr>
              <a:t>vom Produkt</a:t>
            </a:r>
          </a:p>
          <a:p>
            <a:pPr marL="466725" indent="-466725" defTabSz="933450">
              <a:buFontTx/>
              <a:buAutoNum type="arabicPeriod"/>
              <a:defRPr/>
            </a:pPr>
            <a:r>
              <a:rPr lang="de-DE" sz="1600" dirty="0">
                <a:latin typeface="+mj-lt"/>
              </a:rPr>
              <a:t>von der Arbeit selbst</a:t>
            </a:r>
          </a:p>
          <a:p>
            <a:pPr marL="466725" indent="-466725" defTabSz="933450">
              <a:buFontTx/>
              <a:buAutoNum type="arabicPeriod"/>
              <a:defRPr/>
            </a:pPr>
            <a:r>
              <a:rPr lang="de-DE" sz="1600" dirty="0">
                <a:latin typeface="+mj-lt"/>
              </a:rPr>
              <a:t>von der Natur</a:t>
            </a:r>
          </a:p>
          <a:p>
            <a:pPr marL="466725" indent="-466725" defTabSz="933450">
              <a:buFontTx/>
              <a:buAutoNum type="arabicPeriod"/>
              <a:defRPr/>
            </a:pPr>
            <a:r>
              <a:rPr lang="de-DE" sz="1600" dirty="0">
                <a:latin typeface="+mj-lt"/>
              </a:rPr>
              <a:t>von den Menschen</a:t>
            </a:r>
          </a:p>
        </p:txBody>
      </p:sp>
      <p:sp>
        <p:nvSpPr>
          <p:cNvPr id="9233" name="Text Box 17"/>
          <p:cNvSpPr txBox="1">
            <a:spLocks noChangeArrowheads="1"/>
          </p:cNvSpPr>
          <p:nvPr/>
        </p:nvSpPr>
        <p:spPr bwMode="blackWhite">
          <a:xfrm>
            <a:off x="155575" y="5208588"/>
            <a:ext cx="4587875" cy="1227137"/>
          </a:xfrm>
          <a:prstGeom prst="rect">
            <a:avLst/>
          </a:prstGeom>
          <a:noFill/>
          <a:ln w="12700">
            <a:noFill/>
            <a:miter lim="800000"/>
            <a:headEnd/>
            <a:tailEnd/>
          </a:ln>
          <a:effectLst/>
        </p:spPr>
        <p:txBody>
          <a:bodyPr lIns="93296" tIns="46648" rIns="93296" bIns="46648">
            <a:spAutoFit/>
          </a:bodyPr>
          <a:lstStyle/>
          <a:p>
            <a:pPr defTabSz="933450">
              <a:spcBef>
                <a:spcPct val="30000"/>
              </a:spcBef>
              <a:defRPr/>
            </a:pPr>
            <a:r>
              <a:rPr lang="de-DE" sz="1600" dirty="0">
                <a:latin typeface="+mj-lt"/>
              </a:rPr>
              <a:t>Ausbeutung </a:t>
            </a:r>
            <a:r>
              <a:rPr lang="de-DE" sz="1600" dirty="0">
                <a:latin typeface="+mj-lt"/>
                <a:sym typeface="Symbol" pitchFamily="18" charset="2"/>
              </a:rPr>
              <a:t></a:t>
            </a:r>
            <a:r>
              <a:rPr lang="de-DE" sz="1600" dirty="0">
                <a:latin typeface="+mj-lt"/>
                <a:sym typeface="Monotype Sorts" pitchFamily="2" charset="2"/>
              </a:rPr>
              <a:t> Profitverlust</a:t>
            </a:r>
          </a:p>
          <a:p>
            <a:pPr defTabSz="933450">
              <a:spcBef>
                <a:spcPct val="30000"/>
              </a:spcBef>
              <a:defRPr/>
            </a:pPr>
            <a:r>
              <a:rPr lang="de-DE" sz="1600" dirty="0">
                <a:latin typeface="+mj-lt"/>
                <a:sym typeface="Monotype Sorts" pitchFamily="2" charset="2"/>
              </a:rPr>
              <a:t>Proletariat übernimmt und rettet die Zivilisation?</a:t>
            </a:r>
          </a:p>
          <a:p>
            <a:pPr defTabSz="933450">
              <a:spcBef>
                <a:spcPct val="30000"/>
              </a:spcBef>
              <a:defRPr/>
            </a:pPr>
            <a:r>
              <a:rPr lang="de-DE" sz="1600" dirty="0">
                <a:latin typeface="+mj-lt"/>
                <a:sym typeface="Monotype Sorts" pitchFamily="2" charset="2"/>
              </a:rPr>
              <a:t>Statt Regierung gibt es Verwaltung und Ressourcenleitung</a:t>
            </a:r>
            <a:endParaRPr lang="de-DE" sz="1600" dirty="0">
              <a:latin typeface="+mj-lt"/>
            </a:endParaRPr>
          </a:p>
        </p:txBody>
      </p:sp>
      <p:sp>
        <p:nvSpPr>
          <p:cNvPr id="9234" name="AutoShape 18"/>
          <p:cNvSpPr>
            <a:spLocks noChangeArrowheads="1"/>
          </p:cNvSpPr>
          <p:nvPr/>
        </p:nvSpPr>
        <p:spPr bwMode="blackWhite">
          <a:xfrm>
            <a:off x="4821238" y="5208588"/>
            <a:ext cx="233362" cy="1244600"/>
          </a:xfrm>
          <a:prstGeom prst="homePlate">
            <a:avLst>
              <a:gd name="adj" fmla="val 98333"/>
            </a:avLst>
          </a:prstGeom>
          <a:solidFill>
            <a:schemeClr val="hlink">
              <a:alpha val="50000"/>
            </a:schemeClr>
          </a:solidFill>
          <a:ln w="12700">
            <a:noFill/>
            <a:miter lim="800000"/>
            <a:headEnd/>
            <a:tailEnd/>
          </a:ln>
          <a:effectLst/>
        </p:spPr>
        <p:txBody>
          <a:bodyPr wrap="none" anchor="ctr"/>
          <a:lstStyle/>
          <a:p>
            <a:pPr>
              <a:defRPr/>
            </a:pPr>
            <a:endParaRPr lang="de-DE" sz="1600">
              <a:latin typeface="+mj-lt"/>
            </a:endParaRPr>
          </a:p>
        </p:txBody>
      </p:sp>
      <p:sp>
        <p:nvSpPr>
          <p:cNvPr id="9235" name="Text Box 19"/>
          <p:cNvSpPr txBox="1">
            <a:spLocks noChangeArrowheads="1"/>
          </p:cNvSpPr>
          <p:nvPr/>
        </p:nvSpPr>
        <p:spPr bwMode="blackWhite">
          <a:xfrm>
            <a:off x="5286375" y="5519738"/>
            <a:ext cx="2800350" cy="833437"/>
          </a:xfrm>
          <a:prstGeom prst="rect">
            <a:avLst/>
          </a:prstGeom>
          <a:noFill/>
          <a:ln w="12700">
            <a:noFill/>
            <a:miter lim="800000"/>
            <a:headEnd/>
            <a:tailEnd/>
          </a:ln>
          <a:effectLst/>
        </p:spPr>
        <p:txBody>
          <a:bodyPr lIns="93296" tIns="46648" rIns="93296" bIns="46648">
            <a:spAutoFit/>
          </a:bodyPr>
          <a:lstStyle/>
          <a:p>
            <a:pPr defTabSz="933450">
              <a:spcBef>
                <a:spcPct val="50000"/>
              </a:spcBef>
              <a:defRPr/>
            </a:pPr>
            <a:r>
              <a:rPr lang="de-DE" sz="1600" b="1" dirty="0">
                <a:latin typeface="+mj-lt"/>
              </a:rPr>
              <a:t>Der Staat wird nicht abgeschafft, er stirbt überflüssig ab !</a:t>
            </a:r>
          </a:p>
        </p:txBody>
      </p:sp>
    </p:spTree>
    <p:extLst>
      <p:ext uri="{BB962C8B-B14F-4D97-AF65-F5344CB8AC3E}">
        <p14:creationId xmlns="" xmlns:p14="http://schemas.microsoft.com/office/powerpoint/2010/main" val="1972062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7000" y="233363"/>
            <a:ext cx="7104063" cy="560387"/>
          </a:xfrm>
        </p:spPr>
        <p:txBody>
          <a:bodyPr lIns="93296" tIns="46648" rIns="93296" bIns="46648" anchor="t"/>
          <a:lstStyle/>
          <a:p>
            <a:r>
              <a:rPr lang="de-DE"/>
              <a:t>Prinzipien des "Fordismus"</a:t>
            </a:r>
            <a:br>
              <a:rPr lang="de-DE"/>
            </a:br>
            <a:r>
              <a:rPr lang="de-DE" sz="1600" b="1"/>
              <a:t>(nach Staehle, 1985; Greif, 1993)</a:t>
            </a:r>
          </a:p>
        </p:txBody>
      </p:sp>
      <p:sp>
        <p:nvSpPr>
          <p:cNvPr id="18435" name="Rectangle 3"/>
          <p:cNvSpPr>
            <a:spLocks noGrp="1" noChangeArrowheads="1"/>
          </p:cNvSpPr>
          <p:nvPr>
            <p:ph type="body" idx="1"/>
          </p:nvPr>
        </p:nvSpPr>
        <p:spPr>
          <a:xfrm>
            <a:off x="233363" y="1071546"/>
            <a:ext cx="8008937" cy="5719779"/>
          </a:xfrm>
        </p:spPr>
        <p:txBody>
          <a:bodyPr lIns="93296" tIns="46648" rIns="93296" bIns="46648"/>
          <a:lstStyle/>
          <a:p>
            <a:pPr marL="304800" indent="-304800" defTabSz="895350">
              <a:spcAft>
                <a:spcPct val="50000"/>
              </a:spcAft>
            </a:pPr>
            <a:endParaRPr lang="de-DE" sz="1800" b="1" dirty="0" smtClean="0">
              <a:latin typeface="Arial" pitchFamily="34" charset="0"/>
            </a:endParaRPr>
          </a:p>
          <a:p>
            <a:pPr marL="304800" indent="-304800" defTabSz="895350">
              <a:spcAft>
                <a:spcPct val="50000"/>
              </a:spcAft>
            </a:pPr>
            <a:r>
              <a:rPr lang="de-DE" sz="2800" b="1" dirty="0" smtClean="0">
                <a:latin typeface="Arial" pitchFamily="34" charset="0"/>
              </a:rPr>
              <a:t>Typisierung </a:t>
            </a:r>
            <a:r>
              <a:rPr lang="de-DE" sz="2800" b="1" dirty="0">
                <a:latin typeface="Arial" pitchFamily="34" charset="0"/>
              </a:rPr>
              <a:t>der Produkte</a:t>
            </a:r>
          </a:p>
          <a:p>
            <a:pPr marL="304800" indent="-304800" defTabSz="895350">
              <a:spcAft>
                <a:spcPct val="50000"/>
              </a:spcAft>
            </a:pPr>
            <a:r>
              <a:rPr lang="de-DE" sz="2800" b="1" dirty="0">
                <a:latin typeface="Arial" pitchFamily="34" charset="0"/>
              </a:rPr>
              <a:t>Mechanisierung und Fließfertigung in der Produktion</a:t>
            </a:r>
          </a:p>
          <a:p>
            <a:pPr marL="304800" indent="-304800" defTabSz="895350">
              <a:spcAft>
                <a:spcPct val="50000"/>
              </a:spcAft>
            </a:pPr>
            <a:r>
              <a:rPr lang="de-DE" sz="2800" b="1" dirty="0">
                <a:latin typeface="Arial" pitchFamily="34" charset="0"/>
              </a:rPr>
              <a:t>Eignungsuntersuchung zur Personalauswahl</a:t>
            </a:r>
          </a:p>
          <a:p>
            <a:pPr marL="304800" indent="-304800" defTabSz="895350">
              <a:spcAft>
                <a:spcPct val="50000"/>
              </a:spcAft>
            </a:pPr>
            <a:r>
              <a:rPr lang="de-DE" sz="2800" b="1" dirty="0">
                <a:latin typeface="Arial" pitchFamily="34" charset="0"/>
              </a:rPr>
              <a:t>Hohe Löhne und niedrige Preise zur Förderung kaufkräftiger Nachfrage</a:t>
            </a:r>
          </a:p>
          <a:p>
            <a:pPr marL="304800" indent="-304800" defTabSz="895350">
              <a:spcAft>
                <a:spcPct val="50000"/>
              </a:spcAft>
            </a:pPr>
            <a:r>
              <a:rPr lang="de-DE" sz="2800" b="1" dirty="0">
                <a:latin typeface="Arial" pitchFamily="34" charset="0"/>
              </a:rPr>
              <a:t>Verbot der Gewerkschaften im </a:t>
            </a:r>
            <a:r>
              <a:rPr lang="de-DE" sz="2800" b="1" dirty="0" smtClean="0">
                <a:latin typeface="Arial" pitchFamily="34" charset="0"/>
              </a:rPr>
              <a:t>Betrieb</a:t>
            </a:r>
            <a:endParaRPr lang="de-DE" sz="2800" b="1" dirty="0">
              <a:latin typeface="Arial" pitchFamily="34" charset="0"/>
            </a:endParaRPr>
          </a:p>
        </p:txBody>
      </p:sp>
    </p:spTree>
    <p:extLst>
      <p:ext uri="{BB962C8B-B14F-4D97-AF65-F5344CB8AC3E}">
        <p14:creationId xmlns="" xmlns:p14="http://schemas.microsoft.com/office/powerpoint/2010/main" val="2762267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de-DE"/>
              <a:t>soziotechnische Systeme </a:t>
            </a:r>
          </a:p>
        </p:txBody>
      </p:sp>
      <p:sp>
        <p:nvSpPr>
          <p:cNvPr id="46083" name="Rectangle 3"/>
          <p:cNvSpPr>
            <a:spLocks noGrp="1" noChangeArrowheads="1"/>
          </p:cNvSpPr>
          <p:nvPr>
            <p:ph type="body" idx="1"/>
          </p:nvPr>
        </p:nvSpPr>
        <p:spPr>
          <a:xfrm>
            <a:off x="250825" y="1341438"/>
            <a:ext cx="7921625" cy="5516562"/>
          </a:xfrm>
        </p:spPr>
        <p:txBody>
          <a:bodyPr/>
          <a:lstStyle/>
          <a:p>
            <a:pPr>
              <a:lnSpc>
                <a:spcPct val="80000"/>
              </a:lnSpc>
            </a:pPr>
            <a:r>
              <a:rPr lang="de-DE" sz="2000" b="1"/>
              <a:t>Industrielle Demokratie</a:t>
            </a:r>
          </a:p>
          <a:p>
            <a:pPr>
              <a:lnSpc>
                <a:spcPct val="80000"/>
              </a:lnSpc>
            </a:pPr>
            <a:endParaRPr lang="de-DE" sz="2000" b="1"/>
          </a:p>
          <a:p>
            <a:pPr>
              <a:lnSpc>
                <a:spcPct val="80000"/>
              </a:lnSpc>
            </a:pPr>
            <a:r>
              <a:rPr lang="de-DE" sz="2000" b="1"/>
              <a:t>Tavistock-Gruppe: Studien zu Kohlebergbau </a:t>
            </a:r>
            <a:br>
              <a:rPr lang="de-DE" sz="2000" b="1"/>
            </a:br>
            <a:r>
              <a:rPr lang="de-DE" sz="2000" b="1"/>
              <a:t>(Shortwall-System vs. Long-Wall-System)</a:t>
            </a:r>
          </a:p>
          <a:p>
            <a:pPr lvl="1">
              <a:lnSpc>
                <a:spcPct val="80000"/>
              </a:lnSpc>
            </a:pPr>
            <a:r>
              <a:rPr lang="de-DE" sz="1800"/>
              <a:t>Arbeitsmotivation</a:t>
            </a:r>
          </a:p>
          <a:p>
            <a:pPr lvl="1">
              <a:lnSpc>
                <a:spcPct val="80000"/>
              </a:lnSpc>
            </a:pPr>
            <a:r>
              <a:rPr lang="de-DE" sz="1800"/>
              <a:t>Fehlzeiten und Fluktuation</a:t>
            </a:r>
          </a:p>
          <a:p>
            <a:pPr lvl="1">
              <a:lnSpc>
                <a:spcPct val="80000"/>
              </a:lnSpc>
            </a:pPr>
            <a:r>
              <a:rPr lang="de-DE" sz="1800"/>
              <a:t>Unfallquoten</a:t>
            </a:r>
          </a:p>
          <a:p>
            <a:pPr>
              <a:lnSpc>
                <a:spcPct val="80000"/>
              </a:lnSpc>
            </a:pPr>
            <a:r>
              <a:rPr lang="de-DE" sz="2000" b="1"/>
              <a:t>Schlussfolgerungen: </a:t>
            </a:r>
          </a:p>
          <a:p>
            <a:pPr lvl="1">
              <a:lnSpc>
                <a:spcPct val="80000"/>
              </a:lnSpc>
            </a:pPr>
            <a:r>
              <a:rPr lang="de-DE" sz="1800"/>
              <a:t>Befriedigung aus der Erfüllung von Aufgaben</a:t>
            </a:r>
          </a:p>
          <a:p>
            <a:pPr lvl="1">
              <a:lnSpc>
                <a:spcPct val="80000"/>
              </a:lnSpc>
            </a:pPr>
            <a:r>
              <a:rPr lang="de-DE" sz="1800"/>
              <a:t>Gruppe soll angemessen sein zur Erfüllung ganzheitlicher Aufgaben</a:t>
            </a:r>
          </a:p>
          <a:p>
            <a:pPr lvl="1">
              <a:lnSpc>
                <a:spcPct val="80000"/>
              </a:lnSpc>
            </a:pPr>
            <a:r>
              <a:rPr lang="de-DE" sz="1800"/>
              <a:t>Befriedigende soziale Beziehungen notwendig </a:t>
            </a:r>
          </a:p>
          <a:p>
            <a:pPr lvl="1">
              <a:lnSpc>
                <a:spcPct val="80000"/>
              </a:lnSpc>
            </a:pPr>
            <a:r>
              <a:rPr lang="de-DE" sz="1800"/>
              <a:t>Selbstregulation der Gruppe</a:t>
            </a:r>
          </a:p>
          <a:p>
            <a:pPr lvl="1">
              <a:lnSpc>
                <a:spcPct val="80000"/>
              </a:lnSpc>
            </a:pPr>
            <a:r>
              <a:rPr lang="de-DE" sz="1800"/>
              <a:t>Physikalische Abgrenzung des Raumes</a:t>
            </a:r>
          </a:p>
          <a:p>
            <a:pPr lvl="1">
              <a:lnSpc>
                <a:spcPct val="80000"/>
              </a:lnSpc>
            </a:pPr>
            <a:endParaRPr lang="de-DE" sz="1800"/>
          </a:p>
          <a:p>
            <a:pPr>
              <a:lnSpc>
                <a:spcPct val="80000"/>
              </a:lnSpc>
            </a:pPr>
            <a:r>
              <a:rPr lang="de-DE" sz="1800">
                <a:sym typeface="Wingdings" pitchFamily="2" charset="2"/>
              </a:rPr>
              <a:t>VDI: sozialverträgliche Gestaltung von Automatisierungsvorhaben: „</a:t>
            </a:r>
            <a:r>
              <a:rPr lang="de-DE" sz="1800"/>
              <a:t>Gleichzeitige Gestaltung von menschlicher Arbeit und Automatisierungstechnik“ </a:t>
            </a:r>
          </a:p>
          <a:p>
            <a:pPr>
              <a:lnSpc>
                <a:spcPct val="80000"/>
              </a:lnSpc>
              <a:buFont typeface="Wingdings" pitchFamily="2" charset="2"/>
              <a:buChar char="è"/>
            </a:pPr>
            <a:endParaRPr lang="de-DE" sz="1800"/>
          </a:p>
          <a:p>
            <a:pPr algn="ctr">
              <a:lnSpc>
                <a:spcPct val="80000"/>
              </a:lnSpc>
              <a:buFont typeface="Wingdings" pitchFamily="2" charset="2"/>
              <a:buChar char="è"/>
            </a:pPr>
            <a:r>
              <a:rPr lang="de-DE" sz="1600"/>
              <a:t>= </a:t>
            </a:r>
            <a:r>
              <a:rPr lang="de-DE" sz="2000" b="1"/>
              <a:t>joint optimization</a:t>
            </a:r>
          </a:p>
          <a:p>
            <a:pPr>
              <a:lnSpc>
                <a:spcPct val="80000"/>
              </a:lnSpc>
            </a:pPr>
            <a:endParaRPr lang="de-DE" sz="2000" b="1"/>
          </a:p>
        </p:txBody>
      </p:sp>
    </p:spTree>
    <p:extLst>
      <p:ext uri="{BB962C8B-B14F-4D97-AF65-F5344CB8AC3E}">
        <p14:creationId xmlns="" xmlns:p14="http://schemas.microsoft.com/office/powerpoint/2010/main" val="282883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7000" y="233363"/>
            <a:ext cx="7104063" cy="622300"/>
          </a:xfrm>
        </p:spPr>
        <p:txBody>
          <a:bodyPr lIns="93296" tIns="46648" rIns="93296" bIns="46648" anchor="t"/>
          <a:lstStyle/>
          <a:p>
            <a:r>
              <a:rPr lang="de-DE"/>
              <a:t>Zusammenhänge zwischen verschiedenen Aspekten arbeitspsychologischer Konzeptentwicklung</a:t>
            </a:r>
          </a:p>
        </p:txBody>
      </p:sp>
      <p:graphicFrame>
        <p:nvGraphicFramePr>
          <p:cNvPr id="23552" name="Object 0"/>
          <p:cNvGraphicFramePr>
            <a:graphicFrameLocks noChangeAspect="1"/>
          </p:cNvGraphicFramePr>
          <p:nvPr/>
        </p:nvGraphicFramePr>
        <p:xfrm>
          <a:off x="77788" y="1089025"/>
          <a:ext cx="8863012" cy="5986463"/>
        </p:xfrm>
        <a:graphic>
          <a:graphicData uri="http://schemas.openxmlformats.org/presentationml/2006/ole">
            <p:oleObj spid="_x0000_s35849" name="Dokument" r:id="rId4" imgW="8461248" imgH="5209032" progId="Word.Document.8">
              <p:embed/>
            </p:oleObj>
          </a:graphicData>
        </a:graphic>
      </p:graphicFrame>
    </p:spTree>
    <p:extLst>
      <p:ext uri="{BB962C8B-B14F-4D97-AF65-F5344CB8AC3E}">
        <p14:creationId xmlns="" xmlns:p14="http://schemas.microsoft.com/office/powerpoint/2010/main" val="13972388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Arbeitswelten Heute</a:t>
            </a:r>
            <a:br>
              <a:rPr lang="de-DE" dirty="0"/>
            </a:b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18</a:t>
            </a:fld>
            <a:endParaRPr lang="de-DE"/>
          </a:p>
        </p:txBody>
      </p:sp>
    </p:spTree>
    <p:extLst>
      <p:ext uri="{BB962C8B-B14F-4D97-AF65-F5344CB8AC3E}">
        <p14:creationId xmlns="" xmlns:p14="http://schemas.microsoft.com/office/powerpoint/2010/main" val="1325122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19</a:t>
            </a:fld>
            <a:endParaRPr lang="de-DE"/>
          </a:p>
        </p:txBody>
      </p:sp>
      <p:pic>
        <p:nvPicPr>
          <p:cNvPr id="5" name="Grafik 4" descr="http://forum-media.finanzen.net/board/anonymize/attachment.m?aid=744913"/>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661838" y="3448500"/>
            <a:ext cx="3475484" cy="2945434"/>
          </a:xfrm>
          <a:prstGeom prst="rect">
            <a:avLst/>
          </a:prstGeom>
          <a:noFill/>
          <a:ln>
            <a:noFill/>
          </a:ln>
        </p:spPr>
      </p:pic>
      <p:pic>
        <p:nvPicPr>
          <p:cNvPr id="6" name="Grafik 5" descr="http://cdn3.spiegel.de/images/image-389476-galleryV9-krxu-389476.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4467225"/>
            <a:ext cx="3590925" cy="2390775"/>
          </a:xfrm>
          <a:prstGeom prst="rect">
            <a:avLst/>
          </a:prstGeom>
          <a:noFill/>
          <a:ln>
            <a:noFill/>
          </a:ln>
        </p:spPr>
      </p:pic>
      <p:pic>
        <p:nvPicPr>
          <p:cNvPr id="7" name="Grafik 6" descr="http://i1.wp.com/btr.michaelkwan.com/wp-content/uploads/2011/04/lifeworkintegration.jpg?resize=525%2C219"/>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52536" y="2405513"/>
            <a:ext cx="5000625" cy="2085975"/>
          </a:xfrm>
          <a:prstGeom prst="rect">
            <a:avLst/>
          </a:prstGeom>
          <a:noFill/>
          <a:ln>
            <a:noFill/>
          </a:ln>
        </p:spPr>
      </p:pic>
      <p:pic>
        <p:nvPicPr>
          <p:cNvPr id="8" name="Grafik 7" descr="https://www.deutschland.de/sites/default/files/styles/stage/public/article_images/pimg_179949_Titel-Index-Arbeit-VW-Zwickau_A.jpg?itok=b4wBzIWJ"/>
          <p:cNvPicPr/>
          <p:nvPr/>
        </p:nvPicPr>
        <p:blipFill rotWithShape="1">
          <a:blip r:embed="rId6" cstate="print">
            <a:extLst>
              <a:ext uri="{28A0092B-C50C-407E-A947-70E740481C1C}">
                <a14:useLocalDpi xmlns="" xmlns:a14="http://schemas.microsoft.com/office/drawing/2010/main" val="0"/>
              </a:ext>
            </a:extLst>
          </a:blip>
          <a:srcRect b="16814"/>
          <a:stretch/>
        </p:blipFill>
        <p:spPr bwMode="auto">
          <a:xfrm>
            <a:off x="-121518" y="16386"/>
            <a:ext cx="5314950" cy="2486660"/>
          </a:xfrm>
          <a:prstGeom prst="rect">
            <a:avLst/>
          </a:prstGeom>
          <a:noFill/>
          <a:ln>
            <a:noFill/>
          </a:ln>
          <a:extLst>
            <a:ext uri="{53640926-AAD7-44D8-BBD7-CCE9431645EC}">
              <a14:shadowObscured xmlns="" xmlns:a14="http://schemas.microsoft.com/office/drawing/2010/main"/>
            </a:ext>
          </a:extLst>
        </p:spPr>
      </p:pic>
      <p:pic>
        <p:nvPicPr>
          <p:cNvPr id="33794" name="Picture 2" descr="Einrichtung Idee Billard Computerspiele"/>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283968" y="0"/>
            <a:ext cx="4853354" cy="323308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35890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0"/>
            <a:ext cx="7772400" cy="1362075"/>
          </a:xfrm>
        </p:spPr>
        <p:txBody>
          <a:bodyPr/>
          <a:lstStyle/>
          <a:p>
            <a:r>
              <a:rPr lang="de-DE" dirty="0" smtClean="0"/>
              <a:t>Themen und Thesen</a:t>
            </a:r>
            <a:endParaRPr lang="de-DE" dirty="0"/>
          </a:p>
        </p:txBody>
      </p:sp>
      <p:sp>
        <p:nvSpPr>
          <p:cNvPr id="3" name="Textplatzhalter 2"/>
          <p:cNvSpPr>
            <a:spLocks noGrp="1"/>
          </p:cNvSpPr>
          <p:nvPr>
            <p:ph type="body" idx="1"/>
          </p:nvPr>
        </p:nvSpPr>
        <p:spPr>
          <a:xfrm>
            <a:off x="107504" y="1412776"/>
            <a:ext cx="8928992" cy="4896544"/>
          </a:xfrm>
        </p:spPr>
        <p:txBody>
          <a:bodyPr/>
          <a:lstStyle/>
          <a:p>
            <a:pPr marL="342900" indent="-342900">
              <a:buFont typeface="Arial" panose="020B0604020202020204" pitchFamily="34" charset="0"/>
              <a:buChar char="•"/>
            </a:pPr>
            <a:r>
              <a:rPr lang="de-DE" sz="2400" b="1" dirty="0" smtClean="0"/>
              <a:t>Relevanz des Themas</a:t>
            </a:r>
          </a:p>
          <a:p>
            <a:pPr marL="342900" indent="-342900">
              <a:buFont typeface="Arial" panose="020B0604020202020204" pitchFamily="34" charset="0"/>
              <a:buChar char="•"/>
            </a:pPr>
            <a:endParaRPr lang="de-DE" sz="2400" b="1" dirty="0"/>
          </a:p>
          <a:p>
            <a:pPr marL="342900" indent="-342900">
              <a:buFont typeface="Arial" panose="020B0604020202020204" pitchFamily="34" charset="0"/>
              <a:buChar char="•"/>
            </a:pPr>
            <a:r>
              <a:rPr lang="de-DE" sz="2400" b="1" dirty="0" smtClean="0"/>
              <a:t>Die Arbeitswelten der Antike</a:t>
            </a:r>
          </a:p>
          <a:p>
            <a:pPr marL="342900" indent="-342900">
              <a:buFont typeface="Arial" panose="020B0604020202020204" pitchFamily="34" charset="0"/>
              <a:buChar char="•"/>
            </a:pPr>
            <a:r>
              <a:rPr lang="de-DE" sz="2400" b="1" dirty="0" smtClean="0"/>
              <a:t>Die Arbeitswelten des Mittelalters</a:t>
            </a:r>
          </a:p>
          <a:p>
            <a:pPr marL="342900" indent="-342900">
              <a:buFont typeface="Arial" panose="020B0604020202020204" pitchFamily="34" charset="0"/>
              <a:buChar char="•"/>
            </a:pPr>
            <a:r>
              <a:rPr lang="de-DE" sz="2400" b="1" dirty="0"/>
              <a:t>Die Arbeitswelten </a:t>
            </a:r>
            <a:r>
              <a:rPr lang="de-DE" sz="2400" b="1" dirty="0" smtClean="0"/>
              <a:t>der Industrialisierung</a:t>
            </a:r>
          </a:p>
          <a:p>
            <a:pPr marL="342900" indent="-342900">
              <a:buFont typeface="Arial" panose="020B0604020202020204" pitchFamily="34" charset="0"/>
              <a:buChar char="•"/>
            </a:pPr>
            <a:r>
              <a:rPr lang="de-DE" sz="2400" b="1" dirty="0" smtClean="0"/>
              <a:t>Die Arbeitswelten Heute</a:t>
            </a:r>
          </a:p>
          <a:p>
            <a:pPr marL="342900" indent="-342900">
              <a:buFont typeface="Arial" panose="020B0604020202020204" pitchFamily="34" charset="0"/>
              <a:buChar char="•"/>
            </a:pPr>
            <a:r>
              <a:rPr lang="de-DE" sz="2400" b="1" dirty="0"/>
              <a:t>Die Arbeitswelten </a:t>
            </a:r>
            <a:r>
              <a:rPr lang="de-DE" sz="2400" b="1" dirty="0" smtClean="0"/>
              <a:t>Morgen-	Industrie 4.0</a:t>
            </a:r>
          </a:p>
          <a:p>
            <a:pPr marL="342900" indent="-342900">
              <a:buFont typeface="Arial" panose="020B0604020202020204" pitchFamily="34" charset="0"/>
              <a:buChar char="•"/>
            </a:pPr>
            <a:endParaRPr lang="de-DE" sz="2400" b="1" dirty="0" smtClean="0"/>
          </a:p>
          <a:p>
            <a:pPr marL="342900" indent="-342900">
              <a:buFont typeface="Arial" panose="020B0604020202020204" pitchFamily="34" charset="0"/>
              <a:buChar char="•"/>
            </a:pPr>
            <a:r>
              <a:rPr lang="de-DE" sz="2400" b="1" dirty="0" smtClean="0"/>
              <a:t>Aufgaben für werteorientierte Menschen/Organisationen</a:t>
            </a:r>
            <a:endParaRPr lang="de-DE" sz="2400" b="1"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a:t>
            </a:fld>
            <a:endParaRPr lang="de-DE"/>
          </a:p>
        </p:txBody>
      </p:sp>
    </p:spTree>
    <p:extLst>
      <p:ext uri="{BB962C8B-B14F-4D97-AF65-F5344CB8AC3E}">
        <p14:creationId xmlns="" xmlns:p14="http://schemas.microsoft.com/office/powerpoint/2010/main" val="2596937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982" y="116632"/>
            <a:ext cx="8974469" cy="1362075"/>
          </a:xfrm>
        </p:spPr>
        <p:txBody>
          <a:bodyPr/>
          <a:lstStyle/>
          <a:p>
            <a:r>
              <a:rPr lang="de-DE" dirty="0" smtClean="0"/>
              <a:t>Arbeitswelt von Heute: Thesen</a:t>
            </a: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20</a:t>
            </a:fld>
            <a:endParaRPr lang="de-DE"/>
          </a:p>
        </p:txBody>
      </p:sp>
      <p:sp>
        <p:nvSpPr>
          <p:cNvPr id="5" name="Textfeld 4"/>
          <p:cNvSpPr txBox="1"/>
          <p:nvPr/>
        </p:nvSpPr>
        <p:spPr>
          <a:xfrm>
            <a:off x="179512" y="1124743"/>
            <a:ext cx="8712968" cy="6186309"/>
          </a:xfrm>
          <a:prstGeom prst="rect">
            <a:avLst/>
          </a:prstGeom>
          <a:noFill/>
        </p:spPr>
        <p:txBody>
          <a:bodyPr wrap="square" rtlCol="0">
            <a:spAutoFit/>
          </a:bodyPr>
          <a:lstStyle/>
          <a:p>
            <a:r>
              <a:rPr lang="de-DE" dirty="0" smtClean="0"/>
              <a:t>Obwohl wir so viel Zeitersparnis haben wie nie, über Mobilität, Maschinen, Zeitmanagement, Unterstützung, haben wir auch so viel „Zeitdruck“ wie nie.</a:t>
            </a:r>
          </a:p>
          <a:p>
            <a:endParaRPr lang="de-DE" dirty="0"/>
          </a:p>
          <a:p>
            <a:r>
              <a:rPr lang="de-DE" dirty="0" smtClean="0"/>
              <a:t>Mit der Reduktion der körperlichen Arbeit steigt die psychische Beanspruchung</a:t>
            </a:r>
          </a:p>
          <a:p>
            <a:endParaRPr lang="de-DE" dirty="0"/>
          </a:p>
          <a:p>
            <a:r>
              <a:rPr lang="de-DE" dirty="0" smtClean="0"/>
              <a:t>Mit der Reduktion manueller Kompetenzanforderungen steigt die Sozialkompetenzanforderung</a:t>
            </a:r>
          </a:p>
          <a:p>
            <a:endParaRPr lang="de-DE" dirty="0"/>
          </a:p>
          <a:p>
            <a:r>
              <a:rPr lang="de-DE" dirty="0" smtClean="0"/>
              <a:t>Es gibt eine starke Fokussierung auf „geistige“ </a:t>
            </a:r>
            <a:r>
              <a:rPr lang="de-DE" dirty="0"/>
              <a:t>T</a:t>
            </a:r>
            <a:r>
              <a:rPr lang="de-DE" dirty="0" smtClean="0"/>
              <a:t>ätigkeiten, leider werden die handwerklichen Kompetenzen im Ansehen weniger berücksichtigt, obwohl sie ein großer Schatz der Deutschen sind.</a:t>
            </a:r>
          </a:p>
          <a:p>
            <a:endParaRPr lang="de-DE" dirty="0"/>
          </a:p>
          <a:p>
            <a:r>
              <a:rPr lang="de-DE" dirty="0" smtClean="0"/>
              <a:t>Amerikanische Großindustrie bestimmt unsere Arbeitswelt, obwohl sie völlig anders strukturiert ist, mehr Fachkompetenz, mehr Stabilität, mehr Vertrauen</a:t>
            </a:r>
          </a:p>
          <a:p>
            <a:endParaRPr lang="de-DE" dirty="0"/>
          </a:p>
          <a:p>
            <a:r>
              <a:rPr lang="de-DE" dirty="0" smtClean="0"/>
              <a:t>Amerikanische Bildungsansätze und die Großindustrie bestimmen unser Bildungssystem, obwohl die strukturellen Voraussetzungen überhaupt nicht vergleichbar sind.</a:t>
            </a:r>
          </a:p>
          <a:p>
            <a:endParaRPr lang="de-DE" dirty="0" smtClean="0"/>
          </a:p>
          <a:p>
            <a:r>
              <a:rPr lang="de-DE" dirty="0" smtClean="0"/>
              <a:t>Ein destabilisiertes Europa, insbesondere Deutschland, nutz anderen Ländern in der Exportpolitik, z.B. USA, China, Russland</a:t>
            </a:r>
          </a:p>
          <a:p>
            <a:endParaRPr lang="de-DE" dirty="0"/>
          </a:p>
        </p:txBody>
      </p:sp>
    </p:spTree>
    <p:extLst>
      <p:ext uri="{BB962C8B-B14F-4D97-AF65-F5344CB8AC3E}">
        <p14:creationId xmlns="" xmlns:p14="http://schemas.microsoft.com/office/powerpoint/2010/main" val="1009323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7000" y="233363"/>
            <a:ext cx="8483600" cy="452437"/>
          </a:xfrm>
        </p:spPr>
        <p:txBody>
          <a:bodyPr lIns="93296" tIns="46648" rIns="93296" bIns="46648" anchor="t"/>
          <a:lstStyle/>
          <a:p>
            <a:r>
              <a:rPr lang="de-DE" b="1"/>
              <a:t>Arbeitssystem als soziotechnisches System  (nach Grote, 1993)</a:t>
            </a:r>
            <a:endParaRPr lang="de-DE"/>
          </a:p>
        </p:txBody>
      </p:sp>
      <p:sp>
        <p:nvSpPr>
          <p:cNvPr id="21507" name="Oval 3"/>
          <p:cNvSpPr>
            <a:spLocks noChangeArrowheads="1"/>
          </p:cNvSpPr>
          <p:nvPr/>
        </p:nvSpPr>
        <p:spPr bwMode="blackWhite">
          <a:xfrm>
            <a:off x="233363" y="1400175"/>
            <a:ext cx="7931150" cy="4352925"/>
          </a:xfrm>
          <a:prstGeom prst="ellipse">
            <a:avLst/>
          </a:prstGeom>
          <a:noFill/>
          <a:ln w="38100">
            <a:solidFill>
              <a:schemeClr val="tx1"/>
            </a:solidFill>
            <a:round/>
            <a:headEnd/>
            <a:tailEnd/>
          </a:ln>
          <a:effectLst/>
        </p:spPr>
        <p:txBody>
          <a:bodyPr wrap="none" anchor="ctr"/>
          <a:lstStyle/>
          <a:p>
            <a:endParaRPr lang="de-DE"/>
          </a:p>
        </p:txBody>
      </p:sp>
      <p:sp>
        <p:nvSpPr>
          <p:cNvPr id="21508" name="Rectangle 4"/>
          <p:cNvSpPr>
            <a:spLocks noGrp="1" noChangeArrowheads="1"/>
          </p:cNvSpPr>
          <p:nvPr>
            <p:ph type="body" idx="1"/>
          </p:nvPr>
        </p:nvSpPr>
        <p:spPr>
          <a:xfrm>
            <a:off x="3276600" y="1524000"/>
            <a:ext cx="1600200" cy="381000"/>
          </a:xfrm>
          <a:noFill/>
        </p:spPr>
        <p:txBody>
          <a:bodyPr lIns="93296" tIns="46648" rIns="93296" bIns="46648"/>
          <a:lstStyle/>
          <a:p>
            <a:pPr algn="ctr">
              <a:buFontTx/>
              <a:buNone/>
            </a:pPr>
            <a:r>
              <a:rPr lang="de-DE" sz="1600" b="1">
                <a:latin typeface="Arial" pitchFamily="34" charset="0"/>
              </a:rPr>
              <a:t>Arbeitssystem</a:t>
            </a:r>
            <a:endParaRPr lang="de-DE" sz="1600">
              <a:latin typeface="Arial" pitchFamily="34" charset="0"/>
            </a:endParaRPr>
          </a:p>
        </p:txBody>
      </p:sp>
      <p:sp>
        <p:nvSpPr>
          <p:cNvPr id="21509" name="Line 5"/>
          <p:cNvSpPr>
            <a:spLocks noChangeShapeType="1"/>
          </p:cNvSpPr>
          <p:nvPr/>
        </p:nvSpPr>
        <p:spPr bwMode="blackWhite">
          <a:xfrm>
            <a:off x="2782888" y="1554163"/>
            <a:ext cx="2020887" cy="933450"/>
          </a:xfrm>
          <a:prstGeom prst="line">
            <a:avLst/>
          </a:prstGeom>
          <a:noFill/>
          <a:ln w="25400">
            <a:solidFill>
              <a:schemeClr val="tx1"/>
            </a:solidFill>
            <a:round/>
            <a:headEnd/>
            <a:tailEnd/>
          </a:ln>
          <a:effectLst/>
        </p:spPr>
        <p:txBody>
          <a:bodyPr anchor="ctr"/>
          <a:lstStyle/>
          <a:p>
            <a:endParaRPr lang="de-DE"/>
          </a:p>
        </p:txBody>
      </p:sp>
      <p:sp>
        <p:nvSpPr>
          <p:cNvPr id="21510" name="Line 6"/>
          <p:cNvSpPr>
            <a:spLocks noChangeShapeType="1"/>
          </p:cNvSpPr>
          <p:nvPr/>
        </p:nvSpPr>
        <p:spPr bwMode="blackWhite">
          <a:xfrm flipH="1">
            <a:off x="3951288" y="2487613"/>
            <a:ext cx="854075" cy="622300"/>
          </a:xfrm>
          <a:prstGeom prst="line">
            <a:avLst/>
          </a:prstGeom>
          <a:noFill/>
          <a:ln w="25400">
            <a:solidFill>
              <a:schemeClr val="tx1"/>
            </a:solidFill>
            <a:round/>
            <a:headEnd/>
            <a:tailEnd/>
          </a:ln>
          <a:effectLst/>
        </p:spPr>
        <p:txBody>
          <a:bodyPr anchor="ctr"/>
          <a:lstStyle/>
          <a:p>
            <a:endParaRPr lang="de-DE"/>
          </a:p>
        </p:txBody>
      </p:sp>
      <p:sp>
        <p:nvSpPr>
          <p:cNvPr id="21511" name="Line 7"/>
          <p:cNvSpPr>
            <a:spLocks noChangeShapeType="1"/>
          </p:cNvSpPr>
          <p:nvPr/>
        </p:nvSpPr>
        <p:spPr bwMode="blackWhite">
          <a:xfrm>
            <a:off x="3913188" y="3109913"/>
            <a:ext cx="1166812" cy="622300"/>
          </a:xfrm>
          <a:prstGeom prst="line">
            <a:avLst/>
          </a:prstGeom>
          <a:noFill/>
          <a:ln w="25400">
            <a:solidFill>
              <a:schemeClr val="tx1"/>
            </a:solidFill>
            <a:round/>
            <a:headEnd/>
            <a:tailEnd/>
          </a:ln>
          <a:effectLst/>
        </p:spPr>
        <p:txBody>
          <a:bodyPr anchor="ctr"/>
          <a:lstStyle/>
          <a:p>
            <a:endParaRPr lang="de-DE"/>
          </a:p>
        </p:txBody>
      </p:sp>
      <p:sp>
        <p:nvSpPr>
          <p:cNvPr id="21512" name="Line 8"/>
          <p:cNvSpPr>
            <a:spLocks noChangeShapeType="1"/>
          </p:cNvSpPr>
          <p:nvPr/>
        </p:nvSpPr>
        <p:spPr bwMode="blackWhite">
          <a:xfrm flipH="1">
            <a:off x="3187700" y="3732213"/>
            <a:ext cx="1866900" cy="1243012"/>
          </a:xfrm>
          <a:prstGeom prst="line">
            <a:avLst/>
          </a:prstGeom>
          <a:noFill/>
          <a:ln w="25400">
            <a:solidFill>
              <a:schemeClr val="tx1"/>
            </a:solidFill>
            <a:round/>
            <a:headEnd/>
            <a:tailEnd/>
          </a:ln>
          <a:effectLst/>
        </p:spPr>
        <p:txBody>
          <a:bodyPr anchor="ctr"/>
          <a:lstStyle/>
          <a:p>
            <a:endParaRPr lang="de-DE"/>
          </a:p>
        </p:txBody>
      </p:sp>
      <p:sp>
        <p:nvSpPr>
          <p:cNvPr id="21513" name="Line 9"/>
          <p:cNvSpPr>
            <a:spLocks noChangeShapeType="1"/>
          </p:cNvSpPr>
          <p:nvPr/>
        </p:nvSpPr>
        <p:spPr bwMode="blackWhite">
          <a:xfrm>
            <a:off x="3187700" y="4975225"/>
            <a:ext cx="2565400" cy="622300"/>
          </a:xfrm>
          <a:prstGeom prst="line">
            <a:avLst/>
          </a:prstGeom>
          <a:noFill/>
          <a:ln w="25400">
            <a:solidFill>
              <a:schemeClr val="tx1"/>
            </a:solidFill>
            <a:round/>
            <a:headEnd/>
            <a:tailEnd/>
          </a:ln>
          <a:effectLst/>
        </p:spPr>
        <p:txBody>
          <a:bodyPr anchor="ctr"/>
          <a:lstStyle/>
          <a:p>
            <a:endParaRPr lang="de-DE"/>
          </a:p>
        </p:txBody>
      </p:sp>
      <p:sp>
        <p:nvSpPr>
          <p:cNvPr id="21514" name="Rectangle 10"/>
          <p:cNvSpPr>
            <a:spLocks noChangeArrowheads="1"/>
          </p:cNvSpPr>
          <p:nvPr/>
        </p:nvSpPr>
        <p:spPr bwMode="auto">
          <a:xfrm>
            <a:off x="3429000" y="3429000"/>
            <a:ext cx="1711325" cy="365125"/>
          </a:xfrm>
          <a:prstGeom prst="rect">
            <a:avLst/>
          </a:prstGeom>
          <a:solidFill>
            <a:schemeClr val="bg1"/>
          </a:solidFill>
          <a:ln w="9525">
            <a:noFill/>
            <a:miter lim="800000"/>
            <a:headEnd/>
            <a:tailEnd/>
          </a:ln>
          <a:effectLst/>
        </p:spPr>
        <p:txBody>
          <a:bodyPr lIns="0" tIns="0" rIns="0" bIns="0">
            <a:spAutoFit/>
          </a:bodyPr>
          <a:lstStyle/>
          <a:p>
            <a:pPr algn="ctr" defTabSz="912813"/>
            <a:r>
              <a:rPr lang="de-DE" b="1">
                <a:latin typeface="Arial" pitchFamily="34" charset="0"/>
              </a:rPr>
              <a:t>AUFGABE</a:t>
            </a:r>
          </a:p>
        </p:txBody>
      </p:sp>
      <p:sp>
        <p:nvSpPr>
          <p:cNvPr id="21515" name="Rectangle 11"/>
          <p:cNvSpPr>
            <a:spLocks noChangeArrowheads="1"/>
          </p:cNvSpPr>
          <p:nvPr/>
        </p:nvSpPr>
        <p:spPr bwMode="auto">
          <a:xfrm>
            <a:off x="933450" y="2409825"/>
            <a:ext cx="2565400" cy="2395538"/>
          </a:xfrm>
          <a:prstGeom prst="rect">
            <a:avLst/>
          </a:prstGeom>
          <a:noFill/>
          <a:ln w="9525">
            <a:noFill/>
            <a:miter lim="800000"/>
            <a:headEnd/>
            <a:tailEnd/>
          </a:ln>
          <a:effectLst/>
        </p:spPr>
        <p:txBody>
          <a:bodyPr lIns="0" tIns="0" rIns="0" bIns="0">
            <a:spAutoFit/>
          </a:bodyPr>
          <a:lstStyle/>
          <a:p>
            <a:pPr defTabSz="912813">
              <a:spcAft>
                <a:spcPct val="80000"/>
              </a:spcAft>
            </a:pPr>
            <a:r>
              <a:rPr lang="de-DE" sz="1600" b="1">
                <a:latin typeface="Arial" pitchFamily="34" charset="0"/>
              </a:rPr>
              <a:t>Technisches Teilsystem</a:t>
            </a:r>
          </a:p>
          <a:p>
            <a:pPr defTabSz="912813">
              <a:spcAft>
                <a:spcPct val="50000"/>
              </a:spcAft>
            </a:pPr>
            <a:r>
              <a:rPr lang="de-DE" sz="1600">
                <a:latin typeface="Arial" pitchFamily="34" charset="0"/>
              </a:rPr>
              <a:t>Technische Anlagen</a:t>
            </a:r>
          </a:p>
          <a:p>
            <a:pPr defTabSz="912813">
              <a:spcAft>
                <a:spcPct val="50000"/>
              </a:spcAft>
            </a:pPr>
            <a:r>
              <a:rPr lang="de-DE" sz="1600">
                <a:latin typeface="Arial" pitchFamily="34" charset="0"/>
              </a:rPr>
              <a:t>Produktionsmaterialien</a:t>
            </a:r>
          </a:p>
          <a:p>
            <a:pPr defTabSz="912813">
              <a:spcAft>
                <a:spcPct val="50000"/>
              </a:spcAft>
            </a:pPr>
            <a:r>
              <a:rPr lang="de-DE" sz="1600">
                <a:latin typeface="Arial" pitchFamily="34" charset="0"/>
              </a:rPr>
              <a:t>Technische Bedingungen der Transformations-prozesse</a:t>
            </a:r>
          </a:p>
          <a:p>
            <a:pPr defTabSz="912813">
              <a:spcAft>
                <a:spcPct val="50000"/>
              </a:spcAft>
            </a:pPr>
            <a:r>
              <a:rPr lang="de-DE" sz="1600">
                <a:latin typeface="Arial" pitchFamily="34" charset="0"/>
              </a:rPr>
              <a:t>Räumliche Gegebenheiten</a:t>
            </a:r>
            <a:endParaRPr lang="de-DE" sz="1600"/>
          </a:p>
        </p:txBody>
      </p:sp>
      <p:sp>
        <p:nvSpPr>
          <p:cNvPr id="21516" name="Rectangle 12"/>
          <p:cNvSpPr>
            <a:spLocks noChangeArrowheads="1"/>
          </p:cNvSpPr>
          <p:nvPr/>
        </p:nvSpPr>
        <p:spPr bwMode="auto">
          <a:xfrm>
            <a:off x="5286375" y="2254250"/>
            <a:ext cx="2489200" cy="2640013"/>
          </a:xfrm>
          <a:prstGeom prst="rect">
            <a:avLst/>
          </a:prstGeom>
          <a:noFill/>
          <a:ln w="9525">
            <a:noFill/>
            <a:miter lim="800000"/>
            <a:headEnd/>
            <a:tailEnd/>
          </a:ln>
          <a:effectLst/>
        </p:spPr>
        <p:txBody>
          <a:bodyPr lIns="0" tIns="0" rIns="0" bIns="0">
            <a:spAutoFit/>
          </a:bodyPr>
          <a:lstStyle/>
          <a:p>
            <a:pPr defTabSz="912813">
              <a:spcAft>
                <a:spcPct val="80000"/>
              </a:spcAft>
            </a:pPr>
            <a:r>
              <a:rPr lang="de-DE" sz="1600" b="1">
                <a:latin typeface="Arial" pitchFamily="34" charset="0"/>
              </a:rPr>
              <a:t>Soziales Teilsystem</a:t>
            </a:r>
          </a:p>
          <a:p>
            <a:pPr defTabSz="912813">
              <a:spcAft>
                <a:spcPct val="50000"/>
              </a:spcAft>
            </a:pPr>
            <a:r>
              <a:rPr lang="de-DE" sz="1600">
                <a:latin typeface="Arial" pitchFamily="34" charset="0"/>
              </a:rPr>
              <a:t>Organisationsmitglieder mit individuellen und grup-penspezifischen Fähig-keiten und Bedürfnissen</a:t>
            </a:r>
          </a:p>
          <a:p>
            <a:pPr defTabSz="912813">
              <a:spcAft>
                <a:spcPct val="50000"/>
              </a:spcAft>
            </a:pPr>
            <a:r>
              <a:rPr lang="de-DE" sz="1600">
                <a:latin typeface="Arial" pitchFamily="34" charset="0"/>
              </a:rPr>
              <a:t>Formelle und informelle Beziehungen zwischen Individuen und Arbeitsgruppen</a:t>
            </a:r>
            <a:endParaRPr lang="de-DE" sz="1600"/>
          </a:p>
        </p:txBody>
      </p:sp>
    </p:spTree>
    <p:extLst>
      <p:ext uri="{BB962C8B-B14F-4D97-AF65-F5344CB8AC3E}">
        <p14:creationId xmlns="" xmlns:p14="http://schemas.microsoft.com/office/powerpoint/2010/main" val="1292451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Arbeitswelten Morgen-	Industrie 4.0</a:t>
            </a:r>
            <a:br>
              <a:rPr lang="de-DE" dirty="0"/>
            </a:br>
            <a:endParaRPr lang="de-DE" dirty="0"/>
          </a:p>
        </p:txBody>
      </p:sp>
      <p:sp>
        <p:nvSpPr>
          <p:cNvPr id="3" name="Text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22</a:t>
            </a:fld>
            <a:endParaRPr lang="de-DE"/>
          </a:p>
        </p:txBody>
      </p:sp>
    </p:spTree>
    <p:extLst>
      <p:ext uri="{BB962C8B-B14F-4D97-AF65-F5344CB8AC3E}">
        <p14:creationId xmlns="" xmlns:p14="http://schemas.microsoft.com/office/powerpoint/2010/main" val="25340343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23</a:t>
            </a:fld>
            <a:endParaRPr lang="de-DE"/>
          </a:p>
        </p:txBody>
      </p:sp>
      <p:pic>
        <p:nvPicPr>
          <p:cNvPr id="5" name="Grafik 4" descr="http://www.pankower-allgemeine-zeitung.de/wp-content/uploads/2015/05/haendedruckroboterhand639-600x271.gif"/>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504" y="260648"/>
            <a:ext cx="3528392" cy="1884045"/>
          </a:xfrm>
          <a:prstGeom prst="rect">
            <a:avLst/>
          </a:prstGeom>
          <a:noFill/>
          <a:ln>
            <a:noFill/>
          </a:ln>
        </p:spPr>
      </p:pic>
      <p:pic>
        <p:nvPicPr>
          <p:cNvPr id="6" name="Grafik 5" descr="http://www.segapro.net/wp-content//2012/05/Rasenm%C3%A4her-Roboter.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46190" y="0"/>
            <a:ext cx="2797810" cy="2238375"/>
          </a:xfrm>
          <a:prstGeom prst="rect">
            <a:avLst/>
          </a:prstGeom>
          <a:noFill/>
          <a:ln>
            <a:noFill/>
          </a:ln>
        </p:spPr>
      </p:pic>
      <p:pic>
        <p:nvPicPr>
          <p:cNvPr id="7" name="Grafik 6" descr="http://blog.otto-office.com/wp-content/uploads/2014/12/arbeit-zukunft.jpg"/>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39552" y="2209031"/>
            <a:ext cx="4819650" cy="2125980"/>
          </a:xfrm>
          <a:prstGeom prst="rect">
            <a:avLst/>
          </a:prstGeom>
          <a:noFill/>
          <a:ln>
            <a:noFill/>
          </a:ln>
        </p:spPr>
      </p:pic>
      <p:pic>
        <p:nvPicPr>
          <p:cNvPr id="8" name="Grafik 7" descr="https://www.scopevisio.com/ratgeber/wp-content/uploads/2015/11/Zukunft-der-Arbeit.jp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57064" y="4869160"/>
            <a:ext cx="4502968" cy="1800225"/>
          </a:xfrm>
          <a:prstGeom prst="rect">
            <a:avLst/>
          </a:prstGeom>
          <a:noFill/>
          <a:ln>
            <a:noFill/>
          </a:ln>
        </p:spPr>
      </p:pic>
      <p:pic>
        <p:nvPicPr>
          <p:cNvPr id="9" name="Grafik 8" descr="http://www.automotiveit.eu/wp-content/uploads/2012/05/kukarobot.jpg"/>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006897" y="2269207"/>
            <a:ext cx="2381250" cy="1809750"/>
          </a:xfrm>
          <a:prstGeom prst="rect">
            <a:avLst/>
          </a:prstGeom>
          <a:noFill/>
          <a:ln>
            <a:noFill/>
          </a:ln>
        </p:spPr>
      </p:pic>
      <p:pic>
        <p:nvPicPr>
          <p:cNvPr id="32772" name="Picture 4" descr="http://ecx.images-amazon.com/images/I/71SEsEl1ExL._SL1499_.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220072" y="4535764"/>
            <a:ext cx="3410148" cy="2275919"/>
          </a:xfrm>
          <a:prstGeom prst="rect">
            <a:avLst/>
          </a:prstGeom>
          <a:noFill/>
          <a:extLst>
            <a:ext uri="{909E8E84-426E-40DD-AFC4-6F175D3DCCD1}">
              <a14:hiddenFill xmlns="" xmlns:a14="http://schemas.microsoft.com/office/drawing/2010/main">
                <a:solidFill>
                  <a:srgbClr val="FFFFFF"/>
                </a:solidFill>
              </a14:hiddenFill>
            </a:ext>
          </a:extLst>
        </p:spPr>
      </p:pic>
      <p:pic>
        <p:nvPicPr>
          <p:cNvPr id="32778" name="Picture 10" descr="Bildergebnis für computer gedankenlesen"/>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3873296" y="260647"/>
            <a:ext cx="2472893" cy="16890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417632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7772400" cy="789238"/>
          </a:xfrm>
        </p:spPr>
        <p:txBody>
          <a:bodyPr/>
          <a:lstStyle/>
          <a:p>
            <a:r>
              <a:rPr lang="de-DE" dirty="0" smtClean="0"/>
              <a:t>Arbeit von Morgen: Thesen</a:t>
            </a: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24</a:t>
            </a:fld>
            <a:endParaRPr lang="de-DE"/>
          </a:p>
        </p:txBody>
      </p:sp>
      <p:sp>
        <p:nvSpPr>
          <p:cNvPr id="5" name="Textfeld 4"/>
          <p:cNvSpPr txBox="1"/>
          <p:nvPr/>
        </p:nvSpPr>
        <p:spPr>
          <a:xfrm>
            <a:off x="251520" y="1124744"/>
            <a:ext cx="8568952" cy="5632311"/>
          </a:xfrm>
          <a:prstGeom prst="rect">
            <a:avLst/>
          </a:prstGeom>
          <a:noFill/>
        </p:spPr>
        <p:txBody>
          <a:bodyPr wrap="square" rtlCol="0">
            <a:spAutoFit/>
          </a:bodyPr>
          <a:lstStyle/>
          <a:p>
            <a:r>
              <a:rPr lang="de-DE" dirty="0" smtClean="0"/>
              <a:t>Die Schere zwischen Arm und Reich geht immer weiter auseinander. Sowohl innerhalb der Länder, als auch zwischen den Ländern</a:t>
            </a:r>
          </a:p>
          <a:p>
            <a:endParaRPr lang="de-DE" dirty="0"/>
          </a:p>
          <a:p>
            <a:r>
              <a:rPr lang="de-DE" dirty="0" smtClean="0"/>
              <a:t>Die Unterschiede machen sich in der Arbeitswelt stärker bemerkbar: In der westlichen Welt wird Arbeit als Mühsal „</a:t>
            </a:r>
            <a:r>
              <a:rPr lang="de-DE" dirty="0" err="1" smtClean="0"/>
              <a:t>outgesourced</a:t>
            </a:r>
            <a:r>
              <a:rPr lang="de-DE" dirty="0" smtClean="0"/>
              <a:t>“ Schlechte und gefährliche Arbeit machen „Ausländer“ aus oder in der zweiten und dritten Welt</a:t>
            </a:r>
          </a:p>
          <a:p>
            <a:endParaRPr lang="de-DE" dirty="0"/>
          </a:p>
          <a:p>
            <a:r>
              <a:rPr lang="de-DE" dirty="0" smtClean="0"/>
              <a:t>Der zwischenmenschliche Kontakt läuft immer mehr über elektronische Verbindungen. Avatare und Roboter sowie „Cyborgs“ treten verstärkt auf. Mensch und Maschine verschmelzen zunehmend, in Beruf-Medizin und Alltag</a:t>
            </a:r>
          </a:p>
          <a:p>
            <a:endParaRPr lang="de-DE" dirty="0"/>
          </a:p>
          <a:p>
            <a:r>
              <a:rPr lang="de-DE" dirty="0" smtClean="0"/>
              <a:t>Der Mensch benötigt neue Kompetenzen und verliert alte bewährte Strategien.</a:t>
            </a:r>
          </a:p>
          <a:p>
            <a:endParaRPr lang="de-DE" dirty="0"/>
          </a:p>
          <a:p>
            <a:r>
              <a:rPr lang="de-DE" dirty="0" smtClean="0"/>
              <a:t>Die Kreativität und Selbstverwirklichung wird in der Arbeit- die nicht getrennt ist vom Privaten- rund um die Uhr gefordert und gefördert.</a:t>
            </a:r>
          </a:p>
          <a:p>
            <a:endParaRPr lang="de-DE" dirty="0"/>
          </a:p>
          <a:p>
            <a:r>
              <a:rPr lang="de-DE" dirty="0" smtClean="0"/>
              <a:t>Arbeitsstellen fördern die permanente Selbstausbeutung</a:t>
            </a:r>
          </a:p>
          <a:p>
            <a:endParaRPr lang="de-DE" dirty="0"/>
          </a:p>
          <a:p>
            <a:r>
              <a:rPr lang="de-DE" dirty="0" smtClean="0"/>
              <a:t>Erst mit dem Gewinn grenzenloser Energie und der Materie-Energie Transformation kann die neue Welt für alle Gruppen beginnen</a:t>
            </a:r>
            <a:endParaRPr lang="de-DE" dirty="0"/>
          </a:p>
        </p:txBody>
      </p:sp>
    </p:spTree>
    <p:extLst>
      <p:ext uri="{BB962C8B-B14F-4D97-AF65-F5344CB8AC3E}">
        <p14:creationId xmlns="" xmlns:p14="http://schemas.microsoft.com/office/powerpoint/2010/main" val="42931245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228600"/>
            <a:ext cx="6215608" cy="400110"/>
          </a:xfrm>
          <a:prstGeom prst="rect">
            <a:avLst/>
          </a:prstGeom>
          <a:noFill/>
          <a:ln w="9525">
            <a:noFill/>
            <a:miter lim="800000"/>
            <a:headEnd/>
            <a:tailEnd/>
          </a:ln>
          <a:effectLst/>
        </p:spPr>
        <p:txBody>
          <a:bodyPr wrap="square">
            <a:spAutoFit/>
          </a:bodyPr>
          <a:lstStyle/>
          <a:p>
            <a:pPr>
              <a:spcBef>
                <a:spcPct val="50000"/>
              </a:spcBef>
            </a:pPr>
            <a:r>
              <a:rPr lang="de-DE" sz="2000" b="1" dirty="0">
                <a:latin typeface="Arial" pitchFamily="34" charset="0"/>
              </a:rPr>
              <a:t>Definition von </a:t>
            </a:r>
            <a:r>
              <a:rPr lang="de-DE" sz="2000" b="1" dirty="0" smtClean="0">
                <a:latin typeface="Arial" pitchFamily="34" charset="0"/>
              </a:rPr>
              <a:t>Arbeit: Opfer oder Gestalter?</a:t>
            </a:r>
            <a:endParaRPr lang="de-DE" sz="2000" dirty="0">
              <a:latin typeface="Arial" pitchFamily="34" charset="0"/>
            </a:endParaRPr>
          </a:p>
        </p:txBody>
      </p:sp>
      <p:graphicFrame>
        <p:nvGraphicFramePr>
          <p:cNvPr id="22532" name="Object 4"/>
          <p:cNvGraphicFramePr>
            <a:graphicFrameLocks noChangeAspect="1"/>
          </p:cNvGraphicFramePr>
          <p:nvPr/>
        </p:nvGraphicFramePr>
        <p:xfrm>
          <a:off x="533400" y="990600"/>
          <a:ext cx="6934200" cy="5453063"/>
        </p:xfrm>
        <a:graphic>
          <a:graphicData uri="http://schemas.openxmlformats.org/presentationml/2006/ole">
            <p:oleObj spid="_x0000_s38917" name="Dokument" r:id="rId4" imgW="7772400" imgH="6758940" progId="Word.Document.8">
              <p:embed/>
            </p:oleObj>
          </a:graphicData>
        </a:graphic>
      </p:graphicFrame>
    </p:spTree>
    <p:extLst>
      <p:ext uri="{BB962C8B-B14F-4D97-AF65-F5344CB8AC3E}">
        <p14:creationId xmlns="" xmlns:p14="http://schemas.microsoft.com/office/powerpoint/2010/main" val="27682238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5822423"/>
            <a:ext cx="9144000" cy="5786199"/>
          </a:xfrm>
          <a:prstGeom prst="rect">
            <a:avLst/>
          </a:prstGeom>
        </p:spPr>
        <p:txBody>
          <a:bodyPr wrap="square">
            <a:spAutoFit/>
          </a:bodyPr>
          <a:lstStyle/>
          <a:p>
            <a:r>
              <a:rPr lang="de-DE" sz="1000" dirty="0"/>
              <a:t>Gütekriterien des Arbeitskreises Gesundheitsfördernde</a:t>
            </a:r>
          </a:p>
          <a:p>
            <a:r>
              <a:rPr lang="de-DE" sz="1000" dirty="0"/>
              <a:t>Hochschulen für eine Gesundheitsfördernde Hochschule</a:t>
            </a:r>
          </a:p>
          <a:p>
            <a:r>
              <a:rPr lang="de-DE" sz="1000" dirty="0"/>
              <a:t>1. Eine gesundheitsfördernde Hochschule arbeitet nach dem Setting-</a:t>
            </a:r>
          </a:p>
          <a:p>
            <a:r>
              <a:rPr lang="de-DE" sz="1000" dirty="0"/>
              <a:t>Ansatz.</a:t>
            </a:r>
          </a:p>
          <a:p>
            <a:r>
              <a:rPr lang="de-DE" sz="1000" dirty="0"/>
              <a:t>2. Eine gesundheitsfördernde Hochschule orientiert sich am Konzept der</a:t>
            </a:r>
          </a:p>
          <a:p>
            <a:r>
              <a:rPr lang="de-DE" sz="1000" dirty="0" err="1"/>
              <a:t>Salutogenese</a:t>
            </a:r>
            <a:r>
              <a:rPr lang="de-DE" sz="1000" dirty="0"/>
              <a:t> und nimmt Bedingungen und Ressourcen für Gesundheit</a:t>
            </a:r>
          </a:p>
          <a:p>
            <a:r>
              <a:rPr lang="de-DE" sz="1000" dirty="0"/>
              <a:t>in den Blick.</a:t>
            </a:r>
          </a:p>
          <a:p>
            <a:r>
              <a:rPr lang="de-DE" sz="1000" dirty="0"/>
              <a:t>3. Eine gesundheitsfördernde Hochschule integriert das Konzept der Gesundheitsförderung</a:t>
            </a:r>
          </a:p>
          <a:p>
            <a:r>
              <a:rPr lang="de-DE" sz="1000" dirty="0"/>
              <a:t>in ihre Hochschulpolitik (z.B. Leitbild, Führungsleitlinien,</a:t>
            </a:r>
          </a:p>
          <a:p>
            <a:r>
              <a:rPr lang="de-DE" sz="1000" dirty="0"/>
              <a:t>Zielvereinbarungen, Dienstvereinbarungen oder andere Vereinbarungen).</a:t>
            </a:r>
          </a:p>
          <a:p>
            <a:r>
              <a:rPr lang="de-DE" sz="1000" dirty="0"/>
              <a:t>4. Eine gesundheitsfördernde Hochschule berücksichtigt Gesundheitsförderung</a:t>
            </a:r>
          </a:p>
          <a:p>
            <a:r>
              <a:rPr lang="de-DE" sz="1000" dirty="0"/>
              <a:t>als Querschnittsaufgabe bei allen hochschulinternen Prozessen</a:t>
            </a:r>
          </a:p>
          <a:p>
            <a:r>
              <a:rPr lang="de-DE" sz="1000" dirty="0"/>
              <a:t>und Entscheidungen sowie in Lehre und Forschung.</a:t>
            </a:r>
          </a:p>
          <a:p>
            <a:r>
              <a:rPr lang="de-DE" sz="1000" dirty="0"/>
              <a:t>5. Eine gesundheitsfördernde Hochschule beauftragt eine hochschulweit</a:t>
            </a:r>
          </a:p>
          <a:p>
            <a:r>
              <a:rPr lang="de-DE" sz="1000" dirty="0"/>
              <a:t>zuständige Steuerungsgruppe mit der Entwicklung von gesundheitsförderlichen</a:t>
            </a:r>
          </a:p>
          <a:p>
            <a:r>
              <a:rPr lang="de-DE" sz="1000" dirty="0"/>
              <a:t>Strukturen und Prozessen, in der die relevanten Bereiche der</a:t>
            </a:r>
          </a:p>
          <a:p>
            <a:r>
              <a:rPr lang="de-DE" sz="1000" dirty="0"/>
              <a:t>Hochschule vertreten sind.</a:t>
            </a:r>
          </a:p>
          <a:p>
            <a:r>
              <a:rPr lang="de-DE" sz="1000" dirty="0"/>
              <a:t>6. Eine gesundheitsfördernde Hochschule betreibt ein transparentes Informationsmanagement</a:t>
            </a:r>
          </a:p>
          <a:p>
            <a:r>
              <a:rPr lang="de-DE" sz="1000" dirty="0"/>
              <a:t>und formuliert Ziele und Maßnahmen auf der</a:t>
            </a:r>
          </a:p>
          <a:p>
            <a:r>
              <a:rPr lang="de-DE" sz="1000" dirty="0"/>
              <a:t>Grundlage einer regelmäßigen Gesundheitsberichterstattung in Form</a:t>
            </a:r>
          </a:p>
          <a:p>
            <a:r>
              <a:rPr lang="de-DE" sz="1000" dirty="0"/>
              <a:t>von verständlichen, transparenten und zugänglichen Informationen und</a:t>
            </a:r>
          </a:p>
          <a:p>
            <a:r>
              <a:rPr lang="de-DE" sz="1000" dirty="0"/>
              <a:t>Daten. Die gesundheitsfördernden Maßnahmen werden während und</a:t>
            </a:r>
          </a:p>
          <a:p>
            <a:r>
              <a:rPr lang="de-DE" sz="1000" dirty="0"/>
              <a:t>nach der Umsetzung im Sinne einer Qualitätssicherung evaluiert.</a:t>
            </a:r>
          </a:p>
          <a:p>
            <a:r>
              <a:rPr lang="de-DE" sz="1000" dirty="0"/>
              <a:t>7. Eine gesundheitsfördernde Hochschule führt gesundheitsfördernde</a:t>
            </a:r>
          </a:p>
          <a:p>
            <a:r>
              <a:rPr lang="de-DE" sz="1000" dirty="0"/>
              <a:t>Maßnahmen durch, die sich sowohl an einer Verhaltens- als auch Verhältnisdimension</a:t>
            </a:r>
          </a:p>
          <a:p>
            <a:r>
              <a:rPr lang="de-DE" sz="1000" dirty="0"/>
              <a:t>orientieren und </a:t>
            </a:r>
            <a:r>
              <a:rPr lang="de-DE" sz="1000" dirty="0" err="1"/>
              <a:t>partizipativ</a:t>
            </a:r>
            <a:r>
              <a:rPr lang="de-DE" sz="1000" dirty="0"/>
              <a:t> ausgerichtet sind.</a:t>
            </a:r>
          </a:p>
          <a:p>
            <a:r>
              <a:rPr lang="de-DE" sz="1000" dirty="0"/>
              <a:t>8. Eine gesundheitsfördernde Hochschule verpflichtet sich dem Prinzip der</a:t>
            </a:r>
          </a:p>
          <a:p>
            <a:r>
              <a:rPr lang="de-DE" sz="1000" dirty="0"/>
              <a:t>Nachhaltigkeit. Dies bedeutet, dass bei der Gesundheitsförderung gleichermaßen</a:t>
            </a:r>
          </a:p>
          <a:p>
            <a:r>
              <a:rPr lang="de-DE" sz="1000" dirty="0"/>
              <a:t>soziale, ökologische, ökonomische und kulturelle Aspekte</a:t>
            </a:r>
          </a:p>
          <a:p>
            <a:r>
              <a:rPr lang="de-DE" sz="1000" dirty="0"/>
              <a:t>einschließlich der globalen Perspektive zu berücksichtigen sind.</a:t>
            </a:r>
          </a:p>
          <a:p>
            <a:r>
              <a:rPr lang="de-DE" sz="1000" dirty="0"/>
              <a:t>9. Eine gesundheitsfördernde Hochschule integriert Gender Mainstreaming,</a:t>
            </a:r>
          </a:p>
          <a:p>
            <a:r>
              <a:rPr lang="de-DE" sz="1000" dirty="0"/>
              <a:t>Cultural Mainstreaming sowie die Gleichbehandlung von</a:t>
            </a:r>
          </a:p>
          <a:p>
            <a:r>
              <a:rPr lang="de-DE" sz="1000" dirty="0"/>
              <a:t>Menschen mit chronischen Erkrankungen und Menschen mit Behinderungen</a:t>
            </a:r>
          </a:p>
          <a:p>
            <a:r>
              <a:rPr lang="de-DE" sz="1000" dirty="0"/>
              <a:t>als wesentliche Teile in das gesundheitsfördernde Konzept.</a:t>
            </a:r>
          </a:p>
          <a:p>
            <a:r>
              <a:rPr lang="de-DE" sz="1000" dirty="0"/>
              <a:t>132</a:t>
            </a:r>
          </a:p>
          <a:p>
            <a:r>
              <a:rPr lang="de-DE" sz="1000" dirty="0"/>
              <a:t>10. Eine gesundheitsfördernde Hochschule vernetzt sich sowohl mit anderen</a:t>
            </a:r>
          </a:p>
          <a:p>
            <a:r>
              <a:rPr lang="de-DE" sz="1000" dirty="0"/>
              <a:t>Hochschulen als auch mit der Kommune/Region.</a:t>
            </a:r>
          </a:p>
        </p:txBody>
      </p:sp>
      <p:sp>
        <p:nvSpPr>
          <p:cNvPr id="5" name="Textfeld 4"/>
          <p:cNvSpPr txBox="1"/>
          <p:nvPr/>
        </p:nvSpPr>
        <p:spPr>
          <a:xfrm>
            <a:off x="0" y="27856"/>
            <a:ext cx="9144000" cy="738664"/>
          </a:xfrm>
          <a:prstGeom prst="rect">
            <a:avLst/>
          </a:prstGeom>
          <a:noFill/>
        </p:spPr>
        <p:txBody>
          <a:bodyPr wrap="square" rtlCol="0">
            <a:spAutoFit/>
          </a:bodyPr>
          <a:lstStyle/>
          <a:p>
            <a:r>
              <a:rPr lang="de-DE" sz="2400" dirty="0" smtClean="0"/>
              <a:t>Die Zukunft ist auch nicht mehr das, was sie mal war</a:t>
            </a:r>
          </a:p>
          <a:p>
            <a:r>
              <a:rPr lang="de-DE" i="1" dirty="0" smtClean="0"/>
              <a:t>Leonard </a:t>
            </a:r>
            <a:r>
              <a:rPr lang="de-DE" i="1" dirty="0" err="1" smtClean="0"/>
              <a:t>Nimoy</a:t>
            </a:r>
            <a:endParaRPr lang="de-DE" i="1" dirty="0"/>
          </a:p>
        </p:txBody>
      </p:sp>
      <p:pic>
        <p:nvPicPr>
          <p:cNvPr id="82946" name="Picture 2" descr="…Leonard Nimoy?"/>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5808" y="1052736"/>
            <a:ext cx="7330568" cy="3858193"/>
          </a:xfrm>
          <a:prstGeom prst="rect">
            <a:avLst/>
          </a:prstGeom>
          <a:noFill/>
          <a:extLst>
            <a:ext uri="{909E8E84-426E-40DD-AFC4-6F175D3DCCD1}">
              <a14:hiddenFill xmlns="" xmlns:a14="http://schemas.microsoft.com/office/drawing/2010/main">
                <a:solidFill>
                  <a:srgbClr val="FFFFFF"/>
                </a:solidFill>
              </a14:hiddenFill>
            </a:ext>
          </a:extLst>
        </p:spPr>
      </p:pic>
      <p:sp>
        <p:nvSpPr>
          <p:cNvPr id="2" name="Rechteck 1"/>
          <p:cNvSpPr/>
          <p:nvPr/>
        </p:nvSpPr>
        <p:spPr>
          <a:xfrm>
            <a:off x="0" y="5229200"/>
            <a:ext cx="9144000" cy="1261884"/>
          </a:xfrm>
          <a:prstGeom prst="rect">
            <a:avLst/>
          </a:prstGeom>
        </p:spPr>
        <p:txBody>
          <a:bodyPr wrap="square">
            <a:spAutoFit/>
          </a:bodyPr>
          <a:lstStyle/>
          <a:p>
            <a:pPr algn="ctr"/>
            <a:r>
              <a:rPr lang="de-DE" sz="4400" b="1" dirty="0" smtClean="0"/>
              <a:t>Live Long </a:t>
            </a:r>
            <a:r>
              <a:rPr lang="de-DE" sz="4400" b="1" dirty="0" err="1" smtClean="0"/>
              <a:t>and</a:t>
            </a:r>
            <a:r>
              <a:rPr lang="de-DE" sz="4400" b="1" dirty="0" smtClean="0"/>
              <a:t> Prosper !</a:t>
            </a:r>
          </a:p>
          <a:p>
            <a:pPr algn="ctr"/>
            <a:r>
              <a:rPr lang="de-DE" sz="3200" b="1" dirty="0" smtClean="0"/>
              <a:t>Vielen Dank für Ihre Aufmerksamkeit !</a:t>
            </a:r>
            <a:endParaRPr lang="de-DE" sz="3200" b="1" dirty="0"/>
          </a:p>
        </p:txBody>
      </p:sp>
    </p:spTree>
    <p:extLst>
      <p:ext uri="{BB962C8B-B14F-4D97-AF65-F5344CB8AC3E}">
        <p14:creationId xmlns="" xmlns:p14="http://schemas.microsoft.com/office/powerpoint/2010/main" val="22673919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a:xfrm>
            <a:off x="127000" y="233363"/>
            <a:ext cx="9017000" cy="590550"/>
          </a:xfrm>
        </p:spPr>
        <p:txBody>
          <a:bodyPr lIns="93296" tIns="46648" rIns="93296" bIns="46648" anchor="t"/>
          <a:lstStyle/>
          <a:p>
            <a:r>
              <a:rPr lang="de-DE" dirty="0"/>
              <a:t>Ziel der "Wissenschaftlichen Betriebsführung"</a:t>
            </a:r>
            <a:br>
              <a:rPr lang="de-DE" dirty="0"/>
            </a:br>
            <a:r>
              <a:rPr lang="de-DE" sz="1800" dirty="0"/>
              <a:t>Optimierung der Produktion durch </a:t>
            </a:r>
            <a:r>
              <a:rPr lang="de-DE" sz="1800" dirty="0" err="1" smtClean="0"/>
              <a:t>konsequen</a:t>
            </a:r>
            <a:r>
              <a:rPr lang="de-DE" sz="1800" dirty="0" smtClean="0"/>
              <a:t> </a:t>
            </a:r>
            <a:r>
              <a:rPr lang="de-DE" sz="1800" dirty="0" err="1" smtClean="0"/>
              <a:t>te</a:t>
            </a:r>
            <a:r>
              <a:rPr lang="de-DE" sz="1800" dirty="0" smtClean="0"/>
              <a:t> </a:t>
            </a:r>
            <a:r>
              <a:rPr lang="de-DE" sz="1800" dirty="0"/>
              <a:t>systematische Arbeitsteilung</a:t>
            </a:r>
            <a:endParaRPr lang="de-DE" b="1" dirty="0"/>
          </a:p>
        </p:txBody>
      </p:sp>
      <p:sp>
        <p:nvSpPr>
          <p:cNvPr id="19459" name="Rectangle 1027"/>
          <p:cNvSpPr>
            <a:spLocks noGrp="1" noChangeArrowheads="1"/>
          </p:cNvSpPr>
          <p:nvPr>
            <p:ph type="body" idx="1"/>
          </p:nvPr>
        </p:nvSpPr>
        <p:spPr>
          <a:xfrm>
            <a:off x="0" y="1092200"/>
            <a:ext cx="8242300" cy="5765800"/>
          </a:xfrm>
        </p:spPr>
        <p:txBody>
          <a:bodyPr lIns="93296" tIns="46648" rIns="93296" bIns="46648"/>
          <a:lstStyle/>
          <a:p>
            <a:pPr marL="304800" indent="-304800" defTabSz="895350">
              <a:lnSpc>
                <a:spcPct val="110000"/>
              </a:lnSpc>
              <a:spcAft>
                <a:spcPct val="30000"/>
              </a:spcAft>
            </a:pPr>
            <a:r>
              <a:rPr lang="de-DE" sz="1600" b="1" dirty="0"/>
              <a:t>"</a:t>
            </a:r>
            <a:r>
              <a:rPr lang="de-DE" sz="1600" b="1" dirty="0" err="1">
                <a:latin typeface="Arial" pitchFamily="34" charset="0"/>
              </a:rPr>
              <a:t>Principles</a:t>
            </a:r>
            <a:r>
              <a:rPr lang="de-DE" sz="1600" b="1" dirty="0">
                <a:latin typeface="Arial" pitchFamily="34" charset="0"/>
              </a:rPr>
              <a:t> </a:t>
            </a:r>
            <a:r>
              <a:rPr lang="de-DE" sz="1600" b="1" dirty="0" err="1">
                <a:latin typeface="Arial" pitchFamily="34" charset="0"/>
              </a:rPr>
              <a:t>of</a:t>
            </a:r>
            <a:r>
              <a:rPr lang="de-DE" sz="1600" b="1" dirty="0">
                <a:latin typeface="Arial" pitchFamily="34" charset="0"/>
              </a:rPr>
              <a:t> </a:t>
            </a:r>
            <a:r>
              <a:rPr lang="de-DE" sz="1600" b="1" dirty="0" err="1">
                <a:latin typeface="Arial" pitchFamily="34" charset="0"/>
              </a:rPr>
              <a:t>scientific</a:t>
            </a:r>
            <a:r>
              <a:rPr lang="de-DE" sz="1600" b="1" dirty="0">
                <a:latin typeface="Arial" pitchFamily="34" charset="0"/>
              </a:rPr>
              <a:t> Management" 1911</a:t>
            </a:r>
            <a:endParaRPr lang="de-DE" sz="1600" dirty="0">
              <a:latin typeface="Arial" pitchFamily="34" charset="0"/>
            </a:endParaRPr>
          </a:p>
          <a:p>
            <a:pPr marL="304800" indent="-304800" defTabSz="895350">
              <a:lnSpc>
                <a:spcPct val="110000"/>
              </a:lnSpc>
              <a:spcAft>
                <a:spcPct val="30000"/>
              </a:spcAft>
            </a:pPr>
            <a:r>
              <a:rPr lang="de-DE" sz="1600" dirty="0">
                <a:latin typeface="Arial" pitchFamily="34" charset="0"/>
              </a:rPr>
              <a:t>Wissenschaftliche Arbeitsanalysen statt Faustregelmethode</a:t>
            </a:r>
          </a:p>
          <a:p>
            <a:pPr marL="304800" indent="-304800" defTabSz="895350">
              <a:lnSpc>
                <a:spcPct val="110000"/>
              </a:lnSpc>
              <a:spcAft>
                <a:spcPct val="30000"/>
              </a:spcAft>
            </a:pPr>
            <a:r>
              <a:rPr lang="de-DE" sz="1600" dirty="0">
                <a:latin typeface="Arial" pitchFamily="34" charset="0"/>
              </a:rPr>
              <a:t>Gezielte Personalauswahl und Personalförderung</a:t>
            </a:r>
          </a:p>
          <a:p>
            <a:pPr marL="304800" indent="-304800" defTabSz="895350">
              <a:lnSpc>
                <a:spcPct val="110000"/>
              </a:lnSpc>
              <a:spcAft>
                <a:spcPct val="30000"/>
              </a:spcAft>
            </a:pPr>
            <a:r>
              <a:rPr lang="de-DE" sz="1600" dirty="0">
                <a:latin typeface="Arial" pitchFamily="34" charset="0"/>
              </a:rPr>
              <a:t>Arbeit im herzlichen Einvernehmen mit den Arbeitern</a:t>
            </a:r>
          </a:p>
          <a:p>
            <a:pPr marL="304800" indent="-304800" defTabSz="895350">
              <a:lnSpc>
                <a:spcPct val="110000"/>
              </a:lnSpc>
              <a:spcAft>
                <a:spcPct val="30000"/>
              </a:spcAft>
            </a:pPr>
            <a:r>
              <a:rPr lang="de-DE" sz="1600" dirty="0">
                <a:latin typeface="Arial" pitchFamily="34" charset="0"/>
              </a:rPr>
              <a:t>Fähigkeitsbezogene Verteilung von Arbeit und Verantwortung</a:t>
            </a:r>
          </a:p>
          <a:p>
            <a:pPr marL="304800" indent="-304800" defTabSz="895350">
              <a:lnSpc>
                <a:spcPct val="110000"/>
              </a:lnSpc>
              <a:spcAft>
                <a:spcPct val="30000"/>
              </a:spcAft>
            </a:pPr>
            <a:endParaRPr lang="de-DE" sz="1600" dirty="0">
              <a:latin typeface="Arial" pitchFamily="34" charset="0"/>
            </a:endParaRPr>
          </a:p>
          <a:p>
            <a:pPr marL="304800" indent="-304800" defTabSz="895350">
              <a:lnSpc>
                <a:spcPct val="110000"/>
              </a:lnSpc>
              <a:spcAft>
                <a:spcPct val="30000"/>
              </a:spcAft>
              <a:buFontTx/>
              <a:buNone/>
            </a:pPr>
            <a:r>
              <a:rPr lang="de-DE" sz="1600" b="1" dirty="0">
                <a:latin typeface="Arial" pitchFamily="34" charset="0"/>
              </a:rPr>
              <a:t>Aufgabenbereiche der "Wissenschaftlichen Betriebsführung"</a:t>
            </a:r>
            <a:endParaRPr lang="de-DE" sz="1600" dirty="0">
              <a:latin typeface="Arial" pitchFamily="34" charset="0"/>
            </a:endParaRPr>
          </a:p>
          <a:p>
            <a:pPr marL="304800" indent="-304800" defTabSz="895350">
              <a:lnSpc>
                <a:spcPct val="110000"/>
              </a:lnSpc>
              <a:spcAft>
                <a:spcPct val="30000"/>
              </a:spcAft>
            </a:pPr>
            <a:r>
              <a:rPr lang="de-DE" sz="1600" dirty="0">
                <a:latin typeface="Arial" pitchFamily="34" charset="0"/>
              </a:rPr>
              <a:t>Festlegung von Arbeitsmethoden durch Ziel- und Bewegungsstudien, die in ihrem Ablauf ein maximales Arbeitsergebnis gewährleisten</a:t>
            </a:r>
          </a:p>
          <a:p>
            <a:pPr marL="304800" indent="-304800" defTabSz="895350">
              <a:lnSpc>
                <a:spcPct val="110000"/>
              </a:lnSpc>
              <a:spcAft>
                <a:spcPct val="30000"/>
              </a:spcAft>
            </a:pPr>
            <a:r>
              <a:rPr lang="de-DE" sz="1600" dirty="0">
                <a:latin typeface="Arial" pitchFamily="34" charset="0"/>
              </a:rPr>
              <a:t>Entwicklung eines Systems von Leistungsnormen und Entlohnungsregeln auf der Grundlage von Arbeitsstudien, das den Arbeitenden bei der Anwendung der leistungsmaximalen Arbeitsmethoden zur Erreichung der geforderten Produktionsnorm motiviert</a:t>
            </a:r>
          </a:p>
          <a:p>
            <a:pPr marL="304800" indent="-304800" defTabSz="895350">
              <a:lnSpc>
                <a:spcPct val="110000"/>
              </a:lnSpc>
              <a:spcAft>
                <a:spcPct val="30000"/>
              </a:spcAft>
            </a:pPr>
            <a:r>
              <a:rPr lang="de-DE" sz="1600" dirty="0">
                <a:latin typeface="Arial" pitchFamily="34" charset="0"/>
              </a:rPr>
              <a:t>Optimale Gestaltung des Arbeitsplatzes auf physiologische Merkmale des Menschen und Entwicklung organisatorischer Regeln zur Festlegung von Arbeitsprioritäten durch spezialisierte "Funktionsmeister"</a:t>
            </a:r>
          </a:p>
        </p:txBody>
      </p:sp>
    </p:spTree>
    <p:extLst>
      <p:ext uri="{BB962C8B-B14F-4D97-AF65-F5344CB8AC3E}">
        <p14:creationId xmlns="" xmlns:p14="http://schemas.microsoft.com/office/powerpoint/2010/main" val="9186498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147638" y="1093788"/>
            <a:ext cx="4911725" cy="425450"/>
          </a:xfrm>
        </p:spPr>
        <p:txBody>
          <a:bodyPr lIns="93296" tIns="46648" rIns="93296" bIns="46648"/>
          <a:lstStyle/>
          <a:p>
            <a:pPr>
              <a:buFontTx/>
              <a:buNone/>
            </a:pPr>
            <a:r>
              <a:rPr lang="de-DE" sz="1600" b="1" smtClean="0">
                <a:latin typeface="Tahoma" pitchFamily="34" charset="0"/>
                <a:cs typeface="Tahoma" pitchFamily="34" charset="0"/>
              </a:rPr>
              <a:t>LENINISMUS</a:t>
            </a:r>
          </a:p>
        </p:txBody>
      </p:sp>
      <p:sp>
        <p:nvSpPr>
          <p:cNvPr id="10243" name="Text Box 4"/>
          <p:cNvSpPr txBox="1">
            <a:spLocks noChangeArrowheads="1"/>
          </p:cNvSpPr>
          <p:nvPr/>
        </p:nvSpPr>
        <p:spPr bwMode="blackWhite">
          <a:xfrm>
            <a:off x="233363" y="1400175"/>
            <a:ext cx="4587875" cy="931863"/>
          </a:xfrm>
          <a:prstGeom prst="rect">
            <a:avLst/>
          </a:prstGeom>
          <a:noFill/>
          <a:ln w="12700">
            <a:noFill/>
            <a:miter lim="800000"/>
            <a:headEnd/>
            <a:tailEnd/>
          </a:ln>
        </p:spPr>
        <p:txBody>
          <a:bodyPr lIns="93296" tIns="46648" rIns="93296" bIns="46648">
            <a:spAutoFit/>
          </a:bodyPr>
          <a:lstStyle/>
          <a:p>
            <a:pPr defTabSz="933450">
              <a:spcBef>
                <a:spcPct val="50000"/>
              </a:spcBef>
            </a:pPr>
            <a:r>
              <a:rPr lang="de-DE" sz="1600">
                <a:latin typeface="Tahoma" pitchFamily="34" charset="0"/>
                <a:cs typeface="Tahoma" pitchFamily="34" charset="0"/>
              </a:rPr>
              <a:t>Widerspiegelungstheorie von F. Engels</a:t>
            </a:r>
          </a:p>
          <a:p>
            <a:pPr marL="298450" lvl="1" defTabSz="933450">
              <a:spcBef>
                <a:spcPct val="20000"/>
              </a:spcBef>
            </a:pPr>
            <a:r>
              <a:rPr lang="de-DE" sz="1600">
                <a:latin typeface="Tahoma" pitchFamily="34" charset="0"/>
                <a:cs typeface="Tahoma" pitchFamily="34" charset="0"/>
              </a:rPr>
              <a:t> Proletariat  </a:t>
            </a:r>
            <a:r>
              <a:rPr lang="de-DE" sz="1600">
                <a:latin typeface="Tahoma" pitchFamily="34" charset="0"/>
                <a:cs typeface="Tahoma" pitchFamily="34" charset="0"/>
                <a:sym typeface="Symbol" pitchFamily="18" charset="2"/>
              </a:rPr>
              <a:t>  Gewerkschaften und Arbeit</a:t>
            </a:r>
          </a:p>
          <a:p>
            <a:pPr marL="298450" lvl="1" defTabSz="933450">
              <a:spcBef>
                <a:spcPct val="20000"/>
              </a:spcBef>
            </a:pPr>
            <a:r>
              <a:rPr lang="de-DE" sz="1600">
                <a:latin typeface="Tahoma" pitchFamily="34" charset="0"/>
                <a:cs typeface="Tahoma" pitchFamily="34" charset="0"/>
                <a:sym typeface="Symbol" pitchFamily="18" charset="2"/>
              </a:rPr>
              <a:t> Intellektuelle   Strukturen und Lenkung</a:t>
            </a:r>
          </a:p>
        </p:txBody>
      </p:sp>
      <p:sp>
        <p:nvSpPr>
          <p:cNvPr id="10244" name="AutoShape 5"/>
          <p:cNvSpPr>
            <a:spLocks noChangeArrowheads="1"/>
          </p:cNvSpPr>
          <p:nvPr/>
        </p:nvSpPr>
        <p:spPr bwMode="blackWhite">
          <a:xfrm>
            <a:off x="5364163" y="1322388"/>
            <a:ext cx="233362" cy="1243012"/>
          </a:xfrm>
          <a:prstGeom prst="homePlate">
            <a:avLst>
              <a:gd name="adj" fmla="val 98333"/>
            </a:avLst>
          </a:prstGeom>
          <a:solidFill>
            <a:schemeClr val="bg2">
              <a:alpha val="50195"/>
            </a:schemeClr>
          </a:solidFill>
          <a:ln w="12700">
            <a:noFill/>
            <a:miter lim="800000"/>
            <a:headEnd/>
            <a:tailEnd/>
          </a:ln>
        </p:spPr>
        <p:txBody>
          <a:bodyPr wrap="none" anchor="ctr"/>
          <a:lstStyle/>
          <a:p>
            <a:endParaRPr lang="de-DE"/>
          </a:p>
        </p:txBody>
      </p:sp>
      <p:sp>
        <p:nvSpPr>
          <p:cNvPr id="10245" name="Text Box 6"/>
          <p:cNvSpPr txBox="1">
            <a:spLocks noChangeArrowheads="1"/>
          </p:cNvSpPr>
          <p:nvPr/>
        </p:nvSpPr>
        <p:spPr bwMode="blackWhite">
          <a:xfrm>
            <a:off x="5830888" y="1787525"/>
            <a:ext cx="2489200" cy="339725"/>
          </a:xfrm>
          <a:prstGeom prst="rect">
            <a:avLst/>
          </a:prstGeom>
          <a:noFill/>
          <a:ln w="12700">
            <a:noFill/>
            <a:miter lim="800000"/>
            <a:headEnd/>
            <a:tailEnd/>
          </a:ln>
        </p:spPr>
        <p:txBody>
          <a:bodyPr lIns="93296" tIns="46648" rIns="93296" bIns="46648">
            <a:spAutoFit/>
          </a:bodyPr>
          <a:lstStyle/>
          <a:p>
            <a:pPr defTabSz="933450">
              <a:spcBef>
                <a:spcPct val="50000"/>
              </a:spcBef>
            </a:pPr>
            <a:r>
              <a:rPr lang="de-DE" sz="1600">
                <a:latin typeface="Tahoma" pitchFamily="34" charset="0"/>
                <a:cs typeface="Tahoma" pitchFamily="34" charset="0"/>
              </a:rPr>
              <a:t>Weltrevolution ???</a:t>
            </a:r>
          </a:p>
        </p:txBody>
      </p:sp>
      <p:sp>
        <p:nvSpPr>
          <p:cNvPr id="10246" name="Rectangle 7"/>
          <p:cNvSpPr>
            <a:spLocks noChangeArrowheads="1"/>
          </p:cNvSpPr>
          <p:nvPr/>
        </p:nvSpPr>
        <p:spPr bwMode="auto">
          <a:xfrm>
            <a:off x="233363" y="2954338"/>
            <a:ext cx="1477962" cy="246062"/>
          </a:xfrm>
          <a:prstGeom prst="rect">
            <a:avLst/>
          </a:prstGeom>
          <a:noFill/>
          <a:ln w="9525">
            <a:noFill/>
            <a:miter lim="800000"/>
            <a:headEnd/>
            <a:tailEnd/>
          </a:ln>
        </p:spPr>
        <p:txBody>
          <a:bodyPr lIns="0" tIns="0" rIns="0" bIns="0">
            <a:spAutoFit/>
          </a:bodyPr>
          <a:lstStyle/>
          <a:p>
            <a:pPr defTabSz="912813"/>
            <a:r>
              <a:rPr lang="de-DE" sz="1600" b="1">
                <a:latin typeface="Tahoma" pitchFamily="34" charset="0"/>
                <a:cs typeface="Tahoma" pitchFamily="34" charset="0"/>
              </a:rPr>
              <a:t>STALINISMUS</a:t>
            </a:r>
          </a:p>
        </p:txBody>
      </p:sp>
      <p:sp>
        <p:nvSpPr>
          <p:cNvPr id="10247" name="Text Box 8"/>
          <p:cNvSpPr txBox="1">
            <a:spLocks noChangeArrowheads="1"/>
          </p:cNvSpPr>
          <p:nvPr/>
        </p:nvSpPr>
        <p:spPr bwMode="blackWhite">
          <a:xfrm>
            <a:off x="233363" y="3343275"/>
            <a:ext cx="5441950" cy="709613"/>
          </a:xfrm>
          <a:prstGeom prst="rect">
            <a:avLst/>
          </a:prstGeom>
          <a:noFill/>
          <a:ln w="12700">
            <a:noFill/>
            <a:miter lim="800000"/>
            <a:headEnd/>
            <a:tailEnd/>
          </a:ln>
        </p:spPr>
        <p:txBody>
          <a:bodyPr lIns="93296" tIns="46648" rIns="93296" bIns="46648">
            <a:spAutoFit/>
          </a:bodyPr>
          <a:lstStyle/>
          <a:p>
            <a:pPr defTabSz="933450">
              <a:spcBef>
                <a:spcPct val="50000"/>
              </a:spcBef>
            </a:pPr>
            <a:r>
              <a:rPr lang="de-DE" sz="1600">
                <a:latin typeface="Tahoma" pitchFamily="34" charset="0"/>
                <a:cs typeface="Tahoma" pitchFamily="34" charset="0"/>
              </a:rPr>
              <a:t>Die höchste staatliche Macht erzwingt den Wandel!</a:t>
            </a:r>
          </a:p>
          <a:p>
            <a:pPr defTabSz="933450">
              <a:spcBef>
                <a:spcPct val="50000"/>
              </a:spcBef>
            </a:pPr>
            <a:r>
              <a:rPr lang="de-DE" sz="1600">
                <a:latin typeface="Tahoma" pitchFamily="34" charset="0"/>
                <a:cs typeface="Tahoma" pitchFamily="34" charset="0"/>
              </a:rPr>
              <a:t>Budapester Schule: Kein wirklicher Bedürfniswechsel!</a:t>
            </a:r>
          </a:p>
        </p:txBody>
      </p:sp>
      <p:sp>
        <p:nvSpPr>
          <p:cNvPr id="10248" name="Rectangle 9"/>
          <p:cNvSpPr>
            <a:spLocks noChangeArrowheads="1"/>
          </p:cNvSpPr>
          <p:nvPr/>
        </p:nvSpPr>
        <p:spPr bwMode="auto">
          <a:xfrm>
            <a:off x="233363" y="4510088"/>
            <a:ext cx="1943100" cy="246062"/>
          </a:xfrm>
          <a:prstGeom prst="rect">
            <a:avLst/>
          </a:prstGeom>
          <a:noFill/>
          <a:ln w="9525">
            <a:noFill/>
            <a:miter lim="800000"/>
            <a:headEnd/>
            <a:tailEnd/>
          </a:ln>
        </p:spPr>
        <p:txBody>
          <a:bodyPr lIns="0" tIns="0" rIns="0" bIns="0">
            <a:spAutoFit/>
          </a:bodyPr>
          <a:lstStyle/>
          <a:p>
            <a:pPr defTabSz="912813"/>
            <a:r>
              <a:rPr lang="de-DE" sz="1600" b="1">
                <a:latin typeface="Tahoma" pitchFamily="34" charset="0"/>
                <a:cs typeface="Tahoma" pitchFamily="34" charset="0"/>
              </a:rPr>
              <a:t>KAPITALISMUS</a:t>
            </a:r>
          </a:p>
        </p:txBody>
      </p:sp>
      <p:sp>
        <p:nvSpPr>
          <p:cNvPr id="10249" name="Text Box 10"/>
          <p:cNvSpPr txBox="1">
            <a:spLocks noChangeArrowheads="1"/>
          </p:cNvSpPr>
          <p:nvPr/>
        </p:nvSpPr>
        <p:spPr bwMode="blackWhite">
          <a:xfrm>
            <a:off x="233363" y="4897438"/>
            <a:ext cx="5053012" cy="636587"/>
          </a:xfrm>
          <a:prstGeom prst="rect">
            <a:avLst/>
          </a:prstGeom>
          <a:noFill/>
          <a:ln w="12700">
            <a:noFill/>
            <a:miter lim="800000"/>
            <a:headEnd/>
            <a:tailEnd/>
          </a:ln>
        </p:spPr>
        <p:txBody>
          <a:bodyPr lIns="93296" tIns="46648" rIns="93296" bIns="46648">
            <a:spAutoFit/>
          </a:bodyPr>
          <a:lstStyle/>
          <a:p>
            <a:pPr defTabSz="933450">
              <a:spcBef>
                <a:spcPct val="50000"/>
              </a:spcBef>
            </a:pPr>
            <a:r>
              <a:rPr lang="de-DE" sz="1600">
                <a:latin typeface="Tahoma" pitchFamily="34" charset="0"/>
                <a:cs typeface="Tahoma" pitchFamily="34" charset="0"/>
              </a:rPr>
              <a:t>Arbeit = Produktionsfaktor</a:t>
            </a:r>
          </a:p>
          <a:p>
            <a:pPr defTabSz="933450">
              <a:spcBef>
                <a:spcPct val="20000"/>
              </a:spcBef>
            </a:pPr>
            <a:r>
              <a:rPr lang="de-DE" sz="1600">
                <a:latin typeface="Tahoma" pitchFamily="34" charset="0"/>
                <a:cs typeface="Tahoma" pitchFamily="34" charset="0"/>
              </a:rPr>
              <a:t>Wissen, Wollen, Dürfen </a:t>
            </a:r>
            <a:r>
              <a:rPr lang="de-DE" sz="1600">
                <a:latin typeface="Tahoma" pitchFamily="34" charset="0"/>
                <a:cs typeface="Tahoma" pitchFamily="34" charset="0"/>
                <a:sym typeface="Symbol" pitchFamily="18" charset="2"/>
              </a:rPr>
              <a:t>  Eignung, Qualifikation</a:t>
            </a:r>
          </a:p>
        </p:txBody>
      </p:sp>
      <p:sp>
        <p:nvSpPr>
          <p:cNvPr id="10250" name="AutoShape 11"/>
          <p:cNvSpPr>
            <a:spLocks noChangeArrowheads="1"/>
          </p:cNvSpPr>
          <p:nvPr/>
        </p:nvSpPr>
        <p:spPr bwMode="blackWhite">
          <a:xfrm>
            <a:off x="5364163" y="4819650"/>
            <a:ext cx="233362" cy="855663"/>
          </a:xfrm>
          <a:prstGeom prst="homePlate">
            <a:avLst>
              <a:gd name="adj" fmla="val 98333"/>
            </a:avLst>
          </a:prstGeom>
          <a:solidFill>
            <a:schemeClr val="bg2">
              <a:alpha val="50195"/>
            </a:schemeClr>
          </a:solidFill>
          <a:ln w="12700">
            <a:noFill/>
            <a:miter lim="800000"/>
            <a:headEnd/>
            <a:tailEnd/>
          </a:ln>
        </p:spPr>
        <p:txBody>
          <a:bodyPr wrap="none" anchor="ctr"/>
          <a:lstStyle/>
          <a:p>
            <a:endParaRPr lang="de-DE"/>
          </a:p>
        </p:txBody>
      </p:sp>
      <p:sp>
        <p:nvSpPr>
          <p:cNvPr id="10251" name="Text Box 12"/>
          <p:cNvSpPr txBox="1">
            <a:spLocks noChangeArrowheads="1"/>
          </p:cNvSpPr>
          <p:nvPr/>
        </p:nvSpPr>
        <p:spPr bwMode="blackWhite">
          <a:xfrm>
            <a:off x="5830888" y="4943475"/>
            <a:ext cx="2489200" cy="587375"/>
          </a:xfrm>
          <a:prstGeom prst="rect">
            <a:avLst/>
          </a:prstGeom>
          <a:noFill/>
          <a:ln w="12700">
            <a:noFill/>
            <a:miter lim="800000"/>
            <a:headEnd/>
            <a:tailEnd/>
          </a:ln>
        </p:spPr>
        <p:txBody>
          <a:bodyPr lIns="93296" tIns="46648" rIns="93296" bIns="46648">
            <a:spAutoFit/>
          </a:bodyPr>
          <a:lstStyle/>
          <a:p>
            <a:pPr defTabSz="933450">
              <a:spcBef>
                <a:spcPct val="20000"/>
              </a:spcBef>
            </a:pPr>
            <a:r>
              <a:rPr lang="de-DE" sz="1600">
                <a:latin typeface="Tahoma" pitchFamily="34" charset="0"/>
                <a:cs typeface="Tahoma" pitchFamily="34" charset="0"/>
              </a:rPr>
              <a:t>Scientific Management </a:t>
            </a:r>
            <a:r>
              <a:rPr lang="de-DE" sz="1600">
                <a:latin typeface="Tahoma" pitchFamily="34" charset="0"/>
                <a:cs typeface="Tahoma" pitchFamily="34" charset="0"/>
                <a:sym typeface="Symbol" pitchFamily="18" charset="2"/>
              </a:rPr>
              <a:t> Entfremdung</a:t>
            </a:r>
          </a:p>
        </p:txBody>
      </p:sp>
      <p:sp>
        <p:nvSpPr>
          <p:cNvPr id="10252" name="Rectangle 13"/>
          <p:cNvSpPr>
            <a:spLocks noChangeArrowheads="1"/>
          </p:cNvSpPr>
          <p:nvPr/>
        </p:nvSpPr>
        <p:spPr bwMode="auto">
          <a:xfrm>
            <a:off x="233363" y="6064250"/>
            <a:ext cx="3965575" cy="246063"/>
          </a:xfrm>
          <a:prstGeom prst="rect">
            <a:avLst/>
          </a:prstGeom>
          <a:noFill/>
          <a:ln w="9525">
            <a:noFill/>
            <a:miter lim="800000"/>
            <a:headEnd/>
            <a:tailEnd/>
          </a:ln>
        </p:spPr>
        <p:txBody>
          <a:bodyPr lIns="0" tIns="0" rIns="0" bIns="0">
            <a:spAutoFit/>
          </a:bodyPr>
          <a:lstStyle/>
          <a:p>
            <a:pPr defTabSz="912813"/>
            <a:r>
              <a:rPr lang="de-DE" sz="1600" b="1">
                <a:latin typeface="Tahoma" pitchFamily="34" charset="0"/>
                <a:cs typeface="Tahoma" pitchFamily="34" charset="0"/>
              </a:rPr>
              <a:t>MODERNE ARBEITSGESTALTUNG</a:t>
            </a:r>
          </a:p>
        </p:txBody>
      </p:sp>
      <p:sp>
        <p:nvSpPr>
          <p:cNvPr id="10253" name="Rectangle 14"/>
          <p:cNvSpPr>
            <a:spLocks noGrp="1" noChangeArrowheads="1"/>
          </p:cNvSpPr>
          <p:nvPr>
            <p:ph type="title"/>
          </p:nvPr>
        </p:nvSpPr>
        <p:spPr/>
        <p:txBody>
          <a:bodyPr/>
          <a:lstStyle/>
          <a:p>
            <a:r>
              <a:rPr lang="de-DE" smtClean="0"/>
              <a:t>Bedeutung von Arbeit – Historische Entwicklung</a:t>
            </a:r>
          </a:p>
        </p:txBody>
      </p:sp>
    </p:spTree>
    <p:extLst>
      <p:ext uri="{BB962C8B-B14F-4D97-AF65-F5344CB8AC3E}">
        <p14:creationId xmlns="" xmlns:p14="http://schemas.microsoft.com/office/powerpoint/2010/main" val="4221716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209544" y="285728"/>
            <a:ext cx="3505200" cy="492443"/>
          </a:xfrm>
          <a:prstGeom prst="rect">
            <a:avLst/>
          </a:prstGeom>
          <a:noFill/>
          <a:ln w="9525">
            <a:noFill/>
            <a:miter lim="800000"/>
            <a:headEnd/>
            <a:tailEnd/>
          </a:ln>
        </p:spPr>
        <p:txBody>
          <a:bodyPr>
            <a:spAutoFit/>
          </a:bodyPr>
          <a:lstStyle/>
          <a:p>
            <a:pPr>
              <a:spcBef>
                <a:spcPct val="50000"/>
              </a:spcBef>
            </a:pPr>
            <a:r>
              <a:rPr lang="de-DE" sz="2600" b="1" dirty="0" smtClean="0">
                <a:latin typeface="+mj-lt"/>
              </a:rPr>
              <a:t>Definition</a:t>
            </a:r>
            <a:r>
              <a:rPr lang="de-DE" sz="2600" b="1" dirty="0" smtClean="0">
                <a:latin typeface="Arial" charset="0"/>
              </a:rPr>
              <a:t> von Arbeit</a:t>
            </a:r>
            <a:endParaRPr lang="de-DE" sz="2600" dirty="0">
              <a:latin typeface="Arial" charset="0"/>
            </a:endParaRPr>
          </a:p>
        </p:txBody>
      </p:sp>
      <p:sp>
        <p:nvSpPr>
          <p:cNvPr id="4099" name="Rectangle 5"/>
          <p:cNvSpPr>
            <a:spLocks noChangeArrowheads="1"/>
          </p:cNvSpPr>
          <p:nvPr/>
        </p:nvSpPr>
        <p:spPr bwMode="auto">
          <a:xfrm>
            <a:off x="357158" y="1714488"/>
            <a:ext cx="7929618" cy="4143404"/>
          </a:xfrm>
          <a:prstGeom prst="rect">
            <a:avLst/>
          </a:prstGeom>
          <a:solidFill>
            <a:schemeClr val="bg1"/>
          </a:solidFill>
          <a:ln w="9525">
            <a:solidFill>
              <a:schemeClr val="tx1"/>
            </a:solidFill>
            <a:miter lim="800000"/>
            <a:headEnd/>
            <a:tailEnd/>
          </a:ln>
        </p:spPr>
        <p:txBody>
          <a:bodyPr wrap="none" anchor="ctr"/>
          <a:lstStyle/>
          <a:p>
            <a:pPr algn="ctr"/>
            <a:r>
              <a:rPr lang="de-DE" sz="2400" dirty="0">
                <a:latin typeface="Arial" charset="0"/>
              </a:rPr>
              <a:t>„Arbeit ist zielgerichtete menschliche Tätigkeit</a:t>
            </a:r>
          </a:p>
          <a:p>
            <a:pPr algn="ctr"/>
            <a:r>
              <a:rPr lang="de-DE" sz="2400" dirty="0">
                <a:latin typeface="Arial" charset="0"/>
              </a:rPr>
              <a:t>zum Zwecke der Transformation und</a:t>
            </a:r>
          </a:p>
          <a:p>
            <a:pPr algn="ctr"/>
            <a:r>
              <a:rPr lang="de-DE" sz="2400" dirty="0">
                <a:latin typeface="Arial" charset="0"/>
              </a:rPr>
              <a:t>Aneignung der Umwelt aufgrund selbst- oder</a:t>
            </a:r>
          </a:p>
          <a:p>
            <a:pPr algn="ctr"/>
            <a:r>
              <a:rPr lang="de-DE" sz="2400" dirty="0">
                <a:latin typeface="Arial" charset="0"/>
              </a:rPr>
              <a:t>fremddefinierter Aufgaben, mit gesellschaftlicher,</a:t>
            </a:r>
          </a:p>
          <a:p>
            <a:pPr algn="ctr"/>
            <a:r>
              <a:rPr lang="de-DE" sz="2400" dirty="0">
                <a:latin typeface="Arial" charset="0"/>
              </a:rPr>
              <a:t>materieller oder ideeller Bewertung, zur Realisierung </a:t>
            </a:r>
          </a:p>
          <a:p>
            <a:pPr algn="ctr"/>
            <a:r>
              <a:rPr lang="de-DE" sz="2400" dirty="0">
                <a:latin typeface="Arial" charset="0"/>
              </a:rPr>
              <a:t>oder Weiterentwicklung individueller</a:t>
            </a:r>
          </a:p>
          <a:p>
            <a:pPr algn="ctr"/>
            <a:r>
              <a:rPr lang="de-DE" sz="2400" dirty="0">
                <a:latin typeface="Arial" charset="0"/>
              </a:rPr>
              <a:t>oder kollektiver Bedürfnisse, Ansprüche und</a:t>
            </a:r>
          </a:p>
          <a:p>
            <a:pPr algn="ctr"/>
            <a:r>
              <a:rPr lang="de-DE" sz="2400" dirty="0">
                <a:latin typeface="Arial" charset="0"/>
              </a:rPr>
              <a:t>Kompetenzen“</a:t>
            </a:r>
          </a:p>
          <a:p>
            <a:pPr algn="ctr"/>
            <a:r>
              <a:rPr lang="de-DE" sz="2400" i="1" dirty="0">
                <a:latin typeface="Arial" charset="0"/>
              </a:rPr>
              <a:t>(</a:t>
            </a:r>
            <a:r>
              <a:rPr lang="de-DE" sz="2400" i="1" dirty="0" err="1">
                <a:latin typeface="Arial" charset="0"/>
              </a:rPr>
              <a:t>Semmer</a:t>
            </a:r>
            <a:r>
              <a:rPr lang="de-DE" sz="2400" i="1" dirty="0">
                <a:latin typeface="Arial" charset="0"/>
              </a:rPr>
              <a:t> &amp; </a:t>
            </a:r>
            <a:r>
              <a:rPr lang="de-DE" sz="2400" i="1" dirty="0" err="1">
                <a:latin typeface="Arial" charset="0"/>
              </a:rPr>
              <a:t>Udris</a:t>
            </a:r>
            <a:r>
              <a:rPr lang="de-DE" sz="2400" i="1" dirty="0">
                <a:latin typeface="Arial" charset="0"/>
              </a:rPr>
              <a:t>, 1995)</a:t>
            </a:r>
            <a:endParaRPr lang="de-DE" sz="2400" dirty="0">
              <a:latin typeface="Arial" charset="0"/>
            </a:endParaRPr>
          </a:p>
        </p:txBody>
      </p:sp>
    </p:spTree>
    <p:extLst>
      <p:ext uri="{BB962C8B-B14F-4D97-AF65-F5344CB8AC3E}">
        <p14:creationId xmlns="" xmlns:p14="http://schemas.microsoft.com/office/powerpoint/2010/main" val="3123551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6566" y="71438"/>
            <a:ext cx="8425962" cy="928670"/>
          </a:xfrm>
        </p:spPr>
        <p:txBody>
          <a:bodyPr lIns="93296" tIns="46648" rIns="93296" bIns="46648" anchor="t"/>
          <a:lstStyle/>
          <a:p>
            <a:r>
              <a:rPr lang="de-DE" dirty="0" smtClean="0"/>
              <a:t>Bedeutung von Arbeit – Historische </a:t>
            </a:r>
            <a:br>
              <a:rPr lang="de-DE" dirty="0" smtClean="0"/>
            </a:br>
            <a:r>
              <a:rPr lang="de-DE" dirty="0" smtClean="0"/>
              <a:t>Entwicklung</a:t>
            </a:r>
          </a:p>
        </p:txBody>
      </p:sp>
      <p:sp>
        <p:nvSpPr>
          <p:cNvPr id="8195" name="Rectangle 3"/>
          <p:cNvSpPr>
            <a:spLocks noGrp="1" noChangeArrowheads="1"/>
          </p:cNvSpPr>
          <p:nvPr>
            <p:ph type="body" idx="1"/>
          </p:nvPr>
        </p:nvSpPr>
        <p:spPr>
          <a:xfrm>
            <a:off x="285720" y="1142984"/>
            <a:ext cx="8339166" cy="1143000"/>
          </a:xfrm>
        </p:spPr>
        <p:txBody>
          <a:bodyPr lIns="93296" tIns="46648" rIns="93296" bIns="46648"/>
          <a:lstStyle/>
          <a:p>
            <a:pPr marL="1811338" indent="-1811338" defTabSz="895350">
              <a:buFontTx/>
              <a:buNone/>
            </a:pPr>
            <a:r>
              <a:rPr lang="de-DE" sz="1800" b="1" dirty="0" smtClean="0"/>
              <a:t>Arbeit</a:t>
            </a:r>
            <a:r>
              <a:rPr lang="de-DE" sz="1800" dirty="0" smtClean="0"/>
              <a:t> </a:t>
            </a:r>
            <a:r>
              <a:rPr lang="de-DE" sz="1600" dirty="0" smtClean="0"/>
              <a:t>(</a:t>
            </a:r>
            <a:r>
              <a:rPr lang="de-DE" sz="1600" dirty="0" err="1" smtClean="0"/>
              <a:t>indogerm</a:t>
            </a:r>
            <a:r>
              <a:rPr lang="de-DE" sz="1600" dirty="0" smtClean="0"/>
              <a:t>.): verwaist sein, zu schwerer körperlicher Arbeit verdingtes Kind</a:t>
            </a:r>
          </a:p>
          <a:p>
            <a:pPr marL="1811338" indent="-1811338" defTabSz="895350">
              <a:buFontTx/>
              <a:buNone/>
            </a:pPr>
            <a:r>
              <a:rPr lang="de-DE" sz="1600" dirty="0" smtClean="0"/>
              <a:t>             (nhd.): 	 Tätigkeit, die mit Mühe und Anstrengung verbunden ist,   Selbstverwirklichungsmöglichkeit</a:t>
            </a:r>
          </a:p>
        </p:txBody>
      </p:sp>
      <p:sp>
        <p:nvSpPr>
          <p:cNvPr id="8196" name="Text Box 4"/>
          <p:cNvSpPr txBox="1">
            <a:spLocks noChangeArrowheads="1"/>
          </p:cNvSpPr>
          <p:nvPr/>
        </p:nvSpPr>
        <p:spPr bwMode="blackWhite">
          <a:xfrm>
            <a:off x="428596" y="2054811"/>
            <a:ext cx="7462128" cy="4803189"/>
          </a:xfrm>
          <a:prstGeom prst="rect">
            <a:avLst/>
          </a:prstGeom>
          <a:noFill/>
          <a:ln w="12700">
            <a:noFill/>
            <a:miter lim="800000"/>
            <a:headEnd/>
            <a:tailEnd/>
          </a:ln>
        </p:spPr>
        <p:txBody>
          <a:bodyPr wrap="square" lIns="93296" tIns="46648" rIns="93296" bIns="46648">
            <a:spAutoFit/>
          </a:bodyPr>
          <a:lstStyle/>
          <a:p>
            <a:pPr defTabSz="933450">
              <a:spcBef>
                <a:spcPct val="50000"/>
              </a:spcBef>
            </a:pPr>
            <a:r>
              <a:rPr lang="de-DE" b="1" dirty="0"/>
              <a:t> Homer </a:t>
            </a:r>
            <a:r>
              <a:rPr lang="de-DE" dirty="0"/>
              <a:t>– Persien</a:t>
            </a:r>
          </a:p>
          <a:p>
            <a:pPr defTabSz="933450">
              <a:spcBef>
                <a:spcPct val="50000"/>
              </a:spcBef>
            </a:pPr>
            <a:r>
              <a:rPr lang="de-DE" b="0" dirty="0"/>
              <a:t> </a:t>
            </a:r>
            <a:r>
              <a:rPr lang="de-DE" b="1" dirty="0"/>
              <a:t>Aristoteles </a:t>
            </a:r>
            <a:r>
              <a:rPr lang="de-DE" dirty="0"/>
              <a:t>– Hellas</a:t>
            </a:r>
          </a:p>
          <a:p>
            <a:pPr defTabSz="933450">
              <a:spcBef>
                <a:spcPct val="50000"/>
              </a:spcBef>
            </a:pPr>
            <a:r>
              <a:rPr lang="de-DE" b="0" dirty="0"/>
              <a:t> </a:t>
            </a:r>
            <a:r>
              <a:rPr lang="de-DE" b="1" dirty="0"/>
              <a:t>Cicero </a:t>
            </a:r>
            <a:r>
              <a:rPr lang="de-DE" dirty="0"/>
              <a:t>– Rom</a:t>
            </a:r>
          </a:p>
          <a:p>
            <a:pPr defTabSz="933450">
              <a:spcBef>
                <a:spcPct val="50000"/>
              </a:spcBef>
            </a:pPr>
            <a:r>
              <a:rPr lang="de-DE" b="0" dirty="0"/>
              <a:t> </a:t>
            </a:r>
            <a:r>
              <a:rPr lang="de-DE" b="1" dirty="0"/>
              <a:t>Bibel</a:t>
            </a:r>
            <a:r>
              <a:rPr lang="de-DE" dirty="0"/>
              <a:t> – Israel</a:t>
            </a:r>
          </a:p>
          <a:p>
            <a:pPr defTabSz="933450">
              <a:spcBef>
                <a:spcPct val="50000"/>
              </a:spcBef>
            </a:pPr>
            <a:r>
              <a:rPr lang="de-DE" b="0" dirty="0"/>
              <a:t> </a:t>
            </a:r>
            <a:r>
              <a:rPr lang="de-DE" b="1" dirty="0"/>
              <a:t>NT</a:t>
            </a:r>
            <a:r>
              <a:rPr lang="de-DE" dirty="0"/>
              <a:t> – Christentum</a:t>
            </a:r>
            <a:r>
              <a:rPr lang="de-DE" b="0" dirty="0"/>
              <a:t>: </a:t>
            </a:r>
            <a:r>
              <a:rPr lang="de-DE" b="0" dirty="0" err="1"/>
              <a:t>Ora</a:t>
            </a:r>
            <a:r>
              <a:rPr lang="de-DE" b="0" dirty="0"/>
              <a:t> et </a:t>
            </a:r>
            <a:r>
              <a:rPr lang="de-DE" b="0" dirty="0" err="1"/>
              <a:t>labora</a:t>
            </a:r>
            <a:r>
              <a:rPr lang="de-DE" b="0" dirty="0"/>
              <a:t>, Leiden und Buße</a:t>
            </a:r>
          </a:p>
          <a:p>
            <a:pPr defTabSz="933450">
              <a:spcBef>
                <a:spcPct val="50000"/>
              </a:spcBef>
            </a:pPr>
            <a:r>
              <a:rPr lang="de-DE" b="0" dirty="0"/>
              <a:t> </a:t>
            </a:r>
            <a:r>
              <a:rPr lang="de-DE" b="1" dirty="0"/>
              <a:t>Reformation </a:t>
            </a:r>
            <a:r>
              <a:rPr lang="de-DE" dirty="0"/>
              <a:t>– Luther</a:t>
            </a:r>
            <a:r>
              <a:rPr lang="de-DE" b="0" dirty="0"/>
              <a:t>: Berufung Gottes</a:t>
            </a:r>
          </a:p>
          <a:p>
            <a:pPr defTabSz="933450">
              <a:spcBef>
                <a:spcPct val="50000"/>
              </a:spcBef>
            </a:pPr>
            <a:r>
              <a:rPr lang="de-DE" dirty="0"/>
              <a:t> </a:t>
            </a:r>
            <a:r>
              <a:rPr lang="de-DE" b="1" dirty="0"/>
              <a:t>Calvin</a:t>
            </a:r>
            <a:r>
              <a:rPr lang="de-DE" b="0" dirty="0"/>
              <a:t>: Erfolg als Zeichen Gottes</a:t>
            </a:r>
          </a:p>
          <a:p>
            <a:pPr defTabSz="933450">
              <a:spcBef>
                <a:spcPct val="50000"/>
              </a:spcBef>
            </a:pPr>
            <a:r>
              <a:rPr lang="de-DE" b="0" dirty="0"/>
              <a:t> </a:t>
            </a:r>
            <a:r>
              <a:rPr lang="de-DE" b="1" dirty="0"/>
              <a:t>Hegel: </a:t>
            </a:r>
            <a:r>
              <a:rPr lang="de-DE" b="0" dirty="0"/>
              <a:t>Arbeit als Freiheit vom Zufall</a:t>
            </a:r>
          </a:p>
          <a:p>
            <a:pPr defTabSz="933450">
              <a:spcBef>
                <a:spcPct val="50000"/>
              </a:spcBef>
            </a:pPr>
            <a:r>
              <a:rPr lang="de-DE" b="1" dirty="0"/>
              <a:t> Marx</a:t>
            </a:r>
            <a:r>
              <a:rPr lang="de-DE" b="0" dirty="0"/>
              <a:t>: Freiheit vs. Unterdrückung</a:t>
            </a:r>
          </a:p>
          <a:p>
            <a:pPr defTabSz="933450">
              <a:spcBef>
                <a:spcPct val="50000"/>
              </a:spcBef>
            </a:pPr>
            <a:r>
              <a:rPr lang="de-DE" b="0" dirty="0"/>
              <a:t> </a:t>
            </a:r>
            <a:r>
              <a:rPr lang="de-DE" b="1" dirty="0"/>
              <a:t>United </a:t>
            </a:r>
            <a:r>
              <a:rPr lang="de-DE" b="1" dirty="0" err="1"/>
              <a:t>Nations</a:t>
            </a:r>
            <a:r>
              <a:rPr lang="de-DE" b="1" dirty="0"/>
              <a:t> </a:t>
            </a:r>
            <a:r>
              <a:rPr lang="de-DE" b="0" dirty="0"/>
              <a:t>§23 (1949): Recht auf Arbeit</a:t>
            </a:r>
          </a:p>
          <a:p>
            <a:pPr defTabSz="933450">
              <a:spcBef>
                <a:spcPct val="50000"/>
              </a:spcBef>
            </a:pPr>
            <a:r>
              <a:rPr lang="de-DE" b="0" dirty="0"/>
              <a:t> </a:t>
            </a:r>
            <a:r>
              <a:rPr lang="de-DE" b="1" dirty="0"/>
              <a:t>Leistungsgesellschaft: </a:t>
            </a:r>
            <a:r>
              <a:rPr lang="de-DE" b="0" dirty="0"/>
              <a:t>Struktur, Sinn, Erfolg vs. Freizeitgesellschaft </a:t>
            </a:r>
            <a:r>
              <a:rPr lang="de-DE" b="0" dirty="0" smtClean="0"/>
              <a:t>			gegen Mühsal</a:t>
            </a:r>
            <a:endParaRPr lang="de-DE" b="0" dirty="0">
              <a:latin typeface="Times New Roman" pitchFamily="18" charset="0"/>
            </a:endParaRPr>
          </a:p>
        </p:txBody>
      </p:sp>
    </p:spTree>
    <p:extLst>
      <p:ext uri="{BB962C8B-B14F-4D97-AF65-F5344CB8AC3E}">
        <p14:creationId xmlns="" xmlns:p14="http://schemas.microsoft.com/office/powerpoint/2010/main" val="1378655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22312" y="3071810"/>
            <a:ext cx="8242175" cy="1362075"/>
          </a:xfrm>
        </p:spPr>
        <p:txBody>
          <a:bodyPr/>
          <a:lstStyle/>
          <a:p>
            <a:r>
              <a:rPr lang="de-DE" dirty="0"/>
              <a:t>Die Arbeitswelten der Antike</a:t>
            </a:r>
            <a:br>
              <a:rPr lang="de-DE" dirty="0"/>
            </a:b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5</a:t>
            </a:fld>
            <a:endParaRPr lang="de-DE"/>
          </a:p>
        </p:txBody>
      </p:sp>
    </p:spTree>
    <p:extLst>
      <p:ext uri="{BB962C8B-B14F-4D97-AF65-F5344CB8AC3E}">
        <p14:creationId xmlns="" xmlns:p14="http://schemas.microsoft.com/office/powerpoint/2010/main" val="547955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6</a:t>
            </a:fld>
            <a:endParaRPr lang="de-DE"/>
          </a:p>
        </p:txBody>
      </p:sp>
      <p:pic>
        <p:nvPicPr>
          <p:cNvPr id="31746" name="Picture 2" descr="Persien Großkönig Darius I"/>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38375" y="26822"/>
            <a:ext cx="6905625" cy="3810000"/>
          </a:xfrm>
          <a:prstGeom prst="rect">
            <a:avLst/>
          </a:prstGeom>
          <a:noFill/>
          <a:extLst>
            <a:ext uri="{909E8E84-426E-40DD-AFC4-6F175D3DCCD1}">
              <a14:hiddenFill xmlns="" xmlns:a14="http://schemas.microsoft.com/office/drawing/2010/main">
                <a:solidFill>
                  <a:srgbClr val="FFFFFF"/>
                </a:solidFill>
              </a14:hiddenFill>
            </a:ext>
          </a:extLst>
        </p:spPr>
      </p:pic>
      <p:pic>
        <p:nvPicPr>
          <p:cNvPr id="31748" name="Picture 4" descr="Persien Großkönig Darius I"/>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6200" y="58579"/>
            <a:ext cx="2314575" cy="381000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Grafik 6" descr="http://www.siegelring.de/img/173GemmaAugustea.jpg"/>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172200" y="3868579"/>
            <a:ext cx="2971800" cy="2838450"/>
          </a:xfrm>
          <a:prstGeom prst="rect">
            <a:avLst/>
          </a:prstGeom>
          <a:noFill/>
          <a:ln>
            <a:noFill/>
          </a:ln>
        </p:spPr>
      </p:pic>
      <p:sp>
        <p:nvSpPr>
          <p:cNvPr id="2" name="AutoShape 2" descr="Bildergebnis für ägypten sklaven pyramidenbau"/>
          <p:cNvSpPr>
            <a:spLocks noChangeAspect="1" noChangeArrowheads="1"/>
          </p:cNvSpPr>
          <p:nvPr/>
        </p:nvSpPr>
        <p:spPr bwMode="auto">
          <a:xfrm>
            <a:off x="0"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5" name="AutoShape 4" descr="Bildergebnis für ägypten sklaven pyramidenbau"/>
          <p:cNvSpPr>
            <a:spLocks noChangeAspect="1" noChangeArrowheads="1"/>
          </p:cNvSpPr>
          <p:nvPr/>
        </p:nvSpPr>
        <p:spPr bwMode="auto">
          <a:xfrm>
            <a:off x="152400"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 name="AutoShape 6" descr="Bildergebnis für ägypten sklaven pyramidenbau"/>
          <p:cNvSpPr>
            <a:spLocks noChangeAspect="1" noChangeArrowheads="1"/>
          </p:cNvSpPr>
          <p:nvPr/>
        </p:nvSpPr>
        <p:spPr bwMode="auto">
          <a:xfrm>
            <a:off x="304800"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36871" name="Picture 7"/>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555775" y="4365104"/>
            <a:ext cx="3950561" cy="21572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AutoShape 9" descr="Bildergebnis für rom gladiatoren"/>
          <p:cNvSpPr>
            <a:spLocks noChangeAspect="1" noChangeArrowheads="1"/>
          </p:cNvSpPr>
          <p:nvPr/>
        </p:nvSpPr>
        <p:spPr bwMode="auto">
          <a:xfrm>
            <a:off x="457200" y="3127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36874" name="Picture 10"/>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60575" y="4362450"/>
            <a:ext cx="1790700" cy="1866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9848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42" y="0"/>
            <a:ext cx="9142258" cy="1362075"/>
          </a:xfrm>
        </p:spPr>
        <p:txBody>
          <a:bodyPr/>
          <a:lstStyle/>
          <a:p>
            <a:r>
              <a:rPr lang="de-DE" sz="2800" dirty="0" smtClean="0"/>
              <a:t>Die Arbeitswelt der Antike: Thesen</a:t>
            </a:r>
            <a:endParaRPr lang="de-DE" sz="2800"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7</a:t>
            </a:fld>
            <a:endParaRPr lang="de-DE"/>
          </a:p>
        </p:txBody>
      </p:sp>
      <p:sp>
        <p:nvSpPr>
          <p:cNvPr id="5" name="Textfeld 4"/>
          <p:cNvSpPr txBox="1"/>
          <p:nvPr/>
        </p:nvSpPr>
        <p:spPr>
          <a:xfrm>
            <a:off x="-8420" y="1052736"/>
            <a:ext cx="9036496" cy="5909310"/>
          </a:xfrm>
          <a:prstGeom prst="rect">
            <a:avLst/>
          </a:prstGeom>
          <a:noFill/>
        </p:spPr>
        <p:txBody>
          <a:bodyPr wrap="square" rtlCol="0">
            <a:spAutoFit/>
          </a:bodyPr>
          <a:lstStyle/>
          <a:p>
            <a:r>
              <a:rPr lang="de-DE" dirty="0"/>
              <a:t>Im alten Ägypten (bis ca. 1500 BC) waren Arbeitsprozesse von allen Bürgern ein Produkt stolzer Leistung, danach gab es eine Trennung in Sklaven und höhere Bürger</a:t>
            </a:r>
          </a:p>
          <a:p>
            <a:endParaRPr lang="de-DE" dirty="0" smtClean="0"/>
          </a:p>
          <a:p>
            <a:r>
              <a:rPr lang="de-DE" dirty="0" smtClean="0"/>
              <a:t>Im Perserreich waren viele hochmoderne Konzepte bereits vertreten. Bei Persern und Griechen und Römern waren „Handwerk“ und Geistesarbeit eine gleichwichtige Quelle des Stolzes</a:t>
            </a:r>
          </a:p>
          <a:p>
            <a:r>
              <a:rPr lang="de-DE" dirty="0" smtClean="0"/>
              <a:t>Darius </a:t>
            </a:r>
            <a:r>
              <a:rPr lang="de-DE" dirty="0"/>
              <a:t>1. hatte gleiche Bezahlung für Männer und Frauen, Krankenkassen, TQM</a:t>
            </a:r>
          </a:p>
          <a:p>
            <a:endParaRPr lang="de-DE" dirty="0" smtClean="0"/>
          </a:p>
          <a:p>
            <a:r>
              <a:rPr lang="de-DE" dirty="0" smtClean="0"/>
              <a:t>Griechen trennten zwischen Bürgern, die Arbeit zur Selbstverwirklichung hatten, und Sklaven, die unangenehme Arbeiten erledigten. Aber es gab Belohnungen, Freiheit die erkauft werden konnte.</a:t>
            </a:r>
            <a:endParaRPr lang="de-DE" dirty="0"/>
          </a:p>
          <a:p>
            <a:endParaRPr lang="de-DE" dirty="0" smtClean="0"/>
          </a:p>
          <a:p>
            <a:r>
              <a:rPr lang="de-DE" dirty="0" smtClean="0"/>
              <a:t>Rom hatte Kriegshandwerk und Kunst als Arbeitsbestandteile und Sklaven und „Barbaren“ als Leibeigene, gefangene, Sklaven und Arbeiter. </a:t>
            </a:r>
          </a:p>
          <a:p>
            <a:endParaRPr lang="de-DE" dirty="0"/>
          </a:p>
          <a:p>
            <a:r>
              <a:rPr lang="de-DE" dirty="0" smtClean="0"/>
              <a:t>Die christliche Kirche bringt Arbeit als Strafe und Mühsal und Plage zur Erlangung der Schuldenfreiheit von der Erbsünde in den Vordergrund. Arbeit und Leiden sind der Weg ins Paradies.</a:t>
            </a:r>
          </a:p>
          <a:p>
            <a:endParaRPr lang="de-DE" dirty="0"/>
          </a:p>
          <a:p>
            <a:r>
              <a:rPr lang="de-DE" dirty="0" smtClean="0"/>
              <a:t>Mit dem Untergang Roms beginnt die feudale Struktur der Leibeigenen, Herren und Gilden/Kasten. </a:t>
            </a:r>
            <a:endParaRPr lang="de-DE" dirty="0"/>
          </a:p>
        </p:txBody>
      </p:sp>
    </p:spTree>
    <p:extLst>
      <p:ext uri="{BB962C8B-B14F-4D97-AF65-F5344CB8AC3E}">
        <p14:creationId xmlns="" xmlns:p14="http://schemas.microsoft.com/office/powerpoint/2010/main" val="4198466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Arbeitswelten des Mittelalters</a:t>
            </a:r>
            <a:br>
              <a:rPr lang="de-DE" dirty="0"/>
            </a:br>
            <a:endParaRPr lang="de-DE" dirty="0"/>
          </a:p>
        </p:txBody>
      </p:sp>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8</a:t>
            </a:fld>
            <a:endParaRPr lang="de-DE"/>
          </a:p>
        </p:txBody>
      </p:sp>
    </p:spTree>
    <p:extLst>
      <p:ext uri="{BB962C8B-B14F-4D97-AF65-F5344CB8AC3E}">
        <p14:creationId xmlns="" xmlns:p14="http://schemas.microsoft.com/office/powerpoint/2010/main" val="33187940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defRPr/>
            </a:pPr>
            <a:fld id="{242AE8C9-F7EF-4C70-9456-F29D6A80D5EE}" type="slidenum">
              <a:rPr lang="de-DE" smtClean="0"/>
              <a:pPr>
                <a:defRPr/>
              </a:pPr>
              <a:t>9</a:t>
            </a:fld>
            <a:endParaRPr lang="de-DE"/>
          </a:p>
        </p:txBody>
      </p:sp>
      <p:pic>
        <p:nvPicPr>
          <p:cNvPr id="5" name="Grafik 4" descr="http://vignette3.wikia.nocookie.net/mittelalter/images/1/1f/Agricultur_calendar_Crescenz_1306.jpg/revision/latest?cb=20120719144203"/>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16016" y="7604"/>
            <a:ext cx="4304531" cy="4357500"/>
          </a:xfrm>
          <a:prstGeom prst="rect">
            <a:avLst/>
          </a:prstGeom>
          <a:noFill/>
          <a:ln>
            <a:noFill/>
          </a:ln>
        </p:spPr>
      </p:pic>
      <p:pic>
        <p:nvPicPr>
          <p:cNvPr id="6" name="Grafik 5" descr="https://gluecksbaerchis.files.wordpress.com/2012/05/schmidt-mittelalter.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188640"/>
            <a:ext cx="2354893" cy="3024336"/>
          </a:xfrm>
          <a:prstGeom prst="rect">
            <a:avLst/>
          </a:prstGeom>
          <a:noFill/>
          <a:ln>
            <a:noFill/>
          </a:ln>
        </p:spPr>
      </p:pic>
      <p:pic>
        <p:nvPicPr>
          <p:cNvPr id="7" name="Grafik 6" descr="http://3.bp.blogspot.com/-vy7ZwkGKr94/T7A4Pdk-57I/AAAAAAAAAWg/L_aBnTHEHWg/s640/Martin+Luther+und+die+Arbeit+-+Feldarbeit.gif"/>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1994" y="4581128"/>
            <a:ext cx="3419475" cy="2092325"/>
          </a:xfrm>
          <a:prstGeom prst="rect">
            <a:avLst/>
          </a:prstGeom>
          <a:noFill/>
          <a:ln>
            <a:noFill/>
          </a:ln>
        </p:spPr>
      </p:pic>
      <p:pic>
        <p:nvPicPr>
          <p:cNvPr id="8" name="Grafik 7" descr="http://www.kriegsreisende.de/imperialismus/imp-img/sklaven.jp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991346" y="4581128"/>
            <a:ext cx="3388965" cy="2276872"/>
          </a:xfrm>
          <a:prstGeom prst="rect">
            <a:avLst/>
          </a:prstGeom>
          <a:noFill/>
          <a:ln>
            <a:noFill/>
          </a:ln>
        </p:spPr>
      </p:pic>
      <p:pic>
        <p:nvPicPr>
          <p:cNvPr id="9" name="Grafik 8" descr="http://www.ruedigersuenner.de/ATALANTE%203/C.G.Jung/alchimist.jpg"/>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195736" y="2371929"/>
            <a:ext cx="2209800" cy="1990725"/>
          </a:xfrm>
          <a:prstGeom prst="rect">
            <a:avLst/>
          </a:prstGeom>
          <a:noFill/>
          <a:ln>
            <a:noFill/>
          </a:ln>
        </p:spPr>
      </p:pic>
    </p:spTree>
    <p:extLst>
      <p:ext uri="{BB962C8B-B14F-4D97-AF65-F5344CB8AC3E}">
        <p14:creationId xmlns="" xmlns:p14="http://schemas.microsoft.com/office/powerpoint/2010/main" val="2143107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abo_blau">
  <a:themeElements>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eere Präsentation">
      <a:majorFont>
        <a:latin typeface="Univers 55"/>
        <a:ea typeface=""/>
        <a:cs typeface=""/>
      </a:majorFont>
      <a:minorFont>
        <a:latin typeface="Univer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defRPr>
        </a:defPPr>
      </a:lstStyle>
    </a:lnDef>
  </a:objectDefaults>
  <a:extraClrSchemeLst>
    <a:extraClrScheme>
      <a:clrScheme name="Leere Prä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eere Prä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ere Prä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eere Prä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abo_blau</Template>
  <TotalTime>0</TotalTime>
  <Words>1694</Words>
  <Application>Microsoft Office PowerPoint</Application>
  <PresentationFormat>Bildschirmpräsentation (4:3)</PresentationFormat>
  <Paragraphs>270</Paragraphs>
  <Slides>28</Slides>
  <Notes>28</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28</vt:i4>
      </vt:variant>
    </vt:vector>
  </HeadingPairs>
  <TitlesOfParts>
    <vt:vector size="30" baseType="lpstr">
      <vt:lpstr>abo_blau</vt:lpstr>
      <vt:lpstr>Dokument</vt:lpstr>
      <vt:lpstr>Arbeitswelt Gestern-Heute-Morgen  und die Wirkung auf den menschen     Rüdiger Trimpop Universität Jena</vt:lpstr>
      <vt:lpstr>Themen und Thesen</vt:lpstr>
      <vt:lpstr>Folie 3</vt:lpstr>
      <vt:lpstr>Bedeutung von Arbeit – Historische  Entwicklung</vt:lpstr>
      <vt:lpstr>Die Arbeitswelten der Antike </vt:lpstr>
      <vt:lpstr>Folie 6</vt:lpstr>
      <vt:lpstr>Die Arbeitswelt der Antike: Thesen</vt:lpstr>
      <vt:lpstr>Die Arbeitswelten des Mittelalters </vt:lpstr>
      <vt:lpstr>Folie 9</vt:lpstr>
      <vt:lpstr>Die Arbeitswelt des Mittelalters: Thesen</vt:lpstr>
      <vt:lpstr>Die Arbeitswelten der Industrialisierung </vt:lpstr>
      <vt:lpstr>Folie 12</vt:lpstr>
      <vt:lpstr>Die Arbeitswelt der Industrialisierung: Thesen</vt:lpstr>
      <vt:lpstr>Bedeutung von Arbeit – Historische Entwicklung </vt:lpstr>
      <vt:lpstr>Prinzipien des "Fordismus" (nach Staehle, 1985; Greif, 1993)</vt:lpstr>
      <vt:lpstr>soziotechnische Systeme </vt:lpstr>
      <vt:lpstr>Zusammenhänge zwischen verschiedenen Aspekten arbeitspsychologischer Konzeptentwicklung</vt:lpstr>
      <vt:lpstr>Die Arbeitswelten Heute </vt:lpstr>
      <vt:lpstr>Folie 19</vt:lpstr>
      <vt:lpstr>Arbeitswelt von Heute: Thesen</vt:lpstr>
      <vt:lpstr>Arbeitssystem als soziotechnisches System  (nach Grote, 1993)</vt:lpstr>
      <vt:lpstr>Die Arbeitswelten Morgen- Industrie 4.0 </vt:lpstr>
      <vt:lpstr>Folie 23</vt:lpstr>
      <vt:lpstr>Arbeit von Morgen: Thesen</vt:lpstr>
      <vt:lpstr>Folie 25</vt:lpstr>
      <vt:lpstr>Folie 26</vt:lpstr>
      <vt:lpstr>Ziel der "Wissenschaftlichen Betriebsführung" Optimierung der Produktion durch konsequen te systematische Arbeitsteilung</vt:lpstr>
      <vt:lpstr>Bedeutung von Arbeit – Historische Entwicklung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Begriffe und Bedeutung</dc:title>
  <dc:creator>Katja Zinke</dc:creator>
  <cp:lastModifiedBy>Rüdiger Trimpop</cp:lastModifiedBy>
  <cp:revision>88</cp:revision>
  <dcterms:created xsi:type="dcterms:W3CDTF">2009-10-28T18:00:06Z</dcterms:created>
  <dcterms:modified xsi:type="dcterms:W3CDTF">2016-10-25T21:58:00Z</dcterms:modified>
</cp:coreProperties>
</file>