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4" r:id="rId18"/>
    <p:sldId id="272" r:id="rId19"/>
    <p:sldId id="280" r:id="rId20"/>
    <p:sldId id="256" r:id="rId21"/>
    <p:sldId id="273" r:id="rId22"/>
    <p:sldId id="274" r:id="rId23"/>
    <p:sldId id="275" r:id="rId24"/>
    <p:sldId id="277" r:id="rId25"/>
    <p:sldId id="276" r:id="rId26"/>
    <p:sldId id="282" r:id="rId27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1F848FF-7B09-43B8-AC64-4EE882AF2374}" type="datetimeFigureOut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0722F89-63A6-44E5-9832-7AA478AF0A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89E7F4-9474-4B88-A885-7CD0BED2E145}" type="slidenum">
              <a:rPr lang="de-DE" smtClean="0">
                <a:latin typeface="Arial" charset="0"/>
              </a:rPr>
              <a:pPr/>
              <a:t>9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smtClean="0"/>
              <a:t>Passt nicht wirklich hier hin, oder?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2BA7C2-2335-47CC-95FE-6614FCD13FD7}" type="slidenum">
              <a:rPr lang="de-DE" smtClean="0">
                <a:latin typeface="Arial" charset="0"/>
              </a:rPr>
              <a:pPr/>
              <a:t>11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945275-275C-47C7-9664-5D976364002D}" type="slidenum">
              <a:rPr lang="de-DE" smtClean="0">
                <a:latin typeface="Arial" charset="0"/>
              </a:rPr>
              <a:pPr/>
              <a:t>26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2739A-A5BD-44AE-9C26-302EAAF6CBA6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63" y="6523038"/>
            <a:ext cx="490537" cy="334962"/>
          </a:xfrm>
        </p:spPr>
        <p:txBody>
          <a:bodyPr/>
          <a:lstStyle>
            <a:lvl1pPr>
              <a:defRPr sz="1200">
                <a:latin typeface="Univers 55"/>
              </a:defRPr>
            </a:lvl1pPr>
          </a:lstStyle>
          <a:p>
            <a:pPr>
              <a:defRPr/>
            </a:pPr>
            <a:fld id="{5AA97DDA-3109-48D5-886B-D7D74F9693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2126C-037E-4302-964E-CE99AE7DE1BF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3B82E-3EFF-4ACC-8800-D058148469B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8211-946D-4C6C-AC55-A159E33DAC5E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D6123-2027-4007-BAD3-A612AAE3D9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18413-A622-4B12-8C4C-93DA9C9466AF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ACD1D-49EF-4E85-9674-51A5543724D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ED801-2CD7-4492-A12E-9047E2574AF2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A07AD-CA27-4A46-8B5A-ACF66372271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D989-99DC-473D-A8AB-7E165FEAFDB3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A8C8-B69F-4700-A376-50BFF02600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A7B60-8353-4D2E-A692-CCA8C98790D4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75AE-205A-4EC7-8B07-F42C2F99AE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723BB-F8DF-4441-A65A-D525FA37553C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438CC-1749-4441-9D2D-4519C3C8D31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E00F9-AAEB-4026-8A50-00FADEB8FD66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1850-0729-4B78-8A61-94DF0092CB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161BE-0CE0-446E-A984-2194EE17BCC8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A77D7-7141-47AF-8802-A9BFA2F77D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667861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Testüberschrift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38"/>
            <a:ext cx="87503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 Text der ersten Ebene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45AC0E3F-D3CA-4391-81DC-2958659619A3}" type="datetime1">
              <a:rPr lang="de-DE"/>
              <a:pPr>
                <a:defRPr/>
              </a:pPr>
              <a:t>03.12.2013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25" y="6500813"/>
            <a:ext cx="561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Univers 55"/>
              </a:defRPr>
            </a:lvl1pPr>
          </a:lstStyle>
          <a:p>
            <a:pPr>
              <a:defRPr/>
            </a:pPr>
            <a:fld id="{711B6671-E784-438F-B87F-3743BED4A6E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182688" indent="-2667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0" fontAlgn="base" hangingPunct="0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-Dokument3.doc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-Dok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-Dokument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-Dokument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2313" y="307181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GRUPPENARBEIT &amp; Teamentwicklung</a:t>
            </a:r>
            <a:endParaRPr lang="de-DE" dirty="0"/>
          </a:p>
        </p:txBody>
      </p:sp>
      <p:sp>
        <p:nvSpPr>
          <p:cNvPr id="7171" name="Textplatzhalter 5"/>
          <p:cNvSpPr>
            <a:spLocks noGrp="1"/>
          </p:cNvSpPr>
          <p:nvPr>
            <p:ph type="body" idx="1"/>
          </p:nvPr>
        </p:nvSpPr>
        <p:spPr>
          <a:xfrm>
            <a:off x="722313" y="1285875"/>
            <a:ext cx="7772400" cy="1500188"/>
          </a:xfrm>
        </p:spPr>
        <p:txBody>
          <a:bodyPr/>
          <a:lstStyle/>
          <a:p>
            <a:pPr eaLnBrk="1" hangingPunct="1"/>
            <a:r>
              <a:rPr lang="de-DE" smtClean="0"/>
              <a:t>Organisationspsychologie</a:t>
            </a:r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608767-E48C-4B3A-B91D-1E41B4043774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smtClean="0">
              <a:latin typeface="Univers 55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Offenheit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534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Vorurteile über verschiedenen Leute können effektive Teamarbeit stören</a:t>
            </a:r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04800" y="3048000"/>
            <a:ext cx="7696200" cy="3581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Charakerisieren Sie diese</a:t>
            </a:r>
          </a:p>
          <a:p>
            <a:pPr algn="ctr"/>
            <a:r>
              <a:rPr lang="de-DE"/>
              <a:t>Menschen!</a:t>
            </a: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914400" y="38100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Einkäufer</a:t>
            </a:r>
          </a:p>
        </p:txBody>
      </p:sp>
      <p:sp>
        <p:nvSpPr>
          <p:cNvPr id="15366" name="Oval 7"/>
          <p:cNvSpPr>
            <a:spLocks noChangeArrowheads="1"/>
          </p:cNvSpPr>
          <p:nvPr/>
        </p:nvSpPr>
        <p:spPr bwMode="auto">
          <a:xfrm>
            <a:off x="457200" y="4648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Konstrukteur</a:t>
            </a: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>
            <a:off x="2286000" y="32004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Mecklenburger</a:t>
            </a:r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>
            <a:off x="1295400" y="5410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Planer</a:t>
            </a:r>
          </a:p>
        </p:txBody>
      </p:sp>
      <p:sp>
        <p:nvSpPr>
          <p:cNvPr id="15369" name="Oval 10"/>
          <p:cNvSpPr>
            <a:spLocks noChangeArrowheads="1"/>
          </p:cNvSpPr>
          <p:nvPr/>
        </p:nvSpPr>
        <p:spPr bwMode="auto">
          <a:xfrm>
            <a:off x="4343400" y="32766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Buchhalter</a:t>
            </a:r>
          </a:p>
        </p:txBody>
      </p:sp>
      <p:sp>
        <p:nvSpPr>
          <p:cNvPr id="15370" name="Oval 11"/>
          <p:cNvSpPr>
            <a:spLocks noChangeArrowheads="1"/>
          </p:cNvSpPr>
          <p:nvPr/>
        </p:nvSpPr>
        <p:spPr bwMode="auto">
          <a:xfrm>
            <a:off x="3124200" y="5791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Berater</a:t>
            </a:r>
          </a:p>
        </p:txBody>
      </p:sp>
      <p:sp>
        <p:nvSpPr>
          <p:cNvPr id="15371" name="Oval 12"/>
          <p:cNvSpPr>
            <a:spLocks noChangeArrowheads="1"/>
          </p:cNvSpPr>
          <p:nvPr/>
        </p:nvSpPr>
        <p:spPr bwMode="auto">
          <a:xfrm>
            <a:off x="5029200" y="5410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Schiffbauer</a:t>
            </a:r>
          </a:p>
        </p:txBody>
      </p:sp>
      <p:sp>
        <p:nvSpPr>
          <p:cNvPr id="15372" name="Oval 13"/>
          <p:cNvSpPr>
            <a:spLocks noChangeArrowheads="1"/>
          </p:cNvSpPr>
          <p:nvPr/>
        </p:nvSpPr>
        <p:spPr bwMode="auto">
          <a:xfrm>
            <a:off x="5867400" y="4648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Frauen</a:t>
            </a:r>
          </a:p>
        </p:txBody>
      </p:sp>
      <p:sp>
        <p:nvSpPr>
          <p:cNvPr id="15373" name="Oval 14"/>
          <p:cNvSpPr>
            <a:spLocks noChangeArrowheads="1"/>
          </p:cNvSpPr>
          <p:nvPr/>
        </p:nvSpPr>
        <p:spPr bwMode="auto">
          <a:xfrm>
            <a:off x="5638800" y="3886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Finanzen</a:t>
            </a: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1447800" y="1676400"/>
            <a:ext cx="6096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4163" indent="-284163">
              <a:spcBef>
                <a:spcPct val="50000"/>
              </a:spcBef>
            </a:pPr>
            <a:r>
              <a:rPr lang="de-DE"/>
              <a:t>-   Wie behindern Vorurteile die Zusammenarbeit?</a:t>
            </a:r>
          </a:p>
          <a:p>
            <a:pPr marL="284163" indent="-284163">
              <a:spcBef>
                <a:spcPct val="50000"/>
              </a:spcBef>
            </a:pPr>
            <a:r>
              <a:rPr lang="de-DE"/>
              <a:t>-   Wie können unterschiedliche kulturelle Hintergründe der Teamarbeit helfen?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9067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Modell der überlappenden Gruppen in Anlehnung </a:t>
            </a:r>
          </a:p>
          <a:p>
            <a:r>
              <a:rPr lang="de-DE" sz="2000" b="1"/>
              <a:t>an Likert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1295400"/>
          <a:ext cx="7924800" cy="5721350"/>
        </p:xfrm>
        <a:graphic>
          <a:graphicData uri="http://schemas.openxmlformats.org/presentationml/2006/ole">
            <p:oleObj spid="_x0000_s3074" name="Dokument" r:id="rId4" imgW="7772400" imgH="672480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Auswahlgesichtspunkte</a:t>
            </a:r>
          </a:p>
        </p:txBody>
      </p:sp>
      <p:sp>
        <p:nvSpPr>
          <p:cNvPr id="11267" name="AutoShape 6"/>
          <p:cNvSpPr>
            <a:spLocks noChangeArrowheads="1"/>
          </p:cNvSpPr>
          <p:nvPr/>
        </p:nvSpPr>
        <p:spPr bwMode="auto">
          <a:xfrm rot="5400000">
            <a:off x="431800" y="4140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68" name="AutoShape 7"/>
          <p:cNvSpPr>
            <a:spLocks noChangeArrowheads="1"/>
          </p:cNvSpPr>
          <p:nvPr/>
        </p:nvSpPr>
        <p:spPr bwMode="auto">
          <a:xfrm rot="5400000">
            <a:off x="4318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69" name="AutoShape 8"/>
          <p:cNvSpPr>
            <a:spLocks noChangeArrowheads="1"/>
          </p:cNvSpPr>
          <p:nvPr/>
        </p:nvSpPr>
        <p:spPr bwMode="auto">
          <a:xfrm rot="5400000">
            <a:off x="431800" y="3759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70" name="AutoShape 10"/>
          <p:cNvSpPr>
            <a:spLocks noChangeArrowheads="1"/>
          </p:cNvSpPr>
          <p:nvPr/>
        </p:nvSpPr>
        <p:spPr bwMode="auto">
          <a:xfrm rot="5400000">
            <a:off x="431800" y="45847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457200" y="12192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Die Auswahl des Teams ist erfolgsbestimmend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914400" y="3276600"/>
            <a:ext cx="71628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Funktionales Fachwissen</a:t>
            </a:r>
          </a:p>
          <a:p>
            <a:pPr>
              <a:spcBef>
                <a:spcPct val="50000"/>
              </a:spcBef>
            </a:pPr>
            <a:r>
              <a:rPr lang="de-DE"/>
              <a:t>Eintreten für die Teamaufgabe</a:t>
            </a:r>
          </a:p>
          <a:p>
            <a:pPr>
              <a:spcBef>
                <a:spcPct val="50000"/>
              </a:spcBef>
            </a:pPr>
            <a:r>
              <a:rPr lang="de-DE"/>
              <a:t>Grosses Interesse an wesentlichen Verbesserungen</a:t>
            </a:r>
          </a:p>
          <a:p>
            <a:pPr>
              <a:spcBef>
                <a:spcPct val="50000"/>
              </a:spcBef>
            </a:pPr>
            <a:r>
              <a:rPr lang="de-DE"/>
              <a:t>Persönliches Engagement und Durchsetzungswille in der Linienorganisation</a:t>
            </a:r>
          </a:p>
        </p:txBody>
      </p:sp>
      <p:sp>
        <p:nvSpPr>
          <p:cNvPr id="15369" name="Oval 13"/>
          <p:cNvSpPr>
            <a:spLocks noChangeArrowheads="1"/>
          </p:cNvSpPr>
          <p:nvPr/>
        </p:nvSpPr>
        <p:spPr bwMode="auto">
          <a:xfrm>
            <a:off x="685800" y="1676400"/>
            <a:ext cx="60960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Aspekte für die Auswahl</a:t>
            </a:r>
          </a:p>
          <a:p>
            <a:pPr algn="ctr"/>
            <a:r>
              <a:rPr lang="de-DE"/>
              <a:t> von Teammitgliedern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Verhaltensmuster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65532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de-DE"/>
              <a:t>Um Teamarbeit zu verstehen muss man wissen, </a:t>
            </a:r>
          </a:p>
          <a:p>
            <a:pPr algn="ctr">
              <a:spcBef>
                <a:spcPct val="30000"/>
              </a:spcBef>
            </a:pPr>
            <a:r>
              <a:rPr lang="de-DE"/>
              <a:t>dass es vier Verhaltensmuster von Personen gibt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362200" y="2819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/>
              <a:t>Der Führer   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362200" y="3429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/>
              <a:t>Der Verkäufer</a:t>
            </a: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2362200" y="40386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/>
              <a:t>Der Unterstützer</a:t>
            </a:r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2362200" y="4648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/>
              <a:t>Der Analytiker</a:t>
            </a: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 rot="5400000">
            <a:off x="1574800" y="4749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7" name="AutoShape 10"/>
          <p:cNvSpPr>
            <a:spLocks noChangeArrowheads="1"/>
          </p:cNvSpPr>
          <p:nvPr/>
        </p:nvSpPr>
        <p:spPr bwMode="auto">
          <a:xfrm rot="5400000">
            <a:off x="1574800" y="4140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8" name="AutoShape 11"/>
          <p:cNvSpPr>
            <a:spLocks noChangeArrowheads="1"/>
          </p:cNvSpPr>
          <p:nvPr/>
        </p:nvSpPr>
        <p:spPr bwMode="auto">
          <a:xfrm rot="5400000">
            <a:off x="1574800" y="3530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9" name="AutoShape 12"/>
          <p:cNvSpPr>
            <a:spLocks noChangeArrowheads="1"/>
          </p:cNvSpPr>
          <p:nvPr/>
        </p:nvSpPr>
        <p:spPr bwMode="auto">
          <a:xfrm rot="5400000">
            <a:off x="15748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Gruppenarbeit und Führung</a:t>
            </a:r>
          </a:p>
        </p:txBody>
      </p:sp>
      <p:sp>
        <p:nvSpPr>
          <p:cNvPr id="8195" name="AutoShape 5"/>
          <p:cNvSpPr>
            <a:spLocks noChangeArrowheads="1"/>
          </p:cNvSpPr>
          <p:nvPr/>
        </p:nvSpPr>
        <p:spPr bwMode="auto">
          <a:xfrm rot="5400000">
            <a:off x="3937000" y="3911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6" name="AutoShape 6"/>
          <p:cNvSpPr>
            <a:spLocks noChangeArrowheads="1"/>
          </p:cNvSpPr>
          <p:nvPr/>
        </p:nvSpPr>
        <p:spPr bwMode="auto">
          <a:xfrm rot="5400000">
            <a:off x="3937000" y="5130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7" name="AutoShape 7"/>
          <p:cNvSpPr>
            <a:spLocks noChangeArrowheads="1"/>
          </p:cNvSpPr>
          <p:nvPr/>
        </p:nvSpPr>
        <p:spPr bwMode="auto">
          <a:xfrm rot="5400000">
            <a:off x="3937000" y="4521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8" name="AutoShape 8"/>
          <p:cNvSpPr>
            <a:spLocks noChangeArrowheads="1"/>
          </p:cNvSpPr>
          <p:nvPr/>
        </p:nvSpPr>
        <p:spPr bwMode="auto">
          <a:xfrm rot="5400000">
            <a:off x="3937000" y="4216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9" name="AutoShape 9"/>
          <p:cNvSpPr>
            <a:spLocks noChangeArrowheads="1"/>
          </p:cNvSpPr>
          <p:nvPr/>
        </p:nvSpPr>
        <p:spPr bwMode="auto">
          <a:xfrm rot="5400000">
            <a:off x="3937000" y="6273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0" name="AutoShape 10"/>
          <p:cNvSpPr>
            <a:spLocks noChangeArrowheads="1"/>
          </p:cNvSpPr>
          <p:nvPr/>
        </p:nvSpPr>
        <p:spPr bwMode="auto">
          <a:xfrm rot="5400000">
            <a:off x="3937000" y="3606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1" name="AutoShape 11"/>
          <p:cNvSpPr>
            <a:spLocks noChangeArrowheads="1"/>
          </p:cNvSpPr>
          <p:nvPr/>
        </p:nvSpPr>
        <p:spPr bwMode="auto">
          <a:xfrm rot="5400000">
            <a:off x="3937000" y="60055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2" name="AutoShape 12"/>
          <p:cNvSpPr>
            <a:spLocks noChangeArrowheads="1"/>
          </p:cNvSpPr>
          <p:nvPr/>
        </p:nvSpPr>
        <p:spPr bwMode="auto">
          <a:xfrm rot="5400000">
            <a:off x="3937000" y="5703888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9" name="Text Box 16"/>
          <p:cNvSpPr txBox="1">
            <a:spLocks noChangeArrowheads="1"/>
          </p:cNvSpPr>
          <p:nvPr/>
        </p:nvSpPr>
        <p:spPr bwMode="auto">
          <a:xfrm>
            <a:off x="914400" y="1219200"/>
            <a:ext cx="7162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                                        </a:t>
            </a:r>
            <a:r>
              <a:rPr lang="de-DE" b="1"/>
              <a:t>Industrie                               Musik</a:t>
            </a:r>
            <a:endParaRPr lang="de-DE"/>
          </a:p>
          <a:p>
            <a:pPr>
              <a:spcBef>
                <a:spcPct val="50000"/>
              </a:spcBef>
            </a:pPr>
            <a:r>
              <a:rPr lang="de-DE" b="1"/>
              <a:t>Moderator</a:t>
            </a:r>
            <a:r>
              <a:rPr lang="de-DE"/>
              <a:t>                          Berater                            Agent?</a:t>
            </a:r>
          </a:p>
          <a:p>
            <a:pPr>
              <a:spcBef>
                <a:spcPct val="50000"/>
              </a:spcBef>
            </a:pPr>
            <a:r>
              <a:rPr lang="de-DE" b="1"/>
              <a:t>Teamleiter</a:t>
            </a:r>
            <a:r>
              <a:rPr lang="de-DE"/>
              <a:t>                gewählter Sprecher            Erste Geige?</a:t>
            </a:r>
          </a:p>
          <a:p>
            <a:pPr>
              <a:spcBef>
                <a:spcPct val="50000"/>
              </a:spcBef>
            </a:pPr>
            <a:r>
              <a:rPr lang="de-DE" b="1"/>
              <a:t>Vorgesetzter</a:t>
            </a:r>
            <a:r>
              <a:rPr lang="de-DE"/>
              <a:t>                      Meister                     Orchesterleiter</a:t>
            </a:r>
          </a:p>
          <a:p>
            <a:pPr>
              <a:spcBef>
                <a:spcPct val="50000"/>
              </a:spcBef>
            </a:pPr>
            <a:r>
              <a:rPr lang="de-DE" b="1"/>
              <a:t>Informeller Führer</a:t>
            </a:r>
            <a:r>
              <a:rPr lang="de-DE"/>
              <a:t>                Charisma oder Kompetenz?</a:t>
            </a:r>
          </a:p>
        </p:txBody>
      </p:sp>
      <p:sp>
        <p:nvSpPr>
          <p:cNvPr id="17420" name="Line 17"/>
          <p:cNvSpPr>
            <a:spLocks noChangeShapeType="1"/>
          </p:cNvSpPr>
          <p:nvPr/>
        </p:nvSpPr>
        <p:spPr bwMode="auto">
          <a:xfrm>
            <a:off x="838200" y="19812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1" name="Line 18"/>
          <p:cNvSpPr>
            <a:spLocks noChangeShapeType="1"/>
          </p:cNvSpPr>
          <p:nvPr/>
        </p:nvSpPr>
        <p:spPr bwMode="auto">
          <a:xfrm>
            <a:off x="838200" y="24384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2" name="Line 19"/>
          <p:cNvSpPr>
            <a:spLocks noChangeShapeType="1"/>
          </p:cNvSpPr>
          <p:nvPr/>
        </p:nvSpPr>
        <p:spPr bwMode="auto">
          <a:xfrm flipV="1">
            <a:off x="838200" y="28956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3" name="Line 20"/>
          <p:cNvSpPr>
            <a:spLocks noChangeShapeType="1"/>
          </p:cNvSpPr>
          <p:nvPr/>
        </p:nvSpPr>
        <p:spPr bwMode="auto">
          <a:xfrm>
            <a:off x="3048000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4" name="Line 21"/>
          <p:cNvSpPr>
            <a:spLocks noChangeShapeType="1"/>
          </p:cNvSpPr>
          <p:nvPr/>
        </p:nvSpPr>
        <p:spPr bwMode="auto">
          <a:xfrm>
            <a:off x="5334000" y="1143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5" name="Line 22"/>
          <p:cNvSpPr>
            <a:spLocks noChangeShapeType="1"/>
          </p:cNvSpPr>
          <p:nvPr/>
        </p:nvSpPr>
        <p:spPr bwMode="auto">
          <a:xfrm>
            <a:off x="838200" y="11430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6" name="Line 23"/>
          <p:cNvSpPr>
            <a:spLocks noChangeShapeType="1"/>
          </p:cNvSpPr>
          <p:nvPr/>
        </p:nvSpPr>
        <p:spPr bwMode="auto">
          <a:xfrm>
            <a:off x="838200" y="16002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7" name="Line 24"/>
          <p:cNvSpPr>
            <a:spLocks noChangeShapeType="1"/>
          </p:cNvSpPr>
          <p:nvPr/>
        </p:nvSpPr>
        <p:spPr bwMode="auto">
          <a:xfrm>
            <a:off x="7543800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8" name="Line 25"/>
          <p:cNvSpPr>
            <a:spLocks noChangeShapeType="1"/>
          </p:cNvSpPr>
          <p:nvPr/>
        </p:nvSpPr>
        <p:spPr bwMode="auto">
          <a:xfrm>
            <a:off x="838200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9" name="Line 26"/>
          <p:cNvSpPr>
            <a:spLocks noChangeShapeType="1"/>
          </p:cNvSpPr>
          <p:nvPr/>
        </p:nvSpPr>
        <p:spPr bwMode="auto">
          <a:xfrm>
            <a:off x="857250" y="3286125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30" name="Text Box 27"/>
          <p:cNvSpPr txBox="1">
            <a:spLocks noChangeArrowheads="1"/>
          </p:cNvSpPr>
          <p:nvPr/>
        </p:nvSpPr>
        <p:spPr bwMode="auto">
          <a:xfrm>
            <a:off x="4267200" y="3581400"/>
            <a:ext cx="43434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de-DE" sz="1600"/>
              <a:t>Zielsetzung</a:t>
            </a:r>
          </a:p>
          <a:p>
            <a:pPr>
              <a:spcBef>
                <a:spcPct val="20000"/>
              </a:spcBef>
            </a:pPr>
            <a:r>
              <a:rPr lang="de-DE" sz="1600"/>
              <a:t>Macht</a:t>
            </a:r>
          </a:p>
          <a:p>
            <a:pPr>
              <a:spcBef>
                <a:spcPct val="20000"/>
              </a:spcBef>
            </a:pPr>
            <a:r>
              <a:rPr lang="de-DE" sz="1600"/>
              <a:t>Geld</a:t>
            </a:r>
          </a:p>
          <a:p>
            <a:pPr>
              <a:spcBef>
                <a:spcPct val="20000"/>
              </a:spcBef>
            </a:pPr>
            <a:r>
              <a:rPr lang="de-DE" sz="1600"/>
              <a:t>Anerkennung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Arbeitsleistung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Arbeitsmotivation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Arbeitsstile</a:t>
            </a:r>
          </a:p>
          <a:p>
            <a:pPr>
              <a:spcBef>
                <a:spcPct val="20000"/>
              </a:spcBef>
            </a:pPr>
            <a:r>
              <a:rPr lang="de-DE" sz="1600"/>
              <a:t>Kommunikation</a:t>
            </a:r>
          </a:p>
          <a:p>
            <a:pPr>
              <a:spcBef>
                <a:spcPct val="20000"/>
              </a:spcBef>
            </a:pPr>
            <a:r>
              <a:rPr lang="de-DE" sz="1600"/>
              <a:t>Rahmenbedingungen</a:t>
            </a:r>
          </a:p>
          <a:p>
            <a:pPr>
              <a:spcBef>
                <a:spcPct val="20000"/>
              </a:spcBef>
            </a:pPr>
            <a:r>
              <a:rPr lang="de-DE" sz="1600"/>
              <a:t>Persönlichkeitsunterschiede</a:t>
            </a:r>
            <a:endParaRPr lang="de-DE"/>
          </a:p>
        </p:txBody>
      </p:sp>
      <p:sp>
        <p:nvSpPr>
          <p:cNvPr id="17431" name="Text Box 28"/>
          <p:cNvSpPr txBox="1">
            <a:spLocks noChangeArrowheads="1"/>
          </p:cNvSpPr>
          <p:nvPr/>
        </p:nvSpPr>
        <p:spPr bwMode="auto">
          <a:xfrm>
            <a:off x="457200" y="35052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Konflikte in der Gruppenarbeit</a:t>
            </a:r>
          </a:p>
        </p:txBody>
      </p:sp>
      <p:sp>
        <p:nvSpPr>
          <p:cNvPr id="8216" name="AutoShape 29"/>
          <p:cNvSpPr>
            <a:spLocks noChangeArrowheads="1"/>
          </p:cNvSpPr>
          <p:nvPr/>
        </p:nvSpPr>
        <p:spPr bwMode="auto">
          <a:xfrm rot="5400000">
            <a:off x="3937000" y="5435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17" name="AutoShape 30"/>
          <p:cNvSpPr>
            <a:spLocks noChangeArrowheads="1"/>
          </p:cNvSpPr>
          <p:nvPr/>
        </p:nvSpPr>
        <p:spPr bwMode="auto">
          <a:xfrm rot="5400000">
            <a:off x="3937000" y="48133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4572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Wie wirkt Verantwortung?</a:t>
            </a:r>
            <a:endParaRPr lang="de-DE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467600" cy="5334000"/>
          </a:xfrm>
        </p:spPr>
        <p:txBody>
          <a:bodyPr lIns="93296" tIns="46648" rIns="93296" bIns="46648"/>
          <a:lstStyle/>
          <a:p>
            <a:pPr eaLnBrk="1" hangingPunct="1">
              <a:buFontTx/>
              <a:buNone/>
            </a:pPr>
            <a:r>
              <a:rPr lang="de-DE" sz="2000" smtClean="0">
                <a:latin typeface="Arial" charset="0"/>
              </a:rPr>
              <a:t>Motivationstheorien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Maslows Pyramide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                   	Physiologische,                                                                       		Sicherheits-,                                                      		Zugehörigkeits-,                                                      		Anerkennungs- und        					Selbstverwirklichungsbedürfnisse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Herzbergs Hygiene-Motivationsfaktoren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			Geld ist Hygiene,                                            			Verantwortung bedeutet Motivation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Hackman &amp; Oldhams Modell</a:t>
            </a:r>
          </a:p>
          <a:p>
            <a:pPr eaLnBrk="1" hangingPunct="1">
              <a:buFontTx/>
              <a:buNone/>
            </a:pPr>
            <a:r>
              <a:rPr lang="de-DE" sz="1800" smtClean="0">
                <a:latin typeface="Arial" charset="0"/>
              </a:rPr>
              <a:t>		intrinsische Motivation durch                                        			Sinnhaftigkeit,                                               			Ganzheitlichkeit,                                       			Anforderungsvielfalt,                                         		Autonomie (Verantwortung) und 		 		Rückmeldung</a:t>
            </a:r>
          </a:p>
        </p:txBody>
      </p:sp>
      <p:sp>
        <p:nvSpPr>
          <p:cNvPr id="22532" name="AutoShape 5"/>
          <p:cNvSpPr>
            <a:spLocks noChangeArrowheads="1"/>
          </p:cNvSpPr>
          <p:nvPr/>
        </p:nvSpPr>
        <p:spPr bwMode="auto">
          <a:xfrm rot="5400000">
            <a:off x="266700" y="33147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2533" name="AutoShape 7"/>
          <p:cNvSpPr>
            <a:spLocks noChangeArrowheads="1"/>
          </p:cNvSpPr>
          <p:nvPr/>
        </p:nvSpPr>
        <p:spPr bwMode="auto">
          <a:xfrm rot="5400000">
            <a:off x="266700" y="14859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2534" name="AutoShape 8"/>
          <p:cNvSpPr>
            <a:spLocks noChangeArrowheads="1"/>
          </p:cNvSpPr>
          <p:nvPr/>
        </p:nvSpPr>
        <p:spPr bwMode="auto">
          <a:xfrm rot="5400000">
            <a:off x="266700" y="42291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Individuelle Unterschiede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14375" y="1143000"/>
            <a:ext cx="6610350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de-DE"/>
              <a:t>Obwohl aus den gegebenen Unterschieden der Teammitglieder</a:t>
            </a:r>
          </a:p>
          <a:p>
            <a:pPr algn="ctr">
              <a:spcBef>
                <a:spcPct val="20000"/>
              </a:spcBef>
            </a:pPr>
            <a:r>
              <a:rPr lang="de-DE"/>
              <a:t>die Stärken des Teams entstehen, </a:t>
            </a:r>
          </a:p>
          <a:p>
            <a:pPr algn="ctr">
              <a:spcBef>
                <a:spcPct val="20000"/>
              </a:spcBef>
            </a:pPr>
            <a:r>
              <a:rPr lang="de-DE"/>
              <a:t>kann hier auch die Wurzel des Scheiterns liegen: </a:t>
            </a:r>
          </a:p>
          <a:p>
            <a:pPr algn="ctr">
              <a:spcBef>
                <a:spcPct val="20000"/>
              </a:spcBef>
            </a:pPr>
            <a:r>
              <a:rPr lang="de-DE"/>
              <a:t>Das Team muss die natürliche Spannung zwischen</a:t>
            </a:r>
          </a:p>
          <a:p>
            <a:pPr algn="ctr">
              <a:spcBef>
                <a:spcPct val="20000"/>
              </a:spcBef>
            </a:pPr>
            <a:r>
              <a:rPr lang="de-DE"/>
              <a:t>Einzel- und Teamziel meistern.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295400" y="3048000"/>
            <a:ext cx="5257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dirty="0">
                <a:latin typeface="Arial" pitchFamily="34" charset="0"/>
              </a:rPr>
              <a:t>Verhalten kann Teamarbeit im Wege stehen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19200" y="4191000"/>
            <a:ext cx="62484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„Wenn ich im Team arbeite, geniesse ich keine Anerkennung.“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„Wenn ich im Team arbeite, gebe ich meine Autorität auf und kann die Dinge nicht mehr auf meine Art tun.“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„Es ist unmöglich, mit meinen Teammitgliedern zusammnenzuarbeiten.“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„Niemand hört auf mich, dann höre ich doch auf zu reden.“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z="2000" smtClean="0"/>
              <a:t>Konfliktbewältigung (Mediation, Labor/Union relations)</a:t>
            </a:r>
          </a:p>
        </p:txBody>
      </p:sp>
      <p:sp>
        <p:nvSpPr>
          <p:cNvPr id="20483" name="Inhaltsplatzhalter 5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r>
              <a:rPr lang="de-DE" smtClean="0"/>
              <a:t>Konflikte mit Betriebsräten</a:t>
            </a:r>
          </a:p>
          <a:p>
            <a:pPr eaLnBrk="1" hangingPunct="1"/>
            <a:r>
              <a:rPr lang="de-DE" smtClean="0"/>
              <a:t>Tarifkonflikte mit Gewerkschaften</a:t>
            </a:r>
          </a:p>
          <a:p>
            <a:pPr eaLnBrk="1" hangingPunct="1"/>
            <a:r>
              <a:rPr lang="de-DE" smtClean="0"/>
              <a:t>Konflikte zwischen Strukturen und Anforderungen (z.B. Matrix)</a:t>
            </a:r>
          </a:p>
          <a:p>
            <a:pPr eaLnBrk="1" hangingPunct="1"/>
            <a:r>
              <a:rPr lang="de-DE" smtClean="0"/>
              <a:t>Konflikte mit Vorgesetzten</a:t>
            </a:r>
          </a:p>
          <a:p>
            <a:pPr eaLnBrk="1" hangingPunct="1"/>
            <a:r>
              <a:rPr lang="de-DE" smtClean="0"/>
              <a:t>Konflikte mit Untergebenen</a:t>
            </a:r>
          </a:p>
          <a:p>
            <a:pPr eaLnBrk="1" hangingPunct="1"/>
            <a:r>
              <a:rPr lang="de-DE" smtClean="0"/>
              <a:t>Konflikte zwischen Kollegen</a:t>
            </a:r>
          </a:p>
          <a:p>
            <a:pPr eaLnBrk="1" hangingPunct="1"/>
            <a:r>
              <a:rPr lang="de-DE" smtClean="0"/>
              <a:t>Konflikte mit Arbeits- und Gesundheitsschutzregeln</a:t>
            </a:r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75CB97-6B2D-43CD-BE7A-114F9D579070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de-DE" smtClean="0">
              <a:latin typeface="Univers 55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Konflikte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00063" y="1143000"/>
            <a:ext cx="7696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Konflikte sind unvermeidlich</a:t>
            </a:r>
          </a:p>
          <a:p>
            <a:pPr>
              <a:spcBef>
                <a:spcPct val="10000"/>
              </a:spcBef>
            </a:pPr>
            <a:r>
              <a:rPr lang="de-DE" sz="1600"/>
              <a:t>	verschiedene Bedürfnisse</a:t>
            </a:r>
          </a:p>
          <a:p>
            <a:pPr>
              <a:spcBef>
                <a:spcPct val="10000"/>
              </a:spcBef>
            </a:pPr>
            <a:r>
              <a:rPr lang="de-DE" sz="1600"/>
              <a:t>	Veränderungen</a:t>
            </a:r>
          </a:p>
          <a:p>
            <a:pPr>
              <a:spcBef>
                <a:spcPct val="10000"/>
              </a:spcBef>
            </a:pPr>
            <a:r>
              <a:rPr lang="de-DE" sz="1600"/>
              <a:t>	Gruppendruck</a:t>
            </a:r>
          </a:p>
          <a:p>
            <a:pPr>
              <a:spcBef>
                <a:spcPct val="10000"/>
              </a:spcBef>
            </a:pPr>
            <a:r>
              <a:rPr lang="de-DE" sz="1600"/>
              <a:t>	unterschiedliche Ziele</a:t>
            </a:r>
          </a:p>
          <a:p>
            <a:pPr>
              <a:spcBef>
                <a:spcPct val="10000"/>
              </a:spcBef>
            </a:pPr>
            <a:r>
              <a:rPr lang="de-DE" sz="1600"/>
              <a:t>	Zeitdruck</a:t>
            </a:r>
          </a:p>
          <a:p>
            <a:pPr>
              <a:spcBef>
                <a:spcPct val="10000"/>
              </a:spcBef>
            </a:pPr>
            <a:r>
              <a:rPr lang="de-DE" sz="1600"/>
              <a:t>	begrenzte Ressourcen</a:t>
            </a:r>
          </a:p>
          <a:p>
            <a:pPr>
              <a:spcBef>
                <a:spcPct val="10000"/>
              </a:spcBef>
            </a:pPr>
            <a:r>
              <a:rPr lang="de-DE" sz="1600"/>
              <a:t>	Persönlichkeitsunterschiede</a:t>
            </a:r>
          </a:p>
          <a:p>
            <a:pPr>
              <a:spcBef>
                <a:spcPct val="10000"/>
              </a:spcBef>
            </a:pPr>
            <a:r>
              <a:rPr lang="de-DE" sz="1600"/>
              <a:t>	Arbeitsstile</a:t>
            </a:r>
            <a:endParaRPr lang="de-DE"/>
          </a:p>
          <a:p>
            <a:pPr>
              <a:spcBef>
                <a:spcPct val="10000"/>
              </a:spcBef>
            </a:pPr>
            <a:r>
              <a:rPr lang="de-DE"/>
              <a:t>	ABER: Die Anzahl der Konflikte sollte so gering wie möglich 		bleiben!</a:t>
            </a:r>
          </a:p>
          <a:p>
            <a:pPr>
              <a:spcBef>
                <a:spcPct val="10000"/>
              </a:spcBef>
            </a:pPr>
            <a:r>
              <a:rPr lang="de-DE"/>
              <a:t>	Die unvermeidlichen Konflikte sollten schnell gelöst werden!</a:t>
            </a:r>
          </a:p>
          <a:p>
            <a:pPr>
              <a:spcBef>
                <a:spcPct val="50000"/>
              </a:spcBef>
            </a:pPr>
            <a:r>
              <a:rPr lang="de-DE"/>
              <a:t>Konflikte müssen ausgetragen werden</a:t>
            </a:r>
          </a:p>
          <a:p>
            <a:pPr>
              <a:spcBef>
                <a:spcPct val="10000"/>
              </a:spcBef>
            </a:pPr>
            <a:r>
              <a:rPr lang="de-DE" sz="1600"/>
              <a:t>ungelöste Konflikte</a:t>
            </a:r>
          </a:p>
          <a:p>
            <a:pPr>
              <a:spcBef>
                <a:spcPct val="10000"/>
              </a:spcBef>
            </a:pPr>
            <a:r>
              <a:rPr lang="de-DE" sz="1600"/>
              <a:t>	stören die effektive Zusammenarbeit</a:t>
            </a:r>
          </a:p>
          <a:p>
            <a:pPr>
              <a:spcBef>
                <a:spcPct val="10000"/>
              </a:spcBef>
            </a:pPr>
            <a:r>
              <a:rPr lang="de-DE" sz="1600"/>
              <a:t>	lassen Ressentiment entstehen</a:t>
            </a:r>
          </a:p>
          <a:p>
            <a:pPr>
              <a:spcBef>
                <a:spcPct val="10000"/>
              </a:spcBef>
            </a:pPr>
            <a:r>
              <a:rPr lang="de-DE" sz="1600"/>
              <a:t>	führen evl. Zu unkontrollierten Gefühlsausbrüchen</a:t>
            </a:r>
          </a:p>
          <a:p>
            <a:pPr>
              <a:spcBef>
                <a:spcPct val="10000"/>
              </a:spcBef>
            </a:pPr>
            <a:r>
              <a:rPr lang="de-DE" sz="1600"/>
              <a:t>	ziehen Unbeteiligte in Mitleidenschaft</a:t>
            </a:r>
          </a:p>
          <a:p>
            <a:pPr>
              <a:spcBef>
                <a:spcPct val="10000"/>
              </a:spcBef>
            </a:pPr>
            <a:r>
              <a:rPr lang="de-DE" sz="1600"/>
              <a:t>	schüren Meckern, Tratschen, Klatschen und allgemeine Unzufriedenheit</a:t>
            </a:r>
          </a:p>
          <a:p>
            <a:pPr>
              <a:spcBef>
                <a:spcPct val="10000"/>
              </a:spcBef>
            </a:pPr>
            <a:r>
              <a:rPr lang="de-DE"/>
              <a:t>	mindern Leistung und Produktivität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mtClean="0"/>
              <a:t>Persönliche Konfliktsituationen</a:t>
            </a:r>
          </a:p>
        </p:txBody>
      </p:sp>
      <p:sp>
        <p:nvSpPr>
          <p:cNvPr id="22531" name="Inhaltsplatzhalter 5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r>
              <a:rPr lang="de-DE" smtClean="0"/>
              <a:t>Welche Konfliktsituationen erleben Sie besonders häufig?</a:t>
            </a:r>
          </a:p>
          <a:p>
            <a:pPr eaLnBrk="1" hangingPunct="1"/>
            <a:r>
              <a:rPr lang="de-DE" smtClean="0"/>
              <a:t>Was sind die Gründe für ihre persönlichen Konfliktsituationen?</a:t>
            </a:r>
          </a:p>
          <a:p>
            <a:pPr eaLnBrk="1" hangingPunct="1"/>
            <a:r>
              <a:rPr lang="de-DE" smtClean="0"/>
              <a:t>Wie reagieren sie in der Regel auf diese Situationen?</a:t>
            </a:r>
          </a:p>
          <a:p>
            <a:pPr eaLnBrk="1" hangingPunct="1"/>
            <a:r>
              <a:rPr lang="de-DE" smtClean="0"/>
              <a:t>Wie wollen sie zukünftig in solchen Konfliktsituationen reagieren?</a:t>
            </a:r>
          </a:p>
          <a:p>
            <a:pPr eaLnBrk="1" hangingPunct="1">
              <a:buFontTx/>
              <a:buNone/>
            </a:pPr>
            <a:endParaRPr lang="de-DE" smtClean="0"/>
          </a:p>
        </p:txBody>
      </p:sp>
      <p:sp>
        <p:nvSpPr>
          <p:cNvPr id="2253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071556-E0C1-4D4D-82A3-24952AC9A87C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 smtClean="0">
              <a:latin typeface="Univers 55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313" y="1285875"/>
          <a:ext cx="7459662" cy="6407150"/>
        </p:xfrm>
        <a:graphic>
          <a:graphicData uri="http://schemas.openxmlformats.org/presentationml/2006/ole">
            <p:oleObj spid="_x0000_s1026" name="Dokument" r:id="rId3" imgW="7467480" imgH="6409800" progId="Word.Document.8">
              <p:embed/>
            </p:oleObj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Teamentwicklung und Gruppenprozesse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z="2000" smtClean="0"/>
              <a:t>Psychische Barrieren und die gemeinsam gelebte Geschichte sind häufig Ursachen für Konflikte</a:t>
            </a:r>
          </a:p>
        </p:txBody>
      </p:sp>
      <p:pic>
        <p:nvPicPr>
          <p:cNvPr id="23555" name="Inhaltsplatzhalter 4" descr="Folie Konflik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38400" y="1171575"/>
            <a:ext cx="4195763" cy="5472113"/>
          </a:xfrm>
        </p:spPr>
      </p:pic>
      <p:sp>
        <p:nvSpPr>
          <p:cNvPr id="23556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1B54ED-42F5-4412-BF9E-90842FFEE2FE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 smtClean="0">
              <a:latin typeface="Univers 55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mtClean="0"/>
              <a:t>Konfliktlösung</a:t>
            </a:r>
          </a:p>
        </p:txBody>
      </p:sp>
      <p:pic>
        <p:nvPicPr>
          <p:cNvPr id="24579" name="Inhaltsplatzhalter 6" descr="Folie Konflikt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2500313"/>
            <a:ext cx="7029450" cy="3686175"/>
          </a:xfrm>
        </p:spPr>
      </p:pic>
      <p:sp>
        <p:nvSpPr>
          <p:cNvPr id="24580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85AE3E-7E0A-4766-8A77-641117712142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de-DE" smtClean="0">
              <a:latin typeface="Univers 55" pitchFamily="2" charset="0"/>
            </a:endParaRPr>
          </a:p>
        </p:txBody>
      </p:sp>
      <p:sp>
        <p:nvSpPr>
          <p:cNvPr id="24581" name="Textfeld 7"/>
          <p:cNvSpPr txBox="1">
            <a:spLocks noChangeArrowheads="1"/>
          </p:cNvSpPr>
          <p:nvPr/>
        </p:nvSpPr>
        <p:spPr bwMode="auto">
          <a:xfrm>
            <a:off x="1000125" y="1357313"/>
            <a:ext cx="7500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Das Problem liegt bei der Person, die ein spezielles Verhalten der anderen Person nicht akzeptieren kann.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Grundsätze bei der Krisenintervention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914400" y="1295400"/>
          <a:ext cx="7545388" cy="5183188"/>
        </p:xfrm>
        <a:graphic>
          <a:graphicData uri="http://schemas.openxmlformats.org/presentationml/2006/ole">
            <p:oleObj spid="_x0000_s4098" name="Dokument" r:id="rId3" imgW="7543800" imgH="5183280" progId="Word.Document.8">
              <p:embed/>
            </p:oleObj>
          </a:graphicData>
        </a:graphic>
      </p:graphicFrame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 rot="5400000">
            <a:off x="431800" y="177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 rot="5400000">
            <a:off x="431800" y="2235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5400000">
            <a:off x="4318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 rot="5400000">
            <a:off x="4318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 rot="5400000">
            <a:off x="431800" y="3835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5400000">
            <a:off x="431800" y="4292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rot="5400000">
            <a:off x="431800" y="4673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5400000">
            <a:off x="431800" y="5130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 rot="5400000">
            <a:off x="431800" y="558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 rot="5400000">
            <a:off x="431800" y="6045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104063" cy="6223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Machtübung schadet der Effektivität von Unternehmen und behindert die Lösung von Konflikten</a:t>
            </a:r>
            <a:endParaRPr lang="de-DE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214438"/>
            <a:ext cx="7010400" cy="5410200"/>
          </a:xfrm>
        </p:spPr>
        <p:txBody>
          <a:bodyPr lIns="93296" tIns="46648" rIns="93296" bIns="46648"/>
          <a:lstStyle/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Schaffung von Perspektiven, Organisationszielen                                              (z.B. Sicherheit = Produktivität)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Erfolgskontrolle der Massnahme einleiten                                                            (z.B. Evaluationsprojekt, Diplomarbeiten)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Aufmerksamkeit erzielen                                                                                (z.B. Incentivprogramm)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Kommunikation fördern                                                                                          (z.B. Gesprächsgruppen, Filme, Betriebsversammlungen)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Schaffung geeigneter Organisationsstrukturen                                                         (z.B. Beurteilungssystem)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gemeinschaftliche Planung, Umsetzung und Kontrolle der Handlungsziele                                                                                                       (z.B. Sicherheitsgruppen)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Rückmeldung der Erfolge und Misserfolge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selbständige Weiterentwicklung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 rot="5400000">
            <a:off x="514351" y="1271587"/>
            <a:ext cx="228600" cy="257175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 rot="5400000">
            <a:off x="500063" y="200025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5400000">
            <a:off x="500063" y="2786063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 rot="5400000">
            <a:off x="500063" y="3500438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 rot="5400000">
            <a:off x="500063" y="428625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 rot="5400000">
            <a:off x="500063" y="5072063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5400000">
            <a:off x="500063" y="571500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5400000">
            <a:off x="500063" y="628650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4572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Psychologische Forschung zu Gewerkschaften</a:t>
            </a:r>
            <a:endParaRPr lang="de-DE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524000"/>
            <a:ext cx="5857875" cy="3198813"/>
          </a:xfrm>
        </p:spPr>
        <p:txBody>
          <a:bodyPr lIns="93296" tIns="46648" rIns="93296" bIns="46648"/>
          <a:lstStyle/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Joining the Union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Participation in Union Activities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Langzeittests von Modellen der Partizipation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Union Commitment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Bedeutung für die Forschung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Bedeutung für die Gewerkschaften</a:t>
            </a:r>
          </a:p>
          <a:p>
            <a:pPr marL="469900" indent="-469900" defTabSz="895350" eaLnBrk="1" hangingPunct="1">
              <a:spcAft>
                <a:spcPct val="50000"/>
              </a:spcAft>
              <a:buFontTx/>
              <a:buNone/>
            </a:pPr>
            <a:r>
              <a:rPr lang="de-DE" sz="1800" smtClean="0">
                <a:latin typeface="Arial" charset="0"/>
              </a:rPr>
              <a:t>Praktische Anwendungsmöglichkeiten</a:t>
            </a:r>
          </a:p>
          <a:p>
            <a:pPr marL="469900" indent="-469900" defTabSz="895350" eaLnBrk="1" hangingPunct="1">
              <a:buFontTx/>
              <a:buNone/>
            </a:pPr>
            <a:endParaRPr lang="de-DE" sz="1800" smtClean="0">
              <a:latin typeface="Arial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 rot="5400000">
            <a:off x="660400" y="1625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rot="5400000">
            <a:off x="660400" y="20701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 rot="5400000">
            <a:off x="660400" y="2540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 rot="5400000">
            <a:off x="660400" y="2997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 rot="5400000">
            <a:off x="660400" y="3454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 rot="5400000">
            <a:off x="660400" y="3911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 rot="5400000">
            <a:off x="660400" y="4368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178800" cy="6223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en-GB" sz="2000" smtClean="0">
                <a:latin typeface="Arial" charset="0"/>
              </a:rPr>
              <a:t>Sechs Modelle zur Erklärung von Union Participation </a:t>
            </a:r>
            <a:br>
              <a:rPr lang="en-GB" sz="2000" smtClean="0">
                <a:latin typeface="Arial" charset="0"/>
              </a:rPr>
            </a:br>
            <a:r>
              <a:rPr lang="en-GB" sz="2000" smtClean="0">
                <a:latin typeface="Arial" charset="0"/>
              </a:rPr>
              <a:t>(Kryl, 1990)</a:t>
            </a:r>
            <a:endParaRPr lang="de-DE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214438"/>
            <a:ext cx="7542213" cy="2774950"/>
          </a:xfrm>
        </p:spPr>
        <p:txBody>
          <a:bodyPr lIns="93296" tIns="46648" rIns="93296" bIns="46648"/>
          <a:lstStyle/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Traditional Model</a:t>
            </a:r>
          </a:p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Cognitive Dissonance Model</a:t>
            </a:r>
          </a:p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Conflict Model</a:t>
            </a:r>
          </a:p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Conscientizing Model</a:t>
            </a:r>
          </a:p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Voice and Echo Model</a:t>
            </a:r>
          </a:p>
          <a:p>
            <a:pPr eaLnBrk="1" hangingPunct="1">
              <a:spcAft>
                <a:spcPct val="50000"/>
              </a:spcAft>
              <a:buFontTx/>
              <a:buNone/>
            </a:pPr>
            <a:r>
              <a:rPr lang="en-GB" sz="1800" smtClean="0">
                <a:latin typeface="Arial" charset="0"/>
              </a:rPr>
              <a:t>Dissatisfaction Model</a:t>
            </a:r>
          </a:p>
          <a:p>
            <a:pPr eaLnBrk="1" hangingPunct="1">
              <a:buFontTx/>
              <a:buNone/>
            </a:pPr>
            <a:endParaRPr lang="de-DE" sz="1800" smtClean="0">
              <a:latin typeface="Arial" charset="0"/>
            </a:endParaRP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700088" y="3662363"/>
            <a:ext cx="5441950" cy="2557462"/>
            <a:chOff x="432" y="2283"/>
            <a:chExt cx="4320" cy="1579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blackWhite">
            <a:xfrm>
              <a:off x="3209" y="2571"/>
              <a:ext cx="1543" cy="1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.94</a:t>
              </a:r>
            </a:p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.89</a:t>
              </a:r>
            </a:p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.88</a:t>
              </a:r>
            </a:p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.83</a:t>
              </a:r>
            </a:p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.74</a:t>
              </a:r>
            </a:p>
            <a:p>
              <a:pPr algn="ctr"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de-DE"/>
                <a:t>--</a:t>
              </a: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blackWhite">
            <a:xfrm>
              <a:off x="432" y="2571"/>
              <a:ext cx="2777" cy="1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1. Conflict Model </a:t>
              </a:r>
            </a:p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2. Cognitive Dissonance Model</a:t>
              </a:r>
            </a:p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3. Voice and Echo Model</a:t>
              </a:r>
            </a:p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4. Traditional Model</a:t>
              </a:r>
            </a:p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5 Conscientizing Model</a:t>
              </a:r>
            </a:p>
            <a:p>
              <a:pPr defTabSz="912813">
                <a:spcBef>
                  <a:spcPct val="20000"/>
                </a:spcBef>
                <a:spcAft>
                  <a:spcPct val="40000"/>
                </a:spcAft>
              </a:pPr>
              <a:r>
                <a:rPr lang="en-GB"/>
                <a:t>6. Dissatisfaction Model</a:t>
              </a:r>
              <a:endParaRPr lang="de-DE"/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blackWhite">
            <a:xfrm>
              <a:off x="3209" y="2283"/>
              <a:ext cx="1543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algn="ctr" defTabSz="912813">
                <a:spcBef>
                  <a:spcPct val="20000"/>
                </a:spcBef>
              </a:pPr>
              <a:r>
                <a:rPr lang="de-DE"/>
                <a:t>AGFI</a:t>
              </a: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blackWhite">
            <a:xfrm>
              <a:off x="432" y="2283"/>
              <a:ext cx="2777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094" tIns="49547" rIns="99094" bIns="49547"/>
            <a:lstStyle/>
            <a:p>
              <a:pPr defTabSz="912813">
                <a:spcBef>
                  <a:spcPct val="20000"/>
                </a:spcBef>
              </a:pPr>
              <a:endParaRPr lang="de-DE"/>
            </a:p>
          </p:txBody>
        </p:sp>
        <p:sp>
          <p:nvSpPr>
            <p:cNvPr id="27657" name="Line 9"/>
            <p:cNvSpPr>
              <a:spLocks noChangeShapeType="1"/>
            </p:cNvSpPr>
            <p:nvPr/>
          </p:nvSpPr>
          <p:spPr bwMode="blackWhite">
            <a:xfrm>
              <a:off x="432" y="2283"/>
              <a:ext cx="2777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58" name="Line 10"/>
            <p:cNvSpPr>
              <a:spLocks noChangeShapeType="1"/>
            </p:cNvSpPr>
            <p:nvPr/>
          </p:nvSpPr>
          <p:spPr bwMode="blackWhite">
            <a:xfrm>
              <a:off x="432" y="3862"/>
              <a:ext cx="2777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blackWhite">
            <a:xfrm>
              <a:off x="432" y="2283"/>
              <a:ext cx="0" cy="28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blackWhite">
            <a:xfrm>
              <a:off x="4752" y="2283"/>
              <a:ext cx="0" cy="28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blackWhite">
            <a:xfrm>
              <a:off x="3209" y="2283"/>
              <a:ext cx="1543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62" name="Line 14"/>
            <p:cNvSpPr>
              <a:spLocks noChangeShapeType="1"/>
            </p:cNvSpPr>
            <p:nvPr/>
          </p:nvSpPr>
          <p:spPr bwMode="blackWhite">
            <a:xfrm>
              <a:off x="432" y="2571"/>
              <a:ext cx="0" cy="129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63" name="Line 15"/>
            <p:cNvSpPr>
              <a:spLocks noChangeShapeType="1"/>
            </p:cNvSpPr>
            <p:nvPr/>
          </p:nvSpPr>
          <p:spPr bwMode="blackWhite">
            <a:xfrm>
              <a:off x="4752" y="2571"/>
              <a:ext cx="0" cy="1291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  <p:sp>
          <p:nvSpPr>
            <p:cNvPr id="27664" name="Line 16"/>
            <p:cNvSpPr>
              <a:spLocks noChangeShapeType="1"/>
            </p:cNvSpPr>
            <p:nvPr/>
          </p:nvSpPr>
          <p:spPr bwMode="blackWhite">
            <a:xfrm>
              <a:off x="3209" y="3862"/>
              <a:ext cx="1543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99094" tIns="49547" rIns="99094" bIns="49547"/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hteck 23"/>
          <p:cNvSpPr>
            <a:spLocks noChangeAspect="1"/>
          </p:cNvSpPr>
          <p:nvPr/>
        </p:nvSpPr>
        <p:spPr bwMode="auto">
          <a:xfrm>
            <a:off x="5857875" y="4929188"/>
            <a:ext cx="2786063" cy="107156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5" name="Rechteck 20"/>
          <p:cNvSpPr>
            <a:spLocks noChangeAspect="1"/>
          </p:cNvSpPr>
          <p:nvPr/>
        </p:nvSpPr>
        <p:spPr bwMode="auto">
          <a:xfrm>
            <a:off x="4929188" y="4714875"/>
            <a:ext cx="2786062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6" name="Foliennummernplatzhalter 3"/>
          <p:cNvSpPr>
            <a:spLocks noGrp="1" noChangeAspect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29E75A-D491-48EB-95ED-1A2BB9C96198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de-DE" smtClean="0">
              <a:latin typeface="Univers 55" pitchFamily="2" charset="0"/>
            </a:endParaRPr>
          </a:p>
        </p:txBody>
      </p:sp>
      <p:sp>
        <p:nvSpPr>
          <p:cNvPr id="16" name="Rechteck 15"/>
          <p:cNvSpPr>
            <a:spLocks noChangeAspect="1"/>
          </p:cNvSpPr>
          <p:nvPr/>
        </p:nvSpPr>
        <p:spPr bwMode="auto">
          <a:xfrm>
            <a:off x="7715250" y="328612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8" name="Rechteck 22"/>
          <p:cNvSpPr>
            <a:spLocks noChangeAspect="1"/>
          </p:cNvSpPr>
          <p:nvPr/>
        </p:nvSpPr>
        <p:spPr bwMode="auto">
          <a:xfrm>
            <a:off x="4000500" y="4500563"/>
            <a:ext cx="3000375" cy="107156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9" name="Rechteck 19"/>
          <p:cNvSpPr>
            <a:spLocks noChangeAspect="1"/>
          </p:cNvSpPr>
          <p:nvPr/>
        </p:nvSpPr>
        <p:spPr bwMode="auto">
          <a:xfrm>
            <a:off x="2143125" y="4286250"/>
            <a:ext cx="3857625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14" name="Rechteck 13"/>
          <p:cNvSpPr>
            <a:spLocks noChangeAspect="1"/>
          </p:cNvSpPr>
          <p:nvPr/>
        </p:nvSpPr>
        <p:spPr bwMode="auto">
          <a:xfrm>
            <a:off x="4929188" y="2643188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1" name="Rechteck 18"/>
          <p:cNvSpPr>
            <a:spLocks noChangeAspect="1"/>
          </p:cNvSpPr>
          <p:nvPr/>
        </p:nvSpPr>
        <p:spPr bwMode="auto">
          <a:xfrm>
            <a:off x="285750" y="3857625"/>
            <a:ext cx="4643438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5" name="Rechteck 4"/>
          <p:cNvSpPr>
            <a:spLocks noChangeAspect="1"/>
          </p:cNvSpPr>
          <p:nvPr/>
        </p:nvSpPr>
        <p:spPr bwMode="auto">
          <a:xfrm>
            <a:off x="285750" y="157162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echteck 10"/>
          <p:cNvSpPr>
            <a:spLocks noChangeAspect="1"/>
          </p:cNvSpPr>
          <p:nvPr/>
        </p:nvSpPr>
        <p:spPr bwMode="auto">
          <a:xfrm>
            <a:off x="2143125" y="2000250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echteck 11"/>
          <p:cNvSpPr>
            <a:spLocks noChangeAspect="1"/>
          </p:cNvSpPr>
          <p:nvPr/>
        </p:nvSpPr>
        <p:spPr bwMode="auto">
          <a:xfrm>
            <a:off x="3071813" y="2214563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echteck 12"/>
          <p:cNvSpPr>
            <a:spLocks noChangeAspect="1"/>
          </p:cNvSpPr>
          <p:nvPr/>
        </p:nvSpPr>
        <p:spPr bwMode="auto">
          <a:xfrm>
            <a:off x="4000500" y="242887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hteck 14"/>
          <p:cNvSpPr>
            <a:spLocks noChangeAspect="1"/>
          </p:cNvSpPr>
          <p:nvPr/>
        </p:nvSpPr>
        <p:spPr bwMode="auto">
          <a:xfrm>
            <a:off x="5857875" y="2857500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Rechteck 16"/>
          <p:cNvSpPr>
            <a:spLocks noChangeAspect="1"/>
          </p:cNvSpPr>
          <p:nvPr/>
        </p:nvSpPr>
        <p:spPr bwMode="auto">
          <a:xfrm>
            <a:off x="6786563" y="3071813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8" name="Textfeld 24"/>
          <p:cNvSpPr txBox="1">
            <a:spLocks noChangeArrowheads="1"/>
          </p:cNvSpPr>
          <p:nvPr/>
        </p:nvSpPr>
        <p:spPr bwMode="auto">
          <a:xfrm>
            <a:off x="285750" y="4714875"/>
            <a:ext cx="3643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Reflexion der Kommunikation und des Verhaltens</a:t>
            </a:r>
          </a:p>
        </p:txBody>
      </p:sp>
      <p:sp>
        <p:nvSpPr>
          <p:cNvPr id="28689" name="Textfeld 25"/>
          <p:cNvSpPr txBox="1">
            <a:spLocks noChangeArrowheads="1"/>
          </p:cNvSpPr>
          <p:nvPr/>
        </p:nvSpPr>
        <p:spPr bwMode="auto">
          <a:xfrm>
            <a:off x="2928938" y="5143500"/>
            <a:ext cx="2786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Verhandlungsverfahren</a:t>
            </a:r>
          </a:p>
        </p:txBody>
      </p:sp>
      <p:sp>
        <p:nvSpPr>
          <p:cNvPr id="28690" name="Textfeld 26"/>
          <p:cNvSpPr txBox="1">
            <a:spLocks noChangeArrowheads="1"/>
          </p:cNvSpPr>
          <p:nvPr/>
        </p:nvSpPr>
        <p:spPr bwMode="auto">
          <a:xfrm>
            <a:off x="4857750" y="5357813"/>
            <a:ext cx="1571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Vermittlung</a:t>
            </a:r>
          </a:p>
        </p:txBody>
      </p:sp>
      <p:sp>
        <p:nvSpPr>
          <p:cNvPr id="28691" name="Textfeld 27"/>
          <p:cNvSpPr txBox="1">
            <a:spLocks noChangeArrowheads="1"/>
          </p:cNvSpPr>
          <p:nvPr/>
        </p:nvSpPr>
        <p:spPr bwMode="auto">
          <a:xfrm>
            <a:off x="5572125" y="5572125"/>
            <a:ext cx="2071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Schiedsverfahren</a:t>
            </a:r>
          </a:p>
        </p:txBody>
      </p:sp>
      <p:sp>
        <p:nvSpPr>
          <p:cNvPr id="28692" name="Textfeld 28"/>
          <p:cNvSpPr txBox="1">
            <a:spLocks noChangeArrowheads="1"/>
          </p:cNvSpPr>
          <p:nvPr/>
        </p:nvSpPr>
        <p:spPr bwMode="auto">
          <a:xfrm>
            <a:off x="6215063" y="5786438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Macht o. Leitungseingriff</a:t>
            </a:r>
          </a:p>
        </p:txBody>
      </p:sp>
      <p:sp>
        <p:nvSpPr>
          <p:cNvPr id="28693" name="Textfeld 29"/>
          <p:cNvSpPr txBox="1">
            <a:spLocks noChangeArrowheads="1"/>
          </p:cNvSpPr>
          <p:nvPr/>
        </p:nvSpPr>
        <p:spPr bwMode="auto">
          <a:xfrm>
            <a:off x="285750" y="1643063"/>
            <a:ext cx="1143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Spannung</a:t>
            </a:r>
          </a:p>
          <a:p>
            <a:endParaRPr lang="de-DE" sz="1200" b="1"/>
          </a:p>
          <a:p>
            <a:r>
              <a:rPr lang="de-DE" sz="1100"/>
              <a:t>Spürbare Klima Spannungen</a:t>
            </a:r>
          </a:p>
          <a:p>
            <a:r>
              <a:rPr lang="de-DE" sz="1100"/>
              <a:t>Befangenheit</a:t>
            </a:r>
          </a:p>
          <a:p>
            <a:r>
              <a:rPr lang="de-DE" sz="1100"/>
              <a:t>Meinungs-</a:t>
            </a:r>
          </a:p>
          <a:p>
            <a:r>
              <a:rPr lang="de-DE" sz="1100"/>
              <a:t>kristallisation</a:t>
            </a:r>
          </a:p>
        </p:txBody>
      </p:sp>
      <p:sp>
        <p:nvSpPr>
          <p:cNvPr id="28694" name="Textfeld 30"/>
          <p:cNvSpPr txBox="1">
            <a:spLocks noChangeArrowheads="1"/>
          </p:cNvSpPr>
          <p:nvPr/>
        </p:nvSpPr>
        <p:spPr bwMode="auto">
          <a:xfrm>
            <a:off x="500063" y="371475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1</a:t>
            </a:r>
          </a:p>
        </p:txBody>
      </p:sp>
      <p:sp>
        <p:nvSpPr>
          <p:cNvPr id="28695" name="Textfeld 31"/>
          <p:cNvSpPr txBox="1">
            <a:spLocks noChangeArrowheads="1"/>
          </p:cNvSpPr>
          <p:nvPr/>
        </p:nvSpPr>
        <p:spPr bwMode="auto">
          <a:xfrm>
            <a:off x="1500188" y="392906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28696" name="Textfeld 32"/>
          <p:cNvSpPr txBox="1">
            <a:spLocks noChangeArrowheads="1"/>
          </p:cNvSpPr>
          <p:nvPr/>
        </p:nvSpPr>
        <p:spPr bwMode="auto">
          <a:xfrm>
            <a:off x="2428875" y="414337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3</a:t>
            </a:r>
          </a:p>
        </p:txBody>
      </p:sp>
      <p:sp>
        <p:nvSpPr>
          <p:cNvPr id="28697" name="Textfeld 33"/>
          <p:cNvSpPr txBox="1">
            <a:spLocks noChangeArrowheads="1"/>
          </p:cNvSpPr>
          <p:nvPr/>
        </p:nvSpPr>
        <p:spPr bwMode="auto">
          <a:xfrm>
            <a:off x="3357563" y="43576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4</a:t>
            </a:r>
          </a:p>
        </p:txBody>
      </p:sp>
      <p:sp>
        <p:nvSpPr>
          <p:cNvPr id="28698" name="Textfeld 34"/>
          <p:cNvSpPr txBox="1">
            <a:spLocks noChangeArrowheads="1"/>
          </p:cNvSpPr>
          <p:nvPr/>
        </p:nvSpPr>
        <p:spPr bwMode="auto">
          <a:xfrm>
            <a:off x="4286250" y="4572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5</a:t>
            </a:r>
          </a:p>
        </p:txBody>
      </p:sp>
      <p:sp>
        <p:nvSpPr>
          <p:cNvPr id="28699" name="Textfeld 35"/>
          <p:cNvSpPr txBox="1">
            <a:spLocks noChangeArrowheads="1"/>
          </p:cNvSpPr>
          <p:nvPr/>
        </p:nvSpPr>
        <p:spPr bwMode="auto">
          <a:xfrm>
            <a:off x="5214938" y="47863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6</a:t>
            </a:r>
          </a:p>
        </p:txBody>
      </p:sp>
      <p:sp>
        <p:nvSpPr>
          <p:cNvPr id="28700" name="Textfeld 36"/>
          <p:cNvSpPr txBox="1">
            <a:spLocks noChangeArrowheads="1"/>
          </p:cNvSpPr>
          <p:nvPr/>
        </p:nvSpPr>
        <p:spPr bwMode="auto">
          <a:xfrm>
            <a:off x="6143625" y="5000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7</a:t>
            </a:r>
          </a:p>
        </p:txBody>
      </p:sp>
      <p:sp>
        <p:nvSpPr>
          <p:cNvPr id="28701" name="Textfeld 37"/>
          <p:cNvSpPr txBox="1">
            <a:spLocks noChangeArrowheads="1"/>
          </p:cNvSpPr>
          <p:nvPr/>
        </p:nvSpPr>
        <p:spPr bwMode="auto">
          <a:xfrm>
            <a:off x="7072313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8</a:t>
            </a:r>
          </a:p>
        </p:txBody>
      </p:sp>
      <p:sp>
        <p:nvSpPr>
          <p:cNvPr id="28702" name="Textfeld 38"/>
          <p:cNvSpPr txBox="1">
            <a:spLocks noChangeArrowheads="1"/>
          </p:cNvSpPr>
          <p:nvPr/>
        </p:nvSpPr>
        <p:spPr bwMode="auto">
          <a:xfrm>
            <a:off x="8001000" y="5429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9</a:t>
            </a:r>
          </a:p>
        </p:txBody>
      </p:sp>
      <p:sp>
        <p:nvSpPr>
          <p:cNvPr id="10" name="Rechteck 9"/>
          <p:cNvSpPr>
            <a:spLocks noChangeAspect="1"/>
          </p:cNvSpPr>
          <p:nvPr/>
        </p:nvSpPr>
        <p:spPr bwMode="auto">
          <a:xfrm>
            <a:off x="1214438" y="1785938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704" name="Textfeld 39"/>
          <p:cNvSpPr txBox="1">
            <a:spLocks noChangeArrowheads="1"/>
          </p:cNvSpPr>
          <p:nvPr/>
        </p:nvSpPr>
        <p:spPr bwMode="auto">
          <a:xfrm>
            <a:off x="1143000" y="1857375"/>
            <a:ext cx="121443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Debatte</a:t>
            </a:r>
          </a:p>
          <a:p>
            <a:endParaRPr lang="de-DE" sz="1200" b="1"/>
          </a:p>
          <a:p>
            <a:r>
              <a:rPr lang="de-DE" sz="900"/>
              <a:t>Doppelungen,</a:t>
            </a:r>
          </a:p>
          <a:p>
            <a:r>
              <a:rPr lang="de-DE" sz="900"/>
              <a:t>Wiederholungen</a:t>
            </a:r>
          </a:p>
          <a:p>
            <a:r>
              <a:rPr lang="de-DE" sz="900"/>
              <a:t>„Ich höre meine Eltern reden“</a:t>
            </a:r>
          </a:p>
          <a:p>
            <a:r>
              <a:rPr lang="de-DE" sz="900"/>
              <a:t>„Ich höre meine Kinder reden“</a:t>
            </a:r>
          </a:p>
          <a:p>
            <a:r>
              <a:rPr lang="de-DE" sz="900"/>
              <a:t>Polarisierung im Denken, Fühlen Wollen</a:t>
            </a:r>
          </a:p>
          <a:p>
            <a:r>
              <a:rPr lang="de-DE" sz="900"/>
              <a:t>Verbale Gewalt</a:t>
            </a:r>
          </a:p>
        </p:txBody>
      </p:sp>
      <p:sp>
        <p:nvSpPr>
          <p:cNvPr id="28705" name="Textfeld 40"/>
          <p:cNvSpPr txBox="1">
            <a:spLocks noChangeArrowheads="1"/>
          </p:cNvSpPr>
          <p:nvPr/>
        </p:nvSpPr>
        <p:spPr bwMode="auto">
          <a:xfrm>
            <a:off x="1428750" y="3929063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28706" name="Textfeld 41"/>
          <p:cNvSpPr txBox="1">
            <a:spLocks noChangeArrowheads="1"/>
          </p:cNvSpPr>
          <p:nvPr/>
        </p:nvSpPr>
        <p:spPr bwMode="auto">
          <a:xfrm>
            <a:off x="2071688" y="2000250"/>
            <a:ext cx="10715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Taten</a:t>
            </a:r>
          </a:p>
          <a:p>
            <a:endParaRPr lang="de-DE" sz="1200" b="1"/>
          </a:p>
          <a:p>
            <a:r>
              <a:rPr lang="de-DE" sz="900"/>
              <a:t>Nicht reden,</a:t>
            </a:r>
          </a:p>
          <a:p>
            <a:r>
              <a:rPr lang="de-DE" sz="900"/>
              <a:t>sondern tun!</a:t>
            </a:r>
          </a:p>
          <a:p>
            <a:r>
              <a:rPr lang="de-DE" sz="900"/>
              <a:t>Non-verbale</a:t>
            </a:r>
          </a:p>
          <a:p>
            <a:r>
              <a:rPr lang="de-DE" sz="900"/>
              <a:t>Kommunikation</a:t>
            </a:r>
          </a:p>
          <a:p>
            <a:r>
              <a:rPr lang="de-DE" sz="900"/>
              <a:t>Konformistischer </a:t>
            </a:r>
          </a:p>
          <a:p>
            <a:r>
              <a:rPr lang="de-DE" sz="900"/>
              <a:t>Fraktionsdruck/</a:t>
            </a:r>
          </a:p>
          <a:p>
            <a:r>
              <a:rPr lang="de-DE" sz="900"/>
              <a:t>Gruppendruck</a:t>
            </a:r>
          </a:p>
        </p:txBody>
      </p:sp>
      <p:sp>
        <p:nvSpPr>
          <p:cNvPr id="28707" name="Textfeld 42"/>
          <p:cNvSpPr txBox="1">
            <a:spLocks noChangeArrowheads="1"/>
          </p:cNvSpPr>
          <p:nvPr/>
        </p:nvSpPr>
        <p:spPr bwMode="auto">
          <a:xfrm>
            <a:off x="3000375" y="2214563"/>
            <a:ext cx="107156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Stereotypen</a:t>
            </a:r>
          </a:p>
          <a:p>
            <a:endParaRPr lang="de-DE" sz="1200" b="1"/>
          </a:p>
          <a:p>
            <a:r>
              <a:rPr lang="de-DE" sz="900"/>
              <a:t>Klischee-Images:</a:t>
            </a:r>
          </a:p>
          <a:p>
            <a:r>
              <a:rPr lang="de-DE" sz="900"/>
              <a:t>Pauschale Schwarz-Weiß- Malerei</a:t>
            </a:r>
          </a:p>
          <a:p>
            <a:r>
              <a:rPr lang="de-DE" sz="900"/>
              <a:t>und </a:t>
            </a:r>
          </a:p>
          <a:p>
            <a:r>
              <a:rPr lang="de-DE" sz="900"/>
              <a:t>Abqualifizierung</a:t>
            </a:r>
          </a:p>
          <a:p>
            <a:r>
              <a:rPr lang="de-DE" sz="900"/>
              <a:t>Koalitionsbildung</a:t>
            </a:r>
          </a:p>
          <a:p>
            <a:r>
              <a:rPr lang="de-DE" sz="900"/>
              <a:t>Zwecksymbiosen</a:t>
            </a:r>
          </a:p>
          <a:p>
            <a:r>
              <a:rPr lang="de-DE" sz="900"/>
              <a:t>Ambivalentes und paradoxes Verhalten</a:t>
            </a:r>
          </a:p>
        </p:txBody>
      </p:sp>
      <p:sp>
        <p:nvSpPr>
          <p:cNvPr id="28708" name="Textfeld 43"/>
          <p:cNvSpPr txBox="1">
            <a:spLocks noChangeArrowheads="1"/>
          </p:cNvSpPr>
          <p:nvPr/>
        </p:nvSpPr>
        <p:spPr bwMode="auto">
          <a:xfrm>
            <a:off x="4000500" y="2500313"/>
            <a:ext cx="928688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Gesichts-kampf</a:t>
            </a:r>
          </a:p>
          <a:p>
            <a:endParaRPr lang="de-DE" sz="1200" b="1"/>
          </a:p>
          <a:p>
            <a:r>
              <a:rPr lang="de-DE" sz="1000"/>
              <a:t>„Integrität“. Stolz, Ehre, Koalition als Zeuge, Anwalt, Verteidiger, moralische Qualifikation</a:t>
            </a:r>
          </a:p>
        </p:txBody>
      </p:sp>
      <p:sp>
        <p:nvSpPr>
          <p:cNvPr id="28709" name="Textfeld 45"/>
          <p:cNvSpPr txBox="1">
            <a:spLocks noChangeArrowheads="1"/>
          </p:cNvSpPr>
          <p:nvPr/>
        </p:nvSpPr>
        <p:spPr bwMode="auto">
          <a:xfrm>
            <a:off x="4929188" y="2643188"/>
            <a:ext cx="928687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Droh-</a:t>
            </a:r>
          </a:p>
          <a:p>
            <a:r>
              <a:rPr lang="de-DE" sz="1200" b="1"/>
              <a:t>Strategien</a:t>
            </a:r>
          </a:p>
          <a:p>
            <a:endParaRPr lang="de-DE" sz="900"/>
          </a:p>
          <a:p>
            <a:r>
              <a:rPr lang="de-DE" sz="900"/>
              <a:t>Aufstellen von Forderungen, Androhung von Sanktionen, Beschaffung von Sanktionspotentialen (Waffen)</a:t>
            </a:r>
          </a:p>
        </p:txBody>
      </p:sp>
      <p:sp>
        <p:nvSpPr>
          <p:cNvPr id="28710" name="Textfeld 46"/>
          <p:cNvSpPr txBox="1">
            <a:spLocks noChangeArrowheads="1"/>
          </p:cNvSpPr>
          <p:nvPr/>
        </p:nvSpPr>
        <p:spPr bwMode="auto">
          <a:xfrm>
            <a:off x="5786438" y="2857500"/>
            <a:ext cx="11430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 b="1"/>
              <a:t>Begrenzte</a:t>
            </a:r>
          </a:p>
          <a:p>
            <a:r>
              <a:rPr lang="de-DE" sz="1100" b="1"/>
              <a:t>Vernichtungs-</a:t>
            </a:r>
          </a:p>
          <a:p>
            <a:r>
              <a:rPr lang="de-DE" sz="1100" b="1"/>
              <a:t>Schläge</a:t>
            </a:r>
          </a:p>
          <a:p>
            <a:endParaRPr lang="de-DE" sz="1100" b="1"/>
          </a:p>
          <a:p>
            <a:r>
              <a:rPr lang="de-DE" sz="900"/>
              <a:t>Zeichen setzten!</a:t>
            </a:r>
          </a:p>
          <a:p>
            <a:r>
              <a:rPr lang="de-DE" sz="900"/>
              <a:t>Exempel statuieren</a:t>
            </a:r>
          </a:p>
          <a:p>
            <a:r>
              <a:rPr lang="de-DE" sz="900"/>
              <a:t>Glaubwürdigkeit der Drohung und des Ernstes sicherstellen</a:t>
            </a:r>
          </a:p>
        </p:txBody>
      </p:sp>
      <p:sp>
        <p:nvSpPr>
          <p:cNvPr id="28711" name="Textfeld 47"/>
          <p:cNvSpPr txBox="1">
            <a:spLocks noChangeArrowheads="1"/>
          </p:cNvSpPr>
          <p:nvPr/>
        </p:nvSpPr>
        <p:spPr bwMode="auto">
          <a:xfrm>
            <a:off x="6786563" y="3071813"/>
            <a:ext cx="1000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Zerstören</a:t>
            </a:r>
          </a:p>
          <a:p>
            <a:endParaRPr lang="de-DE" sz="900"/>
          </a:p>
          <a:p>
            <a:r>
              <a:rPr lang="de-DE" sz="1000"/>
              <a:t>Zentrale Organe treffen, Desintegration verursachen</a:t>
            </a:r>
          </a:p>
          <a:p>
            <a:endParaRPr lang="de-DE" sz="900"/>
          </a:p>
        </p:txBody>
      </p:sp>
      <p:sp>
        <p:nvSpPr>
          <p:cNvPr id="28712" name="Textfeld 48"/>
          <p:cNvSpPr txBox="1">
            <a:spLocks noChangeArrowheads="1"/>
          </p:cNvSpPr>
          <p:nvPr/>
        </p:nvSpPr>
        <p:spPr bwMode="auto">
          <a:xfrm>
            <a:off x="7643813" y="3286125"/>
            <a:ext cx="107156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Gemeinsam in den </a:t>
            </a:r>
          </a:p>
          <a:p>
            <a:r>
              <a:rPr lang="de-DE" sz="1200" b="1"/>
              <a:t>Abgrund</a:t>
            </a:r>
          </a:p>
          <a:p>
            <a:endParaRPr lang="de-DE" sz="900"/>
          </a:p>
          <a:p>
            <a:r>
              <a:rPr lang="de-DE" sz="1000"/>
              <a:t>Totale Zerstörung, entweder ich oder du Haltung Selbst-vernichtung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Charakteristiken eines Teams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28625" y="1214438"/>
          <a:ext cx="7483475" cy="5232400"/>
        </p:xfrm>
        <a:graphic>
          <a:graphicData uri="http://schemas.openxmlformats.org/presentationml/2006/ole">
            <p:oleObj spid="_x0000_s2050" name="Document" r:id="rId3" imgW="6842638" imgH="470927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Die Rolle des Teamleiters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5400000">
            <a:off x="431800" y="1701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 rot="5400000">
            <a:off x="431800" y="2082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5400000">
            <a:off x="431800" y="2844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5400000">
            <a:off x="431800" y="5816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 rot="5400000">
            <a:off x="431800" y="4064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rot="5400000">
            <a:off x="431800" y="5435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5400000">
            <a:off x="431800" y="47371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914400" y="1219200"/>
            <a:ext cx="71628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Sorgt für die notwendige Planung und Terminierung im Team</a:t>
            </a:r>
          </a:p>
          <a:p>
            <a:pPr>
              <a:spcBef>
                <a:spcPct val="50000"/>
              </a:spcBef>
            </a:pPr>
            <a:r>
              <a:rPr lang="de-DE"/>
              <a:t>Leitet das Team bei der Aufgabenerledigung</a:t>
            </a:r>
          </a:p>
          <a:p>
            <a:pPr>
              <a:spcBef>
                <a:spcPct val="50000"/>
              </a:spcBef>
            </a:pPr>
            <a:r>
              <a:rPr lang="de-DE"/>
              <a:t>Hört den Teammitgliedern zu und fördert aktive Zusammenarbeit im Team</a:t>
            </a:r>
          </a:p>
          <a:p>
            <a:pPr>
              <a:spcBef>
                <a:spcPct val="50000"/>
              </a:spcBef>
            </a:pPr>
            <a:r>
              <a:rPr lang="de-DE"/>
              <a:t>Schafft und erhält eine offene, konstruktive Atmosphäre innerhalb des Teams; ermutigt Teammitglieder auch auf den ersten Blick unkonventionelle Vorschläge unf Ideen in die Arbeit des Teams einzubringen</a:t>
            </a:r>
          </a:p>
          <a:p>
            <a:pPr>
              <a:spcBef>
                <a:spcPct val="50000"/>
              </a:spcBef>
            </a:pPr>
            <a:r>
              <a:rPr lang="de-DE"/>
              <a:t>Gibt den Teammitgliedern regelmässig konstruktives Feedback über ihre Leistungen</a:t>
            </a:r>
          </a:p>
          <a:p>
            <a:pPr>
              <a:spcBef>
                <a:spcPct val="50000"/>
              </a:spcBef>
            </a:pPr>
            <a:r>
              <a:rPr lang="de-DE"/>
              <a:t>Erkennt Leistungsverbesserung und / oder Zielerreichung durch Teammitglieder an</a:t>
            </a:r>
          </a:p>
          <a:p>
            <a:pPr>
              <a:spcBef>
                <a:spcPct val="50000"/>
              </a:spcBef>
            </a:pPr>
            <a:r>
              <a:rPr lang="de-DE"/>
              <a:t>Lebt einen partizipativen Management-Stil vor</a:t>
            </a:r>
          </a:p>
          <a:p>
            <a:pPr>
              <a:spcBef>
                <a:spcPct val="50000"/>
              </a:spcBef>
            </a:pPr>
            <a:r>
              <a:rPr lang="de-DE"/>
              <a:t>Erledigt übernommene Einzelaufgaben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Die Rolle des Teammoderators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rot="5400000">
            <a:off x="431800" y="177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rot="5400000">
            <a:off x="431800" y="2198688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 rot="5400000">
            <a:off x="431800" y="30337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 rot="5400000">
            <a:off x="431800" y="3454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5400000">
            <a:off x="431800" y="3911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5400000">
            <a:off x="431800" y="2616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 rot="5400000">
            <a:off x="431800" y="4521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914400" y="1295400"/>
            <a:ext cx="71628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Hilft Teams zu organisieren und Massnahmenumsetzung zu planen</a:t>
            </a:r>
          </a:p>
          <a:p>
            <a:pPr>
              <a:spcBef>
                <a:spcPct val="50000"/>
              </a:spcBef>
            </a:pPr>
            <a:r>
              <a:rPr lang="de-DE"/>
              <a:t>Bereitet Schulungen vor und führt sie durch</a:t>
            </a:r>
          </a:p>
          <a:p>
            <a:pPr>
              <a:spcBef>
                <a:spcPct val="50000"/>
              </a:spcBef>
            </a:pPr>
            <a:r>
              <a:rPr lang="de-DE"/>
              <a:t>Hilft Teamleiter Teamberatungen vorzubereiten</a:t>
            </a:r>
          </a:p>
          <a:p>
            <a:pPr>
              <a:spcBef>
                <a:spcPct val="50000"/>
              </a:spcBef>
            </a:pPr>
            <a:r>
              <a:rPr lang="de-DE"/>
              <a:t>Unterstützt Teamleiter bei der Leitung von Teams</a:t>
            </a:r>
          </a:p>
          <a:p>
            <a:pPr>
              <a:spcBef>
                <a:spcPct val="50000"/>
              </a:spcBef>
            </a:pPr>
            <a:r>
              <a:rPr lang="de-DE"/>
              <a:t>Trainiert Teamleiter soweit wie nötig</a:t>
            </a:r>
          </a:p>
          <a:p>
            <a:pPr>
              <a:spcBef>
                <a:spcPct val="50000"/>
              </a:spcBef>
            </a:pPr>
            <a:r>
              <a:rPr lang="de-DE"/>
              <a:t>Gibt Teamleiter konstruktives Feedback</a:t>
            </a:r>
          </a:p>
          <a:p>
            <a:pPr>
              <a:spcBef>
                <a:spcPct val="50000"/>
              </a:spcBef>
            </a:pPr>
            <a:r>
              <a:rPr lang="de-DE"/>
              <a:t>Stellt sicher, dass übergeordnete Aspekte der Teamarbeit berücksichtigt werden</a:t>
            </a:r>
          </a:p>
          <a:p>
            <a:pPr>
              <a:spcBef>
                <a:spcPct val="50000"/>
              </a:spcBef>
            </a:pPr>
            <a:r>
              <a:rPr lang="de-DE"/>
              <a:t>Drängt auf Ergebnisse der kontinuierlichen Verbesserung (KVP)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Erfolgreiche Teamarbeit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73914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75000"/>
              </a:spcBef>
            </a:pPr>
            <a:r>
              <a:rPr lang="de-DE"/>
              <a:t>Wenigstens sechs Bestandteile sind für erfolgreiche Teamarbeit wichtig</a:t>
            </a:r>
          </a:p>
          <a:p>
            <a:pPr algn="ctr">
              <a:spcBef>
                <a:spcPct val="75000"/>
              </a:spcBef>
            </a:pPr>
            <a:endParaRPr lang="de-DE"/>
          </a:p>
          <a:p>
            <a:pPr algn="ctr">
              <a:spcBef>
                <a:spcPct val="75000"/>
              </a:spcBef>
            </a:pPr>
            <a:endParaRPr lang="de-DE"/>
          </a:p>
          <a:p>
            <a:pPr algn="ctr">
              <a:spcBef>
                <a:spcPts val="1200"/>
              </a:spcBef>
            </a:pPr>
            <a:r>
              <a:rPr lang="de-DE"/>
              <a:t>Aufgabe</a:t>
            </a:r>
          </a:p>
          <a:p>
            <a:pPr algn="ctr">
              <a:spcBef>
                <a:spcPts val="1200"/>
              </a:spcBef>
            </a:pPr>
            <a:r>
              <a:rPr lang="de-DE"/>
              <a:t>           Kommunikation</a:t>
            </a:r>
          </a:p>
          <a:p>
            <a:pPr algn="ctr">
              <a:spcBef>
                <a:spcPts val="1200"/>
              </a:spcBef>
            </a:pPr>
            <a:r>
              <a:rPr lang="de-DE"/>
              <a:t>Führung  </a:t>
            </a:r>
          </a:p>
          <a:p>
            <a:pPr algn="ctr">
              <a:spcBef>
                <a:spcPts val="1200"/>
              </a:spcBef>
            </a:pPr>
            <a:r>
              <a:rPr lang="de-DE"/>
              <a:t>  Vertrauen</a:t>
            </a:r>
          </a:p>
          <a:p>
            <a:pPr algn="ctr">
              <a:spcBef>
                <a:spcPts val="1200"/>
              </a:spcBef>
            </a:pPr>
            <a:r>
              <a:rPr lang="de-DE"/>
              <a:t> Offenheit</a:t>
            </a:r>
          </a:p>
          <a:p>
            <a:pPr algn="ctr">
              <a:spcBef>
                <a:spcPts val="1200"/>
              </a:spcBef>
            </a:pPr>
            <a:r>
              <a:rPr lang="de-DE"/>
              <a:t>  Teamgeist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 rot="5400000">
            <a:off x="2489200" y="2463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 rot="5400000">
            <a:off x="24892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5400000">
            <a:off x="24892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5400000">
            <a:off x="2489200" y="3835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 rot="5400000">
            <a:off x="2489200" y="43291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 rot="5400000">
            <a:off x="2489200" y="4826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pic>
        <p:nvPicPr>
          <p:cNvPr id="11267" name="Picture 1027" descr="D:\usr\OE\hiwi abo\man0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905000"/>
            <a:ext cx="10271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028" descr="D:\usr\OE\hiwi abo\man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11001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1029"/>
          <p:cNvSpPr txBox="1">
            <a:spLocks noChangeArrowheads="1"/>
          </p:cNvSpPr>
          <p:nvPr/>
        </p:nvSpPr>
        <p:spPr bwMode="auto">
          <a:xfrm>
            <a:off x="2133600" y="15240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Sachinhalt</a:t>
            </a:r>
            <a:endParaRPr lang="de-DE" sz="1600"/>
          </a:p>
        </p:txBody>
      </p:sp>
      <p:sp>
        <p:nvSpPr>
          <p:cNvPr id="11270" name="Text Box 1030"/>
          <p:cNvSpPr txBox="1">
            <a:spLocks noChangeArrowheads="1"/>
          </p:cNvSpPr>
          <p:nvPr/>
        </p:nvSpPr>
        <p:spPr bwMode="auto">
          <a:xfrm>
            <a:off x="2133600" y="25146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Selbstoffenbarung</a:t>
            </a:r>
          </a:p>
        </p:txBody>
      </p:sp>
      <p:sp>
        <p:nvSpPr>
          <p:cNvPr id="11271" name="Text Box 1031"/>
          <p:cNvSpPr txBox="1">
            <a:spLocks noChangeArrowheads="1"/>
          </p:cNvSpPr>
          <p:nvPr/>
        </p:nvSpPr>
        <p:spPr bwMode="auto">
          <a:xfrm>
            <a:off x="2133600" y="3505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Beziehungsebene</a:t>
            </a:r>
          </a:p>
        </p:txBody>
      </p:sp>
      <p:sp>
        <p:nvSpPr>
          <p:cNvPr id="11272" name="Text Box 1032"/>
          <p:cNvSpPr txBox="1">
            <a:spLocks noChangeArrowheads="1"/>
          </p:cNvSpPr>
          <p:nvPr/>
        </p:nvSpPr>
        <p:spPr bwMode="auto">
          <a:xfrm>
            <a:off x="2133600" y="4648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Appell</a:t>
            </a:r>
          </a:p>
        </p:txBody>
      </p:sp>
      <p:sp>
        <p:nvSpPr>
          <p:cNvPr id="11273" name="Text Box 1037"/>
          <p:cNvSpPr txBox="1">
            <a:spLocks noChangeArrowheads="1"/>
          </p:cNvSpPr>
          <p:nvPr/>
        </p:nvSpPr>
        <p:spPr bwMode="auto">
          <a:xfrm>
            <a:off x="4572000" y="14478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ist es!</a:t>
            </a:r>
          </a:p>
        </p:txBody>
      </p:sp>
      <p:sp>
        <p:nvSpPr>
          <p:cNvPr id="11274" name="Text Box 1038"/>
          <p:cNvSpPr txBox="1">
            <a:spLocks noChangeArrowheads="1"/>
          </p:cNvSpPr>
          <p:nvPr/>
        </p:nvSpPr>
        <p:spPr bwMode="auto">
          <a:xfrm>
            <a:off x="4572000" y="2514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bin ich!</a:t>
            </a:r>
          </a:p>
        </p:txBody>
      </p:sp>
      <p:sp>
        <p:nvSpPr>
          <p:cNvPr id="11275" name="Text Box 1039"/>
          <p:cNvSpPr txBox="1">
            <a:spLocks noChangeArrowheads="1"/>
          </p:cNvSpPr>
          <p:nvPr/>
        </p:nvSpPr>
        <p:spPr bwMode="auto">
          <a:xfrm>
            <a:off x="4572000" y="3505200"/>
            <a:ext cx="3048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stehen wir zueinander!</a:t>
            </a:r>
          </a:p>
        </p:txBody>
      </p:sp>
      <p:sp>
        <p:nvSpPr>
          <p:cNvPr id="11276" name="Text Box 1040"/>
          <p:cNvSpPr txBox="1">
            <a:spLocks noChangeArrowheads="1"/>
          </p:cNvSpPr>
          <p:nvPr/>
        </p:nvSpPr>
        <p:spPr bwMode="auto">
          <a:xfrm>
            <a:off x="4572000" y="46482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sollst du sein!</a:t>
            </a:r>
          </a:p>
        </p:txBody>
      </p:sp>
      <p:sp>
        <p:nvSpPr>
          <p:cNvPr id="6157" name="Text Box 1041"/>
          <p:cNvSpPr txBox="1">
            <a:spLocks noChangeArrowheads="1"/>
          </p:cNvSpPr>
          <p:nvPr/>
        </p:nvSpPr>
        <p:spPr bwMode="auto">
          <a:xfrm>
            <a:off x="5334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SENDER</a:t>
            </a:r>
          </a:p>
        </p:txBody>
      </p:sp>
      <p:sp>
        <p:nvSpPr>
          <p:cNvPr id="6158" name="Text Box 1042"/>
          <p:cNvSpPr txBox="1">
            <a:spLocks noChangeArrowheads="1"/>
          </p:cNvSpPr>
          <p:nvPr/>
        </p:nvSpPr>
        <p:spPr bwMode="auto">
          <a:xfrm>
            <a:off x="35052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NACHRICHT</a:t>
            </a:r>
          </a:p>
        </p:txBody>
      </p:sp>
      <p:sp>
        <p:nvSpPr>
          <p:cNvPr id="6159" name="Text Box 1043"/>
          <p:cNvSpPr txBox="1">
            <a:spLocks noChangeArrowheads="1"/>
          </p:cNvSpPr>
          <p:nvPr/>
        </p:nvSpPr>
        <p:spPr bwMode="auto">
          <a:xfrm>
            <a:off x="6324600" y="5791200"/>
            <a:ext cx="16764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EMPFÄNGER</a:t>
            </a:r>
          </a:p>
        </p:txBody>
      </p:sp>
      <p:sp>
        <p:nvSpPr>
          <p:cNvPr id="11280" name="Text Box 1044"/>
          <p:cNvSpPr txBox="1">
            <a:spLocks noChangeArrowheads="1"/>
          </p:cNvSpPr>
          <p:nvPr/>
        </p:nvSpPr>
        <p:spPr bwMode="auto">
          <a:xfrm>
            <a:off x="428625" y="1143000"/>
            <a:ext cx="74676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Jede Nachricht enthält vier Botschaften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pic>
        <p:nvPicPr>
          <p:cNvPr id="12291" name="Picture 3" descr="D:\usr\OE\hiwi abo\man0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905000"/>
            <a:ext cx="10271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D:\usr\OE\hiwi abo\man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11001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14688" y="17145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Sachinhalt</a:t>
            </a:r>
            <a:endParaRPr lang="de-DE" sz="16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00400" y="24384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Selbstoffenbarung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200400" y="3505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Beziehungsebene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200400" y="49530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Appell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285875" y="1571625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Es muss doch  möglich sein,...!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295400" y="2438400"/>
            <a:ext cx="1905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Die Zahlen sind mir wichtig!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295400" y="3505200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Wenn es einer kann, dann du!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295400" y="495300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Besorge sie mir schnell!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500688" y="1643063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Es muss doch möglich sein,...!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486400" y="24384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Ich bin ungeduldig!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486400" y="3505200"/>
            <a:ext cx="1447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Ich traue dir effiziente Arbeit nicht zu!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486400" y="49530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Arbeite doch mal schneller!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334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SENDER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6172200" y="5791200"/>
            <a:ext cx="1752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EMPFÄNGER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857250" y="1214438"/>
            <a:ext cx="68580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/>
              <a:t>Bsp.: „Es muss doch möglich sein, die Zahlen rechtzeitig zu bekommen!“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Kern wirksamer Kommunikation ist das Zuhören und Sehen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828800" y="2057400"/>
            <a:ext cx="47244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dirty="0">
                <a:latin typeface="Arial" pitchFamily="34" charset="0"/>
              </a:rPr>
              <a:t>Höre und sehe, </a:t>
            </a:r>
          </a:p>
          <a:p>
            <a:pPr algn="ctr">
              <a:defRPr/>
            </a:pPr>
            <a:r>
              <a:rPr lang="de-DE" dirty="0">
                <a:latin typeface="Arial" pitchFamily="34" charset="0"/>
              </a:rPr>
              <a:t>was </a:t>
            </a:r>
            <a:r>
              <a:rPr lang="de-DE" dirty="0" err="1">
                <a:latin typeface="Arial" pitchFamily="34" charset="0"/>
              </a:rPr>
              <a:t>deineTeamkollegen</a:t>
            </a:r>
            <a:r>
              <a:rPr lang="de-DE" dirty="0">
                <a:latin typeface="Arial" pitchFamily="34" charset="0"/>
              </a:rPr>
              <a:t> sagen und tun</a:t>
            </a: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609600" y="34290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Wiederhole nicht deine</a:t>
            </a:r>
          </a:p>
          <a:p>
            <a:pPr algn="ctr"/>
            <a:r>
              <a:rPr lang="de-DE" sz="1600"/>
              <a:t>eigene Rede im Kopf, wenn</a:t>
            </a:r>
          </a:p>
          <a:p>
            <a:pPr algn="ctr"/>
            <a:r>
              <a:rPr lang="de-DE" sz="1600"/>
              <a:t>ein anderer spricht.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609600" y="48768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Lass dich nicht ablenken,</a:t>
            </a:r>
          </a:p>
          <a:p>
            <a:pPr algn="ctr"/>
            <a:r>
              <a:rPr lang="de-DE" sz="1600"/>
              <a:t>wenn du zuschaust.</a:t>
            </a: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4572000" y="48768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Unterbreche nicht.</a:t>
            </a: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4572000" y="34290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Denke nie, du kennst schon,</a:t>
            </a:r>
          </a:p>
          <a:p>
            <a:pPr algn="ctr"/>
            <a:r>
              <a:rPr lang="de-DE" sz="1600"/>
              <a:t>was der andere sagt oder tut.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1033</Words>
  <Application>Microsoft Office PowerPoint</Application>
  <PresentationFormat>Bildschirmpräsentation (4:3)</PresentationFormat>
  <Paragraphs>293</Paragraphs>
  <Slides>26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4" baseType="lpstr">
      <vt:lpstr>Arial</vt:lpstr>
      <vt:lpstr>Univers 55</vt:lpstr>
      <vt:lpstr>Univers</vt:lpstr>
      <vt:lpstr>Calibri</vt:lpstr>
      <vt:lpstr>Times New Roman</vt:lpstr>
      <vt:lpstr>abo_blau</vt:lpstr>
      <vt:lpstr>Dokument</vt:lpstr>
      <vt:lpstr>Document</vt:lpstr>
      <vt:lpstr>GRUPPENARBEIT &amp; Teamentwicklung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Wie wirkt Verantwortung?</vt:lpstr>
      <vt:lpstr>Folie 16</vt:lpstr>
      <vt:lpstr>Konfliktbewältigung (Mediation, Labor/Union relations)</vt:lpstr>
      <vt:lpstr>Folie 18</vt:lpstr>
      <vt:lpstr>Persönliche Konfliktsituationen</vt:lpstr>
      <vt:lpstr>Psychische Barrieren und die gemeinsam gelebte Geschichte sind häufig Ursachen für Konflikte</vt:lpstr>
      <vt:lpstr>Konfliktlösung</vt:lpstr>
      <vt:lpstr>Folie 22</vt:lpstr>
      <vt:lpstr>Machtübung schadet der Effektivität von Unternehmen und behindert die Lösung von Konflikten</vt:lpstr>
      <vt:lpstr>Psychologische Forschung zu Gewerkschaften</vt:lpstr>
      <vt:lpstr>Sechs Modelle zur Erklärung von Union Participation  (Kryl, 1990)</vt:lpstr>
      <vt:lpstr>Folie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Katja Zinke</dc:creator>
  <cp:lastModifiedBy>trimpop</cp:lastModifiedBy>
  <cp:revision>30</cp:revision>
  <dcterms:created xsi:type="dcterms:W3CDTF">2009-10-09T08:06:24Z</dcterms:created>
  <dcterms:modified xsi:type="dcterms:W3CDTF">2013-12-03T20:51:23Z</dcterms:modified>
</cp:coreProperties>
</file>