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9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91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92" r:id="rId36"/>
    <p:sldId id="289" r:id="rId37"/>
  </p:sldIdLst>
  <p:sldSz cx="9144000" cy="6858000" type="screen4x3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4C28F-31F2-4E45-B5EC-96C3AFC19C70}" type="datetimeFigureOut">
              <a:rPr lang="de-DE" smtClean="0"/>
              <a:pPr/>
              <a:t>17.12.2013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18F10-E7B3-4021-8274-235DBDCA02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Sind </a:t>
            </a:r>
            <a:r>
              <a:rPr lang="de-DE" dirty="0" err="1" smtClean="0"/>
              <a:t>Feminity</a:t>
            </a:r>
            <a:r>
              <a:rPr lang="de-DE" dirty="0" smtClean="0"/>
              <a:t> und </a:t>
            </a:r>
            <a:r>
              <a:rPr lang="de-DE" dirty="0" err="1" smtClean="0"/>
              <a:t>Masculinity</a:t>
            </a:r>
            <a:r>
              <a:rPr lang="de-DE" dirty="0" smtClean="0"/>
              <a:t> nicht zwei</a:t>
            </a:r>
            <a:r>
              <a:rPr lang="de-DE" baseline="0" dirty="0" smtClean="0"/>
              <a:t> Pole einer Dimension?</a:t>
            </a:r>
          </a:p>
          <a:p>
            <a:r>
              <a:rPr lang="de-DE" baseline="0" dirty="0" smtClean="0"/>
              <a:t>Gehört zu Individualismus nicht der Gegenpol Kollektivismus?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18F10-E7B3-4021-8274-235DBDCA026D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>
            <a:lvl1pPr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844" y="1171595"/>
            <a:ext cx="8786874" cy="5472115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0A7BE-02B0-49A5-85D2-4315F373E848}" type="datetime1">
              <a:rPr lang="de-DE" smtClean="0"/>
              <a:pPr>
                <a:defRPr/>
              </a:pPr>
              <a:t>17.12.2013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53484" y="6523016"/>
            <a:ext cx="490516" cy="334984"/>
          </a:xfrm>
          <a:ln/>
        </p:spPr>
        <p:txBody>
          <a:bodyPr/>
          <a:lstStyle>
            <a:lvl1pPr>
              <a:defRPr sz="1200">
                <a:latin typeface="Univers 55"/>
              </a:defRPr>
            </a:lvl1pPr>
          </a:lstStyle>
          <a:p>
            <a:pPr>
              <a:defRPr/>
            </a:pPr>
            <a:fld id="{55F4A3DC-3743-4B83-BA67-F3857D97E100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5980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5980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EC47C-91C2-4861-A149-785A08216841}" type="datetime1">
              <a:rPr lang="de-DE" smtClean="0"/>
              <a:pPr>
                <a:defRPr/>
              </a:pPr>
              <a:t>17.12.2013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09BC-0206-4D09-90CB-BF0A90D889F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E7897A9-2D4E-4FAA-A1C9-7C8105FDCEB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07181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7A210-255F-49FA-B448-CCF022CCA8F6}" type="datetime1">
              <a:rPr lang="de-DE" smtClean="0"/>
              <a:pPr>
                <a:defRPr/>
              </a:pPr>
              <a:t>17.12.2013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AE8C9-F7EF-4C70-9456-F29D6A80D5E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38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783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E0328-9253-4E64-B7A5-B14FE3812435}" type="datetime1">
              <a:rPr lang="de-DE" smtClean="0"/>
              <a:pPr>
                <a:defRPr/>
              </a:pPr>
              <a:t>17.12.2013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5F5AE-4E6A-49B4-80FD-C701E3F78F6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864A2-1A31-4D45-8857-FC34226AC95A}" type="datetime1">
              <a:rPr lang="de-DE" smtClean="0"/>
              <a:pPr>
                <a:defRPr/>
              </a:pPr>
              <a:t>17.12.2013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12BE6-F6B8-4D51-99C4-C1B37AEB7F7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B7116-93CB-4842-84DE-B1F91EB0E36F}" type="datetime1">
              <a:rPr lang="de-DE" smtClean="0"/>
              <a:pPr>
                <a:defRPr/>
              </a:pPr>
              <a:t>17.12.2013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B160C-D26B-4A3B-AE21-698841FC76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62AEE-483C-44DB-97DC-F5591F844FCD}" type="datetime1">
              <a:rPr lang="de-DE" smtClean="0"/>
              <a:pPr>
                <a:defRPr/>
              </a:pPr>
              <a:t>17.12.2013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6884D-3E05-45E8-B2F7-4A04601C47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DB0DC-3014-459A-81FD-4C31EE818B3C}" type="datetime1">
              <a:rPr lang="de-DE" smtClean="0"/>
              <a:pPr>
                <a:defRPr/>
              </a:pPr>
              <a:t>17.12.2013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60762-E580-49B4-8369-22948C51ED2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C757B-25CF-41D6-A553-151466F23306}" type="datetime1">
              <a:rPr lang="de-DE" smtClean="0"/>
              <a:pPr>
                <a:defRPr/>
              </a:pPr>
              <a:t>17.12.2013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810B7-C9B5-4637-A390-E130839F55D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8B3DF-F7C9-468A-A3BB-2765CBFC37FA}" type="datetime1">
              <a:rPr lang="de-DE" smtClean="0"/>
              <a:pPr>
                <a:defRPr/>
              </a:pPr>
              <a:t>17.12.2013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A6748-8F51-4DEB-BB38-D5A294B437F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9" y="115888"/>
            <a:ext cx="6678628" cy="812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Testüberschrift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14422"/>
            <a:ext cx="875033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Test Text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ersten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1879C3C4-8674-4ADE-897F-004C1856C553}" type="datetime1">
              <a:rPr lang="de-DE" smtClean="0"/>
              <a:pPr>
                <a:defRPr/>
              </a:pPr>
              <a:t>17.12.2013</a:t>
            </a:fld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775" y="62372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2046" y="6500810"/>
            <a:ext cx="56195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Univers 55"/>
              </a:defRPr>
            </a:lvl1pPr>
          </a:lstStyle>
          <a:p>
            <a:pPr>
              <a:defRPr/>
            </a:pPr>
            <a:fld id="{9C4D711E-7007-4966-912C-2715456594CD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127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14400" indent="-300038" algn="l" rtl="0" eaLnBrk="1" fontAlgn="base" hangingPunct="1">
        <a:spcBef>
          <a:spcPct val="20000"/>
        </a:spcBef>
        <a:spcAft>
          <a:spcPct val="0"/>
        </a:spcAft>
        <a:buChar char="•"/>
        <a:defRPr sz="1800" i="1">
          <a:solidFill>
            <a:schemeClr val="tx1"/>
          </a:solidFill>
          <a:latin typeface="+mn-lt"/>
        </a:defRPr>
      </a:lvl3pPr>
      <a:lvl4pPr marL="1182688" indent="-2667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4287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5pPr>
      <a:lvl6pPr marL="18859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6pPr>
      <a:lvl7pPr marL="23431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7pPr>
      <a:lvl8pPr marL="28003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8pPr>
      <a:lvl9pPr marL="32575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dirty="0" smtClean="0"/>
              <a:t>Interkulturelle   Arbeit</a:t>
            </a:r>
            <a:br>
              <a:rPr lang="de-DE" dirty="0" smtClean="0"/>
            </a:br>
            <a:r>
              <a:rPr lang="de-DE" sz="2000" dirty="0" smtClean="0"/>
              <a:t>Psychische Anpassungsprozesse von </a:t>
            </a:r>
            <a:br>
              <a:rPr lang="de-DE" sz="2000" dirty="0" smtClean="0"/>
            </a:br>
            <a:r>
              <a:rPr lang="de-DE" sz="2000" dirty="0" smtClean="0"/>
              <a:t>Mitarbeitern im Ausland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Organisationspsychologie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AE8C9-F7EF-4C70-9456-F29D6A80D5EE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5575" cy="1000108"/>
          </a:xfrm>
        </p:spPr>
        <p:txBody>
          <a:bodyPr/>
          <a:lstStyle/>
          <a:p>
            <a:r>
              <a:rPr lang="de-DE" dirty="0" smtClean="0"/>
              <a:t> </a:t>
            </a:r>
            <a:r>
              <a:rPr lang="de-DE" b="1" dirty="0" smtClean="0"/>
              <a:t>Verlaufsphasen des Auslandsaufenthaltes</a:t>
            </a:r>
            <a:endParaRPr lang="de-DE" b="1" dirty="0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285860"/>
            <a:ext cx="8172450" cy="5949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dirty="0" err="1"/>
              <a:t>Lysgaard</a:t>
            </a:r>
            <a:r>
              <a:rPr lang="de-DE" dirty="0"/>
              <a:t> (1955): U-Kurve, bzw.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dirty="0"/>
              <a:t>                                W-Kurve der </a:t>
            </a:r>
            <a:r>
              <a:rPr lang="de-DE" dirty="0" err="1"/>
              <a:t>Acculturation</a:t>
            </a: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Oberg (1960), 4 </a:t>
            </a:r>
            <a:r>
              <a:rPr lang="en-GB" dirty="0" err="1"/>
              <a:t>Phasen</a:t>
            </a:r>
            <a:r>
              <a:rPr lang="en-GB" dirty="0"/>
              <a:t>: Honeymoon, Crisis,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dirty="0"/>
              <a:t>                                          Recovery, Adjustment</a:t>
            </a:r>
            <a:endParaRPr lang="de-DE" dirty="0"/>
          </a:p>
          <a:p>
            <a:pPr>
              <a:lnSpc>
                <a:spcPct val="90000"/>
              </a:lnSpc>
            </a:pPr>
            <a:r>
              <a:rPr lang="de-DE" dirty="0"/>
              <a:t>Dunbar (1966) und </a:t>
            </a:r>
            <a:r>
              <a:rPr lang="de-DE" dirty="0" err="1"/>
              <a:t>Furnham</a:t>
            </a:r>
            <a:r>
              <a:rPr lang="de-DE" dirty="0"/>
              <a:t> (1997):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dirty="0"/>
              <a:t>                    </a:t>
            </a:r>
            <a:r>
              <a:rPr lang="de-DE" b="1" dirty="0"/>
              <a:t>Culture Shock erleben alle !</a:t>
            </a:r>
          </a:p>
          <a:p>
            <a:pPr>
              <a:lnSpc>
                <a:spcPct val="90000"/>
              </a:lnSpc>
            </a:pPr>
            <a:r>
              <a:rPr lang="en-GB" dirty="0"/>
              <a:t>Adler (1975), 5 </a:t>
            </a:r>
            <a:r>
              <a:rPr lang="en-GB" dirty="0" err="1"/>
              <a:t>Phasentheorie</a:t>
            </a:r>
            <a:r>
              <a:rPr lang="en-GB" dirty="0"/>
              <a:t>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dirty="0"/>
              <a:t>          Contact, Disintegration, Reintegration,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dirty="0"/>
              <a:t>         Autonomy, Independence</a:t>
            </a:r>
            <a:endParaRPr lang="de-DE" dirty="0"/>
          </a:p>
          <a:p>
            <a:pPr>
              <a:lnSpc>
                <a:spcPct val="90000"/>
              </a:lnSpc>
            </a:pPr>
            <a:r>
              <a:rPr lang="de-DE" dirty="0"/>
              <a:t>aber: Church (1982) Metaanalyse zeigt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dirty="0"/>
              <a:t>            7 Studien mit U-Kurve, 7 andere.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0"/>
            <a:ext cx="7772400" cy="928670"/>
          </a:xfrm>
        </p:spPr>
        <p:txBody>
          <a:bodyPr/>
          <a:lstStyle/>
          <a:p>
            <a:r>
              <a:rPr lang="de-DE" dirty="0" smtClean="0"/>
              <a:t>Culture Shock</a:t>
            </a:r>
            <a:endParaRPr lang="de-DE" dirty="0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285860"/>
            <a:ext cx="8207375" cy="4970462"/>
          </a:xfrm>
        </p:spPr>
        <p:txBody>
          <a:bodyPr/>
          <a:lstStyle/>
          <a:p>
            <a:pPr>
              <a:buFontTx/>
              <a:buNone/>
            </a:pPr>
            <a:r>
              <a:rPr lang="de-DE" sz="3600" dirty="0"/>
              <a:t>       </a:t>
            </a:r>
            <a:r>
              <a:rPr lang="de-DE" sz="3200" dirty="0"/>
              <a:t>Untersuchung des Verlaufes bei   </a:t>
            </a:r>
          </a:p>
          <a:p>
            <a:pPr>
              <a:buFontTx/>
              <a:buNone/>
            </a:pPr>
            <a:r>
              <a:rPr lang="de-DE" sz="3200" dirty="0"/>
              <a:t>         „professionellen Ausländern“</a:t>
            </a:r>
          </a:p>
          <a:p>
            <a:pPr>
              <a:buFontTx/>
              <a:buNone/>
            </a:pPr>
            <a:r>
              <a:rPr lang="de-DE" sz="3600" dirty="0" smtClean="0"/>
              <a:t>	</a:t>
            </a:r>
            <a:endParaRPr lang="de-DE" sz="3600" dirty="0"/>
          </a:p>
          <a:p>
            <a:r>
              <a:rPr lang="de-DE" dirty="0"/>
              <a:t>Anpassung und Wirksamkeit des kanadischen Entwicklungshilfepersonals (</a:t>
            </a:r>
            <a:r>
              <a:rPr lang="de-DE" dirty="0" err="1"/>
              <a:t>Kealey</a:t>
            </a:r>
            <a:r>
              <a:rPr lang="de-DE" dirty="0"/>
              <a:t>, 1990) </a:t>
            </a:r>
          </a:p>
          <a:p>
            <a:r>
              <a:rPr lang="de-DE" dirty="0"/>
              <a:t>Stichprobe: 277 Mitglieder von CIDA in 20 Ländern (5 Personen antworteten nicht)</a:t>
            </a:r>
          </a:p>
          <a:p>
            <a:r>
              <a:rPr lang="de-DE" dirty="0"/>
              <a:t>Design: </a:t>
            </a:r>
            <a:r>
              <a:rPr lang="de-DE" dirty="0" err="1"/>
              <a:t>Pre-Assessment</a:t>
            </a:r>
            <a:r>
              <a:rPr lang="de-DE" dirty="0"/>
              <a:t>, Felduntersuchung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Zufriedenheitsverlauf bei Auslandsaufenthalten</a:t>
            </a:r>
            <a:endParaRPr lang="de-DE" dirty="0"/>
          </a:p>
        </p:txBody>
      </p:sp>
      <p:pic>
        <p:nvPicPr>
          <p:cNvPr id="7" name="Inhaltsplatzhalter 6" descr="Folie interkulturelle 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2225659" y="560367"/>
            <a:ext cx="4906996" cy="6786610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AE8C9-F7EF-4C70-9456-F29D6A80D5EE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81075"/>
          </a:xfrm>
        </p:spPr>
        <p:txBody>
          <a:bodyPr/>
          <a:lstStyle/>
          <a:p>
            <a:r>
              <a:rPr lang="de-DE"/>
              <a:t>Culture Shock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428736"/>
            <a:ext cx="7772400" cy="4392613"/>
          </a:xfrm>
        </p:spPr>
        <p:txBody>
          <a:bodyPr/>
          <a:lstStyle/>
          <a:p>
            <a:pPr>
              <a:buFontTx/>
              <a:buNone/>
            </a:pPr>
            <a:r>
              <a:rPr lang="de-DE" dirty="0"/>
              <a:t>Instrumente:</a:t>
            </a:r>
          </a:p>
          <a:p>
            <a:r>
              <a:rPr lang="de-DE" dirty="0"/>
              <a:t>Erfolgsmessung durch: Selbst, Kollegen, Vorgesetzte, Gastgeber</a:t>
            </a:r>
          </a:p>
          <a:p>
            <a:r>
              <a:rPr lang="de-DE" dirty="0"/>
              <a:t>Prozessverlauf und Probleme durch: Interviews mit Personal und Familien</a:t>
            </a:r>
            <a:endParaRPr lang="en-GB" dirty="0"/>
          </a:p>
          <a:p>
            <a:r>
              <a:rPr lang="en-GB" dirty="0" err="1"/>
              <a:t>Wirkungsfaktorenerfassung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15 </a:t>
            </a:r>
            <a:r>
              <a:rPr lang="en-GB" dirty="0" err="1"/>
              <a:t>Fragebögen</a:t>
            </a:r>
            <a:r>
              <a:rPr lang="en-GB" dirty="0"/>
              <a:t> (298 Items)</a:t>
            </a:r>
            <a:endParaRPr lang="de-DE" dirty="0"/>
          </a:p>
          <a:p>
            <a:pPr>
              <a:buFontTx/>
              <a:buNone/>
            </a:pPr>
            <a:endParaRPr lang="de-D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7958166" cy="1000108"/>
          </a:xfrm>
        </p:spPr>
        <p:txBody>
          <a:bodyPr/>
          <a:lstStyle/>
          <a:p>
            <a:r>
              <a:rPr lang="de-DE"/>
              <a:t>Culture Shock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7989887" cy="4683125"/>
          </a:xfrm>
        </p:spPr>
        <p:txBody>
          <a:bodyPr/>
          <a:lstStyle/>
          <a:p>
            <a:pPr>
              <a:buFontTx/>
              <a:buNone/>
            </a:pPr>
            <a:r>
              <a:rPr lang="en-GB" b="1" dirty="0"/>
              <a:t> </a:t>
            </a:r>
            <a:r>
              <a:rPr lang="en-GB" u="sng" dirty="0" err="1"/>
              <a:t>Pretests</a:t>
            </a:r>
            <a:r>
              <a:rPr lang="en-GB" u="sng" dirty="0"/>
              <a:t>:</a:t>
            </a:r>
            <a:r>
              <a:rPr lang="en-GB" b="1" dirty="0"/>
              <a:t> </a:t>
            </a:r>
            <a:r>
              <a:rPr lang="en-GB" dirty="0"/>
              <a:t>Group embedded figures test; Self-Monitoring Scale; Jackson PI; Social Desirability Scale; Pre- Departure attitudes and Expectations; Interpersonal Skills Inventory; Values Survey; Background. </a:t>
            </a:r>
            <a:endParaRPr lang="en-GB" dirty="0" smtClean="0"/>
          </a:p>
          <a:p>
            <a:pPr>
              <a:buFontTx/>
              <a:buNone/>
            </a:pPr>
            <a:endParaRPr lang="en-GB" dirty="0"/>
          </a:p>
          <a:p>
            <a:pPr>
              <a:buFontTx/>
              <a:buNone/>
            </a:pPr>
            <a:r>
              <a:rPr lang="en-GB" u="sng" dirty="0" err="1"/>
              <a:t>Feldtests</a:t>
            </a:r>
            <a:r>
              <a:rPr lang="en-GB" u="sng" dirty="0"/>
              <a:t>:</a:t>
            </a:r>
            <a:r>
              <a:rPr lang="en-GB" b="1" dirty="0"/>
              <a:t> </a:t>
            </a:r>
            <a:r>
              <a:rPr lang="en-GB" dirty="0"/>
              <a:t>Satisfaction; Acculturative Stress; Cross-Cultural Understanding; Contact with Host-Culture scale; Overall adjustment and effectiveness scale; Living conditions scale; Job constraints scale)</a:t>
            </a:r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00108"/>
          </a:xfrm>
        </p:spPr>
        <p:txBody>
          <a:bodyPr/>
          <a:lstStyle/>
          <a:p>
            <a:r>
              <a:rPr lang="de-DE"/>
              <a:t>Culture Shock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26" y="1385885"/>
            <a:ext cx="8786874" cy="5472115"/>
          </a:xfrm>
        </p:spPr>
        <p:txBody>
          <a:bodyPr/>
          <a:lstStyle/>
          <a:p>
            <a:pPr>
              <a:buFontTx/>
              <a:buNone/>
            </a:pPr>
            <a:r>
              <a:rPr lang="de-DE" dirty="0"/>
              <a:t>Zwei ausgewählte Ergebnisse: </a:t>
            </a:r>
          </a:p>
          <a:p>
            <a:r>
              <a:rPr lang="de-DE" dirty="0"/>
              <a:t>1) Persönlichkeitsfaktoren (Field-</a:t>
            </a:r>
            <a:r>
              <a:rPr lang="de-DE" dirty="0" err="1"/>
              <a:t>dependence</a:t>
            </a:r>
            <a:r>
              <a:rPr lang="de-DE" dirty="0"/>
              <a:t>, </a:t>
            </a:r>
            <a:r>
              <a:rPr lang="de-DE" dirty="0" err="1"/>
              <a:t>Femininity</a:t>
            </a:r>
            <a:r>
              <a:rPr lang="de-DE" dirty="0"/>
              <a:t>, Adventure)</a:t>
            </a:r>
          </a:p>
          <a:p>
            <a:r>
              <a:rPr lang="de-DE" dirty="0"/>
              <a:t>2) Kurvenverlauf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0"/>
            <a:ext cx="9036050" cy="1071546"/>
          </a:xfrm>
        </p:spPr>
        <p:txBody>
          <a:bodyPr/>
          <a:lstStyle/>
          <a:p>
            <a:r>
              <a:rPr lang="de-DE" sz="2000" dirty="0"/>
              <a:t>Psych. Prozesse bei der „</a:t>
            </a:r>
            <a:r>
              <a:rPr lang="de-DE" sz="2000" dirty="0" err="1"/>
              <a:t>Acculturation</a:t>
            </a:r>
            <a:r>
              <a:rPr lang="de-DE" sz="2000" dirty="0"/>
              <a:t>“</a:t>
            </a:r>
            <a:br>
              <a:rPr lang="de-DE" sz="2000" dirty="0"/>
            </a:br>
            <a:r>
              <a:rPr lang="de-DE" sz="2000" dirty="0"/>
              <a:t>Kategorisierung nach psychischen </a:t>
            </a:r>
            <a:r>
              <a:rPr lang="de-DE" sz="2000" dirty="0" smtClean="0"/>
              <a:t>Reaktionen</a:t>
            </a:r>
            <a:br>
              <a:rPr lang="de-DE" sz="2000" dirty="0" smtClean="0"/>
            </a:br>
            <a:r>
              <a:rPr lang="de-DE" sz="2000" dirty="0" smtClean="0"/>
              <a:t>(</a:t>
            </a:r>
            <a:r>
              <a:rPr lang="de-DE" sz="1600" dirty="0" err="1" smtClean="0"/>
              <a:t>Bochner</a:t>
            </a:r>
            <a:r>
              <a:rPr lang="de-DE" sz="1600" dirty="0" smtClean="0"/>
              <a:t>, 1982) </a:t>
            </a:r>
            <a:endParaRPr lang="de-DE" sz="1600" dirty="0"/>
          </a:p>
        </p:txBody>
      </p:sp>
      <p:graphicFrame>
        <p:nvGraphicFramePr>
          <p:cNvPr id="5" name="Tabellenplatzhalter 4"/>
          <p:cNvGraphicFramePr>
            <a:graphicFrameLocks noGrp="1"/>
          </p:cNvGraphicFramePr>
          <p:nvPr>
            <p:ph type="tbl" idx="1"/>
          </p:nvPr>
        </p:nvGraphicFramePr>
        <p:xfrm>
          <a:off x="642910" y="1785926"/>
          <a:ext cx="7772400" cy="4357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86200"/>
                <a:gridCol w="3886200"/>
              </a:tblGrid>
              <a:tr h="871544">
                <a:tc>
                  <a:txBody>
                    <a:bodyPr/>
                    <a:lstStyle/>
                    <a:p>
                      <a:r>
                        <a:rPr lang="de-DE" dirty="0" smtClean="0"/>
                        <a:t>Cultural </a:t>
                      </a:r>
                      <a:r>
                        <a:rPr lang="de-DE" dirty="0" err="1" smtClean="0"/>
                        <a:t>Involvment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Reaction</a:t>
                      </a:r>
                      <a:endParaRPr lang="de-DE" dirty="0"/>
                    </a:p>
                  </a:txBody>
                  <a:tcPr/>
                </a:tc>
              </a:tr>
              <a:tr h="871544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Passing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Assimilation</a:t>
                      </a:r>
                      <a:endParaRPr lang="de-DE" dirty="0"/>
                    </a:p>
                  </a:txBody>
                  <a:tcPr/>
                </a:tc>
              </a:tr>
              <a:tr h="871544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Chauvinism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Konfrontation</a:t>
                      </a:r>
                      <a:endParaRPr lang="de-DE" dirty="0"/>
                    </a:p>
                  </a:txBody>
                  <a:tcPr/>
                </a:tc>
              </a:tr>
              <a:tr h="871544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Marginalism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Separation</a:t>
                      </a:r>
                      <a:endParaRPr lang="de-DE" dirty="0"/>
                    </a:p>
                  </a:txBody>
                  <a:tcPr/>
                </a:tc>
              </a:tr>
              <a:tr h="871544">
                <a:tc>
                  <a:txBody>
                    <a:bodyPr/>
                    <a:lstStyle/>
                    <a:p>
                      <a:r>
                        <a:rPr lang="de-DE" dirty="0" smtClean="0"/>
                        <a:t>Mediation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Integration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-214338"/>
            <a:ext cx="7986714" cy="1627213"/>
          </a:xfrm>
        </p:spPr>
        <p:txBody>
          <a:bodyPr/>
          <a:lstStyle/>
          <a:p>
            <a:r>
              <a:rPr lang="de-DE" sz="2400" dirty="0"/>
              <a:t>Kategorisierung nach </a:t>
            </a:r>
            <a:r>
              <a:rPr lang="de-DE" sz="2400" dirty="0" err="1"/>
              <a:t>Commitment</a:t>
            </a:r>
            <a:r>
              <a:rPr lang="de-DE" sz="2400" dirty="0"/>
              <a:t/>
            </a:r>
            <a:br>
              <a:rPr lang="de-DE" sz="2400" dirty="0"/>
            </a:br>
            <a:r>
              <a:rPr lang="de-DE" sz="1800" dirty="0"/>
              <a:t>(Black, </a:t>
            </a:r>
            <a:r>
              <a:rPr lang="de-DE" sz="1800" dirty="0" err="1" smtClean="0"/>
              <a:t>Gregerson</a:t>
            </a:r>
            <a:r>
              <a:rPr lang="de-DE" sz="1800" dirty="0" smtClean="0"/>
              <a:t> &amp; </a:t>
            </a:r>
            <a:r>
              <a:rPr lang="de-DE" sz="1800" dirty="0" err="1" smtClean="0"/>
              <a:t>Mendenhall</a:t>
            </a:r>
            <a:r>
              <a:rPr lang="de-DE" sz="1800" dirty="0"/>
              <a:t>, 1992)</a:t>
            </a:r>
          </a:p>
        </p:txBody>
      </p:sp>
      <p:graphicFrame>
        <p:nvGraphicFramePr>
          <p:cNvPr id="6" name="Tabellenplatzhalter 5"/>
          <p:cNvGraphicFramePr>
            <a:graphicFrameLocks noGrp="1"/>
          </p:cNvGraphicFramePr>
          <p:nvPr>
            <p:ph type="tbl" idx="1"/>
          </p:nvPr>
        </p:nvGraphicFramePr>
        <p:xfrm>
          <a:off x="285720" y="2143116"/>
          <a:ext cx="8572528" cy="335758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78851"/>
                <a:gridCol w="1617790"/>
                <a:gridCol w="1632615"/>
                <a:gridCol w="1595323"/>
                <a:gridCol w="1547949"/>
              </a:tblGrid>
              <a:tr h="710446">
                <a:tc gridSpan="5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Grad des </a:t>
                      </a:r>
                      <a:r>
                        <a:rPr lang="de-DE" dirty="0" err="1" smtClean="0"/>
                        <a:t>Commitment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710446">
                <a:tc>
                  <a:txBody>
                    <a:bodyPr/>
                    <a:lstStyle/>
                    <a:p>
                      <a:r>
                        <a:rPr lang="de-DE" dirty="0" smtClean="0"/>
                        <a:t>Zu alter</a:t>
                      </a:r>
                      <a:r>
                        <a:rPr lang="de-DE" baseline="0" dirty="0" smtClean="0"/>
                        <a:t> Firma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Niedrig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Hoch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Niedrig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Hoch</a:t>
                      </a:r>
                      <a:endParaRPr lang="de-DE" dirty="0"/>
                    </a:p>
                  </a:txBody>
                  <a:tcPr/>
                </a:tc>
              </a:tr>
              <a:tr h="710446">
                <a:tc>
                  <a:txBody>
                    <a:bodyPr/>
                    <a:lstStyle/>
                    <a:p>
                      <a:r>
                        <a:rPr lang="de-DE" dirty="0" smtClean="0"/>
                        <a:t>Zu</a:t>
                      </a:r>
                      <a:r>
                        <a:rPr lang="de-DE" baseline="0" dirty="0" smtClean="0"/>
                        <a:t> neuer Firma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Niedrig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Niedrig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Hoch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Hoch</a:t>
                      </a:r>
                      <a:endParaRPr lang="de-DE" dirty="0"/>
                    </a:p>
                  </a:txBody>
                  <a:tcPr/>
                </a:tc>
              </a:tr>
              <a:tr h="1226249">
                <a:tc>
                  <a:txBody>
                    <a:bodyPr/>
                    <a:lstStyle/>
                    <a:p>
                      <a:r>
                        <a:rPr lang="de-DE" dirty="0" smtClean="0"/>
                        <a:t>Psychische Reaktion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Separation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Konfrontation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Assimilation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Integration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101042" cy="1000108"/>
          </a:xfrm>
        </p:spPr>
        <p:txBody>
          <a:bodyPr/>
          <a:lstStyle/>
          <a:p>
            <a:r>
              <a:rPr lang="de-DE"/>
              <a:t>„Acculturation“: Einflussgrößen</a:t>
            </a:r>
          </a:p>
        </p:txBody>
      </p:sp>
      <p:graphicFrame>
        <p:nvGraphicFramePr>
          <p:cNvPr id="137277" name="Group 61"/>
          <p:cNvGraphicFramePr>
            <a:graphicFrameLocks noGrp="1"/>
          </p:cNvGraphicFramePr>
          <p:nvPr>
            <p:ph type="tbl" idx="1"/>
          </p:nvPr>
        </p:nvGraphicFramePr>
        <p:xfrm>
          <a:off x="323850" y="1341438"/>
          <a:ext cx="7920038" cy="4967288"/>
        </p:xfrm>
        <a:graphic>
          <a:graphicData uri="http://schemas.openxmlformats.org/drawingml/2006/table">
            <a:tbl>
              <a:tblPr/>
              <a:tblGrid>
                <a:gridCol w="2640013"/>
                <a:gridCol w="2497137"/>
                <a:gridCol w="2782888"/>
              </a:tblGrid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Rahmenfaktoren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Orga.faktoren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Personenfaktoren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3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Dauer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Freiwilligkeit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Zweck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Distanz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Kultureller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Unterschied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Arbeitsaufgabe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Einbindung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Vorbereitung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Erfolgsaus-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sichten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Karrierebedeu-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tung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Funktion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Erfahrung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Alter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Geschlecht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Familienstand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Familieneinbin</a:t>
                      </a: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dung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Persönlichkeit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7772400" cy="1223963"/>
          </a:xfrm>
        </p:spPr>
        <p:txBody>
          <a:bodyPr/>
          <a:lstStyle/>
          <a:p>
            <a:r>
              <a:rPr lang="de-DE" sz="2400" dirty="0" err="1" smtClean="0"/>
              <a:t>Acculturation</a:t>
            </a:r>
            <a:r>
              <a:rPr lang="de-DE" sz="2400" dirty="0" smtClean="0"/>
              <a:t>:</a:t>
            </a:r>
            <a:r>
              <a:rPr lang="de-DE" sz="2400" dirty="0"/>
              <a:t/>
            </a:r>
            <a:br>
              <a:rPr lang="de-DE" sz="2400" dirty="0"/>
            </a:br>
            <a:r>
              <a:rPr lang="de-DE" sz="2400" dirty="0" smtClean="0"/>
              <a:t>Psychologische </a:t>
            </a:r>
            <a:r>
              <a:rPr lang="de-DE" sz="2400" dirty="0" err="1"/>
              <a:t>Konstrukte</a:t>
            </a:r>
            <a:r>
              <a:rPr lang="de-DE" sz="2400" dirty="0"/>
              <a:t> und Prozesse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571612"/>
            <a:ext cx="8062912" cy="4106862"/>
          </a:xfrm>
        </p:spPr>
        <p:txBody>
          <a:bodyPr/>
          <a:lstStyle/>
          <a:p>
            <a:pPr>
              <a:buFontTx/>
              <a:buNone/>
            </a:pPr>
            <a:r>
              <a:rPr lang="de-DE" dirty="0"/>
              <a:t>    Selbstwert, </a:t>
            </a:r>
            <a:r>
              <a:rPr lang="de-DE" dirty="0" err="1"/>
              <a:t>Self-efficacy</a:t>
            </a:r>
            <a:r>
              <a:rPr lang="de-DE" dirty="0"/>
              <a:t>, Interpersonal Skills, Kommunikationsfähigkeiten, Sensibilität, Attributionen, Erwartungen, Erfahrungen, </a:t>
            </a:r>
          </a:p>
          <a:p>
            <a:pPr>
              <a:buFontTx/>
              <a:buNone/>
            </a:pPr>
            <a:r>
              <a:rPr lang="de-DE" dirty="0"/>
              <a:t>    Kontakte, Wissen, Wahrnehmungen, Stereotypen,  Motivation, </a:t>
            </a:r>
            <a:r>
              <a:rPr lang="de-DE" dirty="0" err="1"/>
              <a:t>Commitment</a:t>
            </a:r>
            <a:r>
              <a:rPr lang="de-DE" dirty="0"/>
              <a:t>, Stressempfinden, Widerstands-</a:t>
            </a:r>
            <a:r>
              <a:rPr lang="de-DE" dirty="0" err="1"/>
              <a:t>fähigkeit</a:t>
            </a:r>
            <a:r>
              <a:rPr lang="de-DE" dirty="0"/>
              <a:t>, Ambiguitätstoleranz, Persönlichkeit, </a:t>
            </a:r>
            <a:r>
              <a:rPr lang="de-DE" dirty="0" err="1"/>
              <a:t>Locus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, Frühkindliche Prägungen, Need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Achievement</a:t>
            </a:r>
            <a:r>
              <a:rPr lang="de-DE" dirty="0"/>
              <a:t>, Autonomie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47700"/>
          </a:xfrm>
        </p:spPr>
        <p:txBody>
          <a:bodyPr/>
          <a:lstStyle/>
          <a:p>
            <a:r>
              <a:rPr lang="de-DE" dirty="0"/>
              <a:t>Interkulturelle </a:t>
            </a:r>
            <a:r>
              <a:rPr lang="de-DE" dirty="0" smtClean="0"/>
              <a:t>Arbeit – Ziele und Übersicht</a:t>
            </a:r>
            <a:endParaRPr lang="de-DE" dirty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928670"/>
            <a:ext cx="8315325" cy="51228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de-DE" dirty="0"/>
          </a:p>
          <a:p>
            <a:pPr>
              <a:lnSpc>
                <a:spcPct val="90000"/>
              </a:lnSpc>
            </a:pPr>
            <a:r>
              <a:rPr lang="de-DE" dirty="0" smtClean="0"/>
              <a:t>Nutzen und Verbreitung von Auslandsarbeit</a:t>
            </a:r>
            <a:endParaRPr lang="de-DE" dirty="0"/>
          </a:p>
          <a:p>
            <a:pPr>
              <a:lnSpc>
                <a:spcPct val="90000"/>
              </a:lnSpc>
            </a:pPr>
            <a:r>
              <a:rPr lang="de-DE" dirty="0"/>
              <a:t>Psychisches Erleben der Arbeit im Ausland: Culture Shock</a:t>
            </a:r>
          </a:p>
          <a:p>
            <a:pPr>
              <a:lnSpc>
                <a:spcPct val="90000"/>
              </a:lnSpc>
            </a:pPr>
            <a:r>
              <a:rPr lang="de-DE" dirty="0"/>
              <a:t>Psychische Reaktionen im „</a:t>
            </a:r>
            <a:r>
              <a:rPr lang="de-DE" dirty="0" err="1"/>
              <a:t>Acculturation</a:t>
            </a:r>
            <a:r>
              <a:rPr lang="de-DE" dirty="0"/>
              <a:t>“ Prozess</a:t>
            </a:r>
          </a:p>
          <a:p>
            <a:pPr>
              <a:lnSpc>
                <a:spcPct val="90000"/>
              </a:lnSpc>
            </a:pPr>
            <a:r>
              <a:rPr lang="de-DE" dirty="0"/>
              <a:t>Einflussgrößen auf den „</a:t>
            </a:r>
            <a:r>
              <a:rPr lang="de-DE" dirty="0" err="1"/>
              <a:t>Acculturation</a:t>
            </a:r>
            <a:r>
              <a:rPr lang="de-DE" dirty="0"/>
              <a:t>“ Prozess</a:t>
            </a:r>
          </a:p>
          <a:p>
            <a:pPr>
              <a:lnSpc>
                <a:spcPct val="90000"/>
              </a:lnSpc>
            </a:pPr>
            <a:r>
              <a:rPr lang="de-DE" dirty="0"/>
              <a:t>Effektivitätssteigerung für Auslandsaufenthalte</a:t>
            </a:r>
          </a:p>
          <a:p>
            <a:pPr>
              <a:lnSpc>
                <a:spcPct val="90000"/>
              </a:lnSpc>
              <a:buNone/>
            </a:pPr>
            <a:endParaRPr lang="de-DE" dirty="0"/>
          </a:p>
          <a:p>
            <a:pPr>
              <a:lnSpc>
                <a:spcPct val="90000"/>
              </a:lnSpc>
              <a:buFontTx/>
              <a:buNone/>
            </a:pPr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47700"/>
          </a:xfrm>
        </p:spPr>
        <p:txBody>
          <a:bodyPr/>
          <a:lstStyle/>
          <a:p>
            <a:r>
              <a:rPr lang="de-DE" dirty="0"/>
              <a:t>Interkulturelle Arbeit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7772400" cy="497046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de-DE" sz="3200" dirty="0"/>
              <a:t>Kulturelle </a:t>
            </a:r>
            <a:r>
              <a:rPr lang="de-DE" sz="3200" dirty="0" err="1"/>
              <a:t>Attribution</a:t>
            </a:r>
            <a:r>
              <a:rPr lang="de-DE" sz="3200" dirty="0"/>
              <a:t> im Experiment       .      (Thomas &amp; </a:t>
            </a:r>
            <a:r>
              <a:rPr lang="de-DE" sz="3200" dirty="0" err="1"/>
              <a:t>Ravlin</a:t>
            </a:r>
            <a:r>
              <a:rPr lang="de-DE" sz="3200" dirty="0"/>
              <a:t>, 1995</a:t>
            </a:r>
            <a:r>
              <a:rPr lang="de-DE" sz="3200" dirty="0" smtClean="0"/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endParaRPr lang="de-DE" sz="3200" dirty="0"/>
          </a:p>
          <a:p>
            <a:pPr>
              <a:lnSpc>
                <a:spcPct val="90000"/>
              </a:lnSpc>
            </a:pPr>
            <a:r>
              <a:rPr lang="de-DE" dirty="0"/>
              <a:t>Theoretischer Rahmen: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dirty="0"/>
              <a:t>   </a:t>
            </a:r>
            <a:r>
              <a:rPr lang="de-DE" dirty="0" err="1"/>
              <a:t>Attributionstheorie</a:t>
            </a:r>
            <a:r>
              <a:rPr lang="de-DE" dirty="0"/>
              <a:t> (Heider, 1958, Kelley, 1972) und </a:t>
            </a:r>
            <a:r>
              <a:rPr lang="en-GB" dirty="0"/>
              <a:t> Social Information Processing (Fiske und Taylor, 1984)</a:t>
            </a:r>
          </a:p>
          <a:p>
            <a:pPr>
              <a:lnSpc>
                <a:spcPct val="90000"/>
              </a:lnSpc>
            </a:pPr>
            <a:r>
              <a:rPr lang="de-DE" dirty="0"/>
              <a:t>Stichprobe: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dirty="0"/>
              <a:t>    277 Mitarbeiter einer amerikanischen Niederlassung eines japanischen Konzerns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08050"/>
          </a:xfrm>
        </p:spPr>
        <p:txBody>
          <a:bodyPr/>
          <a:lstStyle/>
          <a:p>
            <a:r>
              <a:rPr lang="de-DE" dirty="0"/>
              <a:t>Interkulturelle Arbeit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214422"/>
            <a:ext cx="7415213" cy="4970462"/>
          </a:xfrm>
        </p:spPr>
        <p:txBody>
          <a:bodyPr/>
          <a:lstStyle/>
          <a:p>
            <a:pPr>
              <a:buFontTx/>
              <a:buNone/>
            </a:pPr>
            <a:r>
              <a:rPr lang="de-DE" dirty="0"/>
              <a:t>Vorhersagen: </a:t>
            </a:r>
          </a:p>
          <a:p>
            <a:r>
              <a:rPr lang="de-DE" dirty="0"/>
              <a:t>Wahrgenommene Ähnlichkeit führt zu anderen Motivattributionen als Fremdheit</a:t>
            </a:r>
          </a:p>
          <a:p>
            <a:r>
              <a:rPr lang="de-DE" dirty="0"/>
              <a:t>Wahrgenommene Ähnlichkeit führt zu höheren Effektivitätszuschreibungen</a:t>
            </a:r>
          </a:p>
          <a:p>
            <a:r>
              <a:rPr lang="de-DE" dirty="0"/>
              <a:t>Die Bedeutung der eigenen kulturellen Identität bestimmt die Attributionen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08050"/>
          </a:xfrm>
        </p:spPr>
        <p:txBody>
          <a:bodyPr/>
          <a:lstStyle/>
          <a:p>
            <a:r>
              <a:rPr lang="de-DE"/>
              <a:t>Interkulturelle Arbeit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5400675"/>
          </a:xfrm>
        </p:spPr>
        <p:txBody>
          <a:bodyPr/>
          <a:lstStyle/>
          <a:p>
            <a:pPr>
              <a:buFontTx/>
              <a:buNone/>
            </a:pPr>
            <a:r>
              <a:rPr lang="de-DE" dirty="0"/>
              <a:t>Design:</a:t>
            </a:r>
          </a:p>
          <a:p>
            <a:r>
              <a:rPr lang="de-DE" dirty="0" err="1"/>
              <a:t>Pretest</a:t>
            </a:r>
            <a:r>
              <a:rPr lang="de-DE" dirty="0"/>
              <a:t> 1: Unabhängige, vergleichbare Stichprobe (N= 63) bestimmte amerikanische vs. japanische Stereotypzuschreibungen für Filmverhalten und </a:t>
            </a:r>
            <a:r>
              <a:rPr lang="de-DE" dirty="0" err="1"/>
              <a:t>Itemkonstruktion</a:t>
            </a:r>
            <a:r>
              <a:rPr lang="de-DE" dirty="0"/>
              <a:t>.</a:t>
            </a:r>
          </a:p>
          <a:p>
            <a:r>
              <a:rPr lang="de-DE" dirty="0" err="1"/>
              <a:t>Pretest</a:t>
            </a:r>
            <a:r>
              <a:rPr lang="de-DE" dirty="0"/>
              <a:t> 2: Erfassung der unabhängigen </a:t>
            </a:r>
            <a:r>
              <a:rPr lang="de-DE" dirty="0" err="1"/>
              <a:t>Attributskategorien</a:t>
            </a:r>
            <a:r>
              <a:rPr lang="de-DE" dirty="0"/>
              <a:t> für Japaner (</a:t>
            </a:r>
            <a:r>
              <a:rPr lang="de-DE" dirty="0" err="1"/>
              <a:t>Scott`s</a:t>
            </a:r>
            <a:r>
              <a:rPr lang="de-DE" dirty="0"/>
              <a:t> H).</a:t>
            </a:r>
          </a:p>
          <a:p>
            <a:r>
              <a:rPr lang="de-DE" dirty="0"/>
              <a:t>Manipulation: Kulturelle Ähnlichkeit im Problemlösegesprächsverhalten</a:t>
            </a:r>
          </a:p>
          <a:p>
            <a:r>
              <a:rPr lang="de-DE" dirty="0"/>
              <a:t>(Japanischer Manager verhielt sich im Film „japanisch“ oder „amerikanisch“)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6613"/>
          </a:xfrm>
        </p:spPr>
        <p:txBody>
          <a:bodyPr/>
          <a:lstStyle/>
          <a:p>
            <a:r>
              <a:rPr lang="de-DE"/>
              <a:t>Interkulturelle Arbeit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68413"/>
            <a:ext cx="7486650" cy="4827587"/>
          </a:xfrm>
        </p:spPr>
        <p:txBody>
          <a:bodyPr/>
          <a:lstStyle/>
          <a:p>
            <a:r>
              <a:rPr lang="de-DE"/>
              <a:t>Abhängige Maße:</a:t>
            </a:r>
          </a:p>
          <a:p>
            <a:pPr>
              <a:buFontTx/>
              <a:buNone/>
            </a:pPr>
            <a:r>
              <a:rPr lang="de-DE"/>
              <a:t>	Ähnlichkeit, Attribution, nationale Selbst-identität, potentieller Führungserfolg, Verhaltensintentionen.</a:t>
            </a:r>
          </a:p>
          <a:p>
            <a:r>
              <a:rPr lang="de-DE"/>
              <a:t>Resultate: Generelle Bestätigung der Hypothesen, aber:</a:t>
            </a:r>
          </a:p>
          <a:p>
            <a:r>
              <a:rPr lang="de-DE"/>
              <a:t>Ähnlichkeit wirkt nur hypothesen-konform, wenn sie erwartet wird !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08050"/>
          </a:xfrm>
        </p:spPr>
        <p:txBody>
          <a:bodyPr/>
          <a:lstStyle/>
          <a:p>
            <a:r>
              <a:rPr lang="de-DE"/>
              <a:t>Interkulturelle Arbeit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134350" cy="4754562"/>
          </a:xfrm>
        </p:spPr>
        <p:txBody>
          <a:bodyPr/>
          <a:lstStyle/>
          <a:p>
            <a:r>
              <a:rPr lang="de-DE" sz="3200" u="sng" dirty="0"/>
              <a:t>Studenten und Studentinnen im Ausland</a:t>
            </a:r>
          </a:p>
          <a:p>
            <a:r>
              <a:rPr lang="de-DE" dirty="0" err="1"/>
              <a:t>Lysgaard</a:t>
            </a:r>
            <a:r>
              <a:rPr lang="de-DE" dirty="0"/>
              <a:t> (1955): 200 Norwegische Fulbright-</a:t>
            </a:r>
            <a:r>
              <a:rPr lang="de-DE" dirty="0" err="1"/>
              <a:t>Stipendiaten,W</a:t>
            </a:r>
            <a:r>
              <a:rPr lang="de-DE" dirty="0"/>
              <a:t>-Kurve, Stärkster Schock nach 6-18 Monaten</a:t>
            </a:r>
          </a:p>
          <a:p>
            <a:r>
              <a:rPr lang="de-DE" dirty="0"/>
              <a:t>Fisher (1987): Heimweh ist abhängig von:</a:t>
            </a:r>
          </a:p>
          <a:p>
            <a:pPr>
              <a:buFontTx/>
              <a:buNone/>
            </a:pPr>
            <a:r>
              <a:rPr lang="de-DE" dirty="0"/>
              <a:t>   Entfernung, Universitätsstatus, Studienerfolg, Wohnung, Geld, Beziehungen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08050"/>
          </a:xfrm>
        </p:spPr>
        <p:txBody>
          <a:bodyPr/>
          <a:lstStyle/>
          <a:p>
            <a:r>
              <a:rPr lang="de-DE"/>
              <a:t>Interkulturelle Arbeit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7848600" cy="4611687"/>
          </a:xfrm>
        </p:spPr>
        <p:txBody>
          <a:bodyPr/>
          <a:lstStyle/>
          <a:p>
            <a:r>
              <a:rPr lang="de-DE" sz="3200" u="sng" dirty="0"/>
              <a:t>Strukturelle Unterschiede bei studentischen Auslandsaufenthalten:</a:t>
            </a:r>
          </a:p>
          <a:p>
            <a:r>
              <a:rPr lang="de-DE" dirty="0"/>
              <a:t>Dauer, Alter, Erfahrung, Vor- Nachbereitung</a:t>
            </a:r>
          </a:p>
          <a:p>
            <a:r>
              <a:rPr lang="de-DE" dirty="0"/>
              <a:t>Finanzen, Wohnungen, Essen, Lebensgewohnheiten</a:t>
            </a:r>
          </a:p>
          <a:p>
            <a:r>
              <a:rPr lang="de-DE" dirty="0"/>
              <a:t>Einbindung in die Organisation, Aufgabenklarheit, Regeln, Netzwerke</a:t>
            </a:r>
          </a:p>
          <a:p>
            <a:r>
              <a:rPr lang="de-DE" dirty="0"/>
              <a:t>Erfolgsaussichten, Rückkehr, persönliche/berufliche Ziele, Erwartung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88913"/>
            <a:ext cx="8786842" cy="811195"/>
          </a:xfrm>
        </p:spPr>
        <p:txBody>
          <a:bodyPr/>
          <a:lstStyle/>
          <a:p>
            <a:r>
              <a:rPr lang="de-DE" dirty="0" smtClean="0"/>
              <a:t>Effektivitätssteigerung für </a:t>
            </a:r>
            <a:br>
              <a:rPr lang="de-DE" dirty="0" smtClean="0"/>
            </a:br>
            <a:r>
              <a:rPr lang="de-DE" dirty="0" smtClean="0"/>
              <a:t>Auslandsaufenthalte</a:t>
            </a:r>
            <a:endParaRPr lang="de-DE" b="1" dirty="0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062912" cy="5400675"/>
          </a:xfrm>
        </p:spPr>
        <p:txBody>
          <a:bodyPr/>
          <a:lstStyle/>
          <a:p>
            <a:pPr>
              <a:buFontTx/>
              <a:buNone/>
            </a:pPr>
            <a:r>
              <a:rPr lang="de-DE" sz="3200" dirty="0" smtClean="0"/>
              <a:t>1.Personalselektion</a:t>
            </a:r>
            <a:endParaRPr lang="de-DE" sz="3200" dirty="0"/>
          </a:p>
          <a:p>
            <a:r>
              <a:rPr lang="de-DE" dirty="0"/>
              <a:t>Flow-Chart Entscheidungsbaum</a:t>
            </a:r>
            <a:r>
              <a:rPr lang="de-DE" b="1" dirty="0"/>
              <a:t> </a:t>
            </a:r>
            <a:r>
              <a:rPr lang="de-DE" dirty="0"/>
              <a:t>(</a:t>
            </a:r>
            <a:r>
              <a:rPr lang="de-DE" dirty="0" err="1"/>
              <a:t>Tung</a:t>
            </a:r>
            <a:r>
              <a:rPr lang="de-DE" dirty="0"/>
              <a:t>, 1988):</a:t>
            </a:r>
          </a:p>
          <a:p>
            <a:pPr>
              <a:buFontTx/>
              <a:buNone/>
            </a:pPr>
            <a:r>
              <a:rPr lang="de-DE" dirty="0"/>
              <a:t>    Kernkriterien: Notwendigkeit, Fachkompetenz, Motivation, Sozialkompetenz</a:t>
            </a:r>
            <a:endParaRPr lang="de-DE" b="1" dirty="0"/>
          </a:p>
          <a:p>
            <a:r>
              <a:rPr lang="de-DE" dirty="0"/>
              <a:t>14 Dimensionen des Internationalen </a:t>
            </a:r>
            <a:r>
              <a:rPr lang="de-DE" dirty="0" err="1"/>
              <a:t>Executives</a:t>
            </a:r>
            <a:r>
              <a:rPr lang="de-DE" dirty="0"/>
              <a:t> (</a:t>
            </a:r>
            <a:r>
              <a:rPr lang="de-DE" dirty="0" err="1"/>
              <a:t>Spreitzer</a:t>
            </a:r>
            <a:r>
              <a:rPr lang="de-DE" dirty="0"/>
              <a:t>, et al. 1997, JAP)</a:t>
            </a:r>
            <a:r>
              <a:rPr lang="de-DE" b="1" dirty="0"/>
              <a:t>: </a:t>
            </a:r>
            <a:endParaRPr lang="en-GB" dirty="0"/>
          </a:p>
          <a:p>
            <a:pPr>
              <a:buFontTx/>
              <a:buNone/>
            </a:pPr>
            <a:r>
              <a:rPr lang="en-GB" dirty="0"/>
              <a:t>    Cultural sensitivity, Business knowledge, Courage, Brings out the best in people, Integrity, Insightful, Committed, Takes risks, Seeks feedback, Uses feedback, Culturally adventurous, Seeks learning opportunities, Openness to criticism, Flexibility</a:t>
            </a:r>
            <a:endParaRPr lang="de-D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786842" cy="1000108"/>
          </a:xfrm>
        </p:spPr>
        <p:txBody>
          <a:bodyPr/>
          <a:lstStyle/>
          <a:p>
            <a:r>
              <a:rPr lang="de-DE" dirty="0"/>
              <a:t>Effektivitätssteigerung für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Auslandsaufenthalte</a:t>
            </a:r>
            <a:endParaRPr lang="de-DE" dirty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268413"/>
            <a:ext cx="7345362" cy="4827587"/>
          </a:xfrm>
        </p:spPr>
        <p:txBody>
          <a:bodyPr/>
          <a:lstStyle/>
          <a:p>
            <a:pPr>
              <a:buFontTx/>
              <a:buNone/>
            </a:pPr>
            <a:r>
              <a:rPr lang="de-DE" sz="3200" dirty="0"/>
              <a:t>2.Vorbereitungstrainings </a:t>
            </a:r>
            <a:endParaRPr lang="de-DE" sz="3200" dirty="0" smtClean="0"/>
          </a:p>
          <a:p>
            <a:pPr>
              <a:buFontTx/>
              <a:buNone/>
            </a:pPr>
            <a:r>
              <a:rPr lang="de-DE" sz="3200" dirty="0" smtClean="0"/>
              <a:t>(</a:t>
            </a:r>
            <a:r>
              <a:rPr lang="de-DE" sz="3200" dirty="0" err="1"/>
              <a:t>Desphande</a:t>
            </a:r>
            <a:r>
              <a:rPr lang="de-DE" sz="3200" dirty="0"/>
              <a:t>, 1992 für Metaanalyse): </a:t>
            </a:r>
          </a:p>
          <a:p>
            <a:r>
              <a:rPr lang="de-DE" dirty="0"/>
              <a:t>Literaturstudium, Wissensvermittlung, Sprach-, Sensibilitätstraining, </a:t>
            </a:r>
            <a:r>
              <a:rPr lang="de-DE" dirty="0" err="1"/>
              <a:t>Streßbewältigung</a:t>
            </a:r>
            <a:r>
              <a:rPr lang="de-DE" dirty="0"/>
              <a:t>, Simulationen, Cultural-</a:t>
            </a:r>
            <a:r>
              <a:rPr lang="de-DE" dirty="0" err="1"/>
              <a:t>Assimilationtraining</a:t>
            </a:r>
            <a:r>
              <a:rPr lang="de-DE" dirty="0"/>
              <a:t>, unter Einbeziehung der ganzen Familie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0"/>
            <a:ext cx="8858280" cy="928670"/>
          </a:xfrm>
        </p:spPr>
        <p:txBody>
          <a:bodyPr/>
          <a:lstStyle/>
          <a:p>
            <a:r>
              <a:rPr lang="de-DE" dirty="0"/>
              <a:t>Effektivitätssteigerung für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Auslandsaufenthalte</a:t>
            </a:r>
            <a:endParaRPr lang="de-DE" dirty="0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4899025"/>
          </a:xfrm>
        </p:spPr>
        <p:txBody>
          <a:bodyPr/>
          <a:lstStyle/>
          <a:p>
            <a:pPr>
              <a:buFontTx/>
              <a:buNone/>
            </a:pPr>
            <a:r>
              <a:rPr lang="de-DE" sz="3200" dirty="0"/>
              <a:t>3.Unterstützung im Feld für Mitarbeiter und Familien (</a:t>
            </a:r>
            <a:r>
              <a:rPr lang="de-DE" sz="3200" dirty="0" err="1"/>
              <a:t>Kealey</a:t>
            </a:r>
            <a:r>
              <a:rPr lang="de-DE" sz="3200" dirty="0"/>
              <a:t>, 1990)</a:t>
            </a:r>
          </a:p>
          <a:p>
            <a:r>
              <a:rPr lang="de-DE" dirty="0"/>
              <a:t>Intensive Vorbereitung von Seiten des Gastgebers, Soziale Einbindung von Mitar­bei­tern und Familie, klare Aufgabenstrukturen, klare Erfolgskriterien, Alternativpläne</a:t>
            </a:r>
          </a:p>
          <a:p>
            <a:pPr>
              <a:buFontTx/>
              <a:buNone/>
            </a:pPr>
            <a:r>
              <a:rPr lang="de-DE" dirty="0"/>
              <a:t>	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715404" cy="1071546"/>
          </a:xfrm>
        </p:spPr>
        <p:txBody>
          <a:bodyPr/>
          <a:lstStyle/>
          <a:p>
            <a:r>
              <a:rPr lang="de-DE" dirty="0"/>
              <a:t>Effektivitätssteigerung für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Auslandsaufenthalte</a:t>
            </a:r>
            <a:endParaRPr lang="de-DE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7848600" cy="4827587"/>
          </a:xfrm>
        </p:spPr>
        <p:txBody>
          <a:bodyPr/>
          <a:lstStyle/>
          <a:p>
            <a:pPr>
              <a:buFontTx/>
              <a:buNone/>
            </a:pPr>
            <a:r>
              <a:rPr lang="de-DE" sz="3200" dirty="0"/>
              <a:t>4.Rückkehrbetreuung (</a:t>
            </a:r>
            <a:r>
              <a:rPr lang="de-DE" sz="3200" dirty="0" err="1"/>
              <a:t>Furnham</a:t>
            </a:r>
            <a:r>
              <a:rPr lang="de-DE" sz="3200" dirty="0"/>
              <a:t>, 1997b)</a:t>
            </a:r>
          </a:p>
          <a:p>
            <a:r>
              <a:rPr lang="de-DE" dirty="0"/>
              <a:t>Veränderungsinformation, Wieder-</a:t>
            </a:r>
            <a:r>
              <a:rPr lang="de-DE" dirty="0" err="1"/>
              <a:t>eingliederung</a:t>
            </a:r>
            <a:r>
              <a:rPr lang="de-DE" dirty="0"/>
              <a:t>, Ersatzpläne bei Misserfolg, Wohnungs-, Schul-, Jobsuche für die Familie, Erfahrungsaustausch und -weitergabe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7772400" cy="720725"/>
          </a:xfrm>
        </p:spPr>
        <p:txBody>
          <a:bodyPr/>
          <a:lstStyle/>
          <a:p>
            <a:r>
              <a:rPr lang="de-DE" dirty="0"/>
              <a:t>Auslandsarbeit: Wozu eigentlich?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7772400" cy="4899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dirty="0"/>
              <a:t>Der Mensch strebt nach emotionaler Harmonie und Gleichgewicht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sz="2800" b="1" dirty="0"/>
              <a:t> </a:t>
            </a:r>
            <a:r>
              <a:rPr lang="de-DE" sz="2400" b="1" dirty="0"/>
              <a:t>  </a:t>
            </a:r>
            <a:r>
              <a:rPr lang="en-GB" sz="2400" dirty="0"/>
              <a:t>(</a:t>
            </a:r>
            <a:r>
              <a:rPr lang="en-GB" sz="2400" dirty="0" err="1"/>
              <a:t>Grossberg</a:t>
            </a:r>
            <a:r>
              <a:rPr lang="en-GB" sz="2400" dirty="0"/>
              <a:t> &amp; </a:t>
            </a:r>
            <a:r>
              <a:rPr lang="en-GB" sz="2400" dirty="0" err="1"/>
              <a:t>Guttowski</a:t>
            </a:r>
            <a:r>
              <a:rPr lang="en-GB" sz="2400" dirty="0"/>
              <a:t>, 1987, Affective Balance Theory)</a:t>
            </a:r>
            <a:endParaRPr lang="de-DE" sz="2400" b="1" dirty="0"/>
          </a:p>
          <a:p>
            <a:pPr>
              <a:lnSpc>
                <a:spcPct val="90000"/>
              </a:lnSpc>
            </a:pPr>
            <a:r>
              <a:rPr lang="de-DE" dirty="0"/>
              <a:t>Als Homo </a:t>
            </a:r>
            <a:r>
              <a:rPr lang="de-DE" dirty="0" err="1"/>
              <a:t>Ökonomikus</a:t>
            </a:r>
            <a:r>
              <a:rPr lang="de-DE" dirty="0"/>
              <a:t> strebt der Mensch nach Aufwandsminimierung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sz="2800" dirty="0"/>
              <a:t>   </a:t>
            </a:r>
            <a:r>
              <a:rPr lang="de-DE" sz="2400" dirty="0"/>
              <a:t>(Adams, 1993, </a:t>
            </a:r>
            <a:r>
              <a:rPr lang="de-DE" sz="2400" dirty="0" err="1"/>
              <a:t>Cognitive</a:t>
            </a:r>
            <a:r>
              <a:rPr lang="de-DE" sz="2400" dirty="0"/>
              <a:t> Balance </a:t>
            </a:r>
            <a:r>
              <a:rPr lang="de-DE" sz="2400" dirty="0" err="1"/>
              <a:t>Theory</a:t>
            </a:r>
            <a:r>
              <a:rPr lang="de-DE" sz="2400" dirty="0"/>
              <a:t>)</a:t>
            </a:r>
            <a:endParaRPr lang="de-DE" sz="2400" b="1" dirty="0"/>
          </a:p>
          <a:p>
            <a:pPr>
              <a:lnSpc>
                <a:spcPct val="90000"/>
              </a:lnSpc>
            </a:pPr>
            <a:r>
              <a:rPr lang="de-DE" dirty="0"/>
              <a:t>Der Mensch strebt nach einer optimalen Balance zwischen herausfordernder Stimulation und Sicherheit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sz="2800" dirty="0"/>
              <a:t>   </a:t>
            </a:r>
            <a:r>
              <a:rPr lang="de-DE" sz="2400" dirty="0"/>
              <a:t>(</a:t>
            </a:r>
            <a:r>
              <a:rPr lang="de-DE" sz="2400" dirty="0" err="1"/>
              <a:t>Zuckerman</a:t>
            </a:r>
            <a:r>
              <a:rPr lang="de-DE" sz="2400" dirty="0"/>
              <a:t>, 1979, Sensation </a:t>
            </a:r>
            <a:r>
              <a:rPr lang="de-DE" sz="2400" dirty="0" err="1"/>
              <a:t>Seeking</a:t>
            </a:r>
            <a:r>
              <a:rPr lang="de-DE" sz="2400" dirty="0"/>
              <a:t> </a:t>
            </a:r>
            <a:r>
              <a:rPr lang="de-DE" sz="2400" dirty="0" err="1"/>
              <a:t>Theory</a:t>
            </a:r>
            <a:r>
              <a:rPr lang="de-DE" sz="2400" dirty="0"/>
              <a:t>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134350" cy="981075"/>
          </a:xfrm>
        </p:spPr>
        <p:txBody>
          <a:bodyPr/>
          <a:lstStyle/>
          <a:p>
            <a:r>
              <a:rPr lang="de-DE"/>
              <a:t>Offene Fragen/ Herausforderungen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7989887" cy="5043487"/>
          </a:xfrm>
        </p:spPr>
        <p:txBody>
          <a:bodyPr/>
          <a:lstStyle/>
          <a:p>
            <a:pPr>
              <a:buFontTx/>
              <a:buNone/>
            </a:pPr>
            <a:endParaRPr lang="de-DE" b="1" dirty="0"/>
          </a:p>
          <a:p>
            <a:r>
              <a:rPr lang="de-DE" b="1" dirty="0"/>
              <a:t>Methodische Herausforderungen an Cross-Cultural Research</a:t>
            </a:r>
          </a:p>
          <a:p>
            <a:r>
              <a:rPr lang="de-DE" b="1" dirty="0"/>
              <a:t>Feldstudienmethode (z.B. </a:t>
            </a:r>
            <a:r>
              <a:rPr lang="de-DE" b="1" dirty="0" err="1"/>
              <a:t>Kealey</a:t>
            </a:r>
            <a:r>
              <a:rPr lang="de-DE" b="1" dirty="0"/>
              <a:t>, 1990):</a:t>
            </a:r>
          </a:p>
          <a:p>
            <a:r>
              <a:rPr lang="de-DE" b="1" dirty="0"/>
              <a:t>Fragebögen: </a:t>
            </a:r>
            <a:r>
              <a:rPr lang="de-DE" dirty="0" err="1"/>
              <a:t>Social-desirability</a:t>
            </a:r>
            <a:r>
              <a:rPr lang="de-DE" dirty="0"/>
              <a:t>, </a:t>
            </a:r>
            <a:r>
              <a:rPr lang="de-DE" dirty="0" err="1"/>
              <a:t>Befragtenbias</a:t>
            </a:r>
            <a:r>
              <a:rPr lang="de-DE" dirty="0"/>
              <a:t>, Reliabilität</a:t>
            </a:r>
            <a:endParaRPr lang="de-DE" b="1" dirty="0"/>
          </a:p>
          <a:p>
            <a:r>
              <a:rPr lang="de-DE" b="1" dirty="0"/>
              <a:t>Interviews:	</a:t>
            </a:r>
            <a:r>
              <a:rPr lang="de-DE" dirty="0"/>
              <a:t>Begriffs-Wertverständnis, Kulturelle Relevanz</a:t>
            </a:r>
            <a:endParaRPr lang="de-DE" b="1" dirty="0"/>
          </a:p>
          <a:p>
            <a:r>
              <a:rPr lang="de-DE" b="1" dirty="0"/>
              <a:t>Beobachtungen: </a:t>
            </a:r>
            <a:r>
              <a:rPr lang="de-DE" dirty="0"/>
              <a:t>Beobachterbias, Nonverbale Kommunikation, </a:t>
            </a:r>
            <a:r>
              <a:rPr lang="de-DE" dirty="0" err="1"/>
              <a:t>Motivattribution</a:t>
            </a:r>
            <a:endParaRPr lang="de-DE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00108"/>
          </a:xfrm>
        </p:spPr>
        <p:txBody>
          <a:bodyPr/>
          <a:lstStyle/>
          <a:p>
            <a:r>
              <a:rPr lang="de-DE" dirty="0"/>
              <a:t>Offene Fragen / Herausforderungen 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341438"/>
            <a:ext cx="7704138" cy="4754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b="1" dirty="0" err="1"/>
              <a:t>Surveymethode</a:t>
            </a:r>
            <a:r>
              <a:rPr lang="de-DE" b="1" dirty="0"/>
              <a:t> (z.B. Hofstede, 1980):</a:t>
            </a:r>
            <a:endParaRPr lang="de-DE" dirty="0"/>
          </a:p>
          <a:p>
            <a:pPr>
              <a:lnSpc>
                <a:spcPct val="90000"/>
              </a:lnSpc>
              <a:buFontTx/>
              <a:buNone/>
            </a:pPr>
            <a:r>
              <a:rPr lang="de-DE" dirty="0"/>
              <a:t>    Vergleichbarkeit, Selektive Auswahl, </a:t>
            </a:r>
            <a:r>
              <a:rPr lang="de-DE" dirty="0" err="1"/>
              <a:t>Konzeptattribution</a:t>
            </a:r>
            <a:r>
              <a:rPr lang="de-DE" dirty="0"/>
              <a:t>- Filter der Forscher/innen</a:t>
            </a:r>
            <a:endParaRPr lang="de-DE" b="1" dirty="0"/>
          </a:p>
          <a:p>
            <a:pPr>
              <a:lnSpc>
                <a:spcPct val="90000"/>
              </a:lnSpc>
            </a:pPr>
            <a:endParaRPr lang="de-DE" b="1" dirty="0"/>
          </a:p>
          <a:p>
            <a:pPr>
              <a:lnSpc>
                <a:spcPct val="90000"/>
              </a:lnSpc>
            </a:pPr>
            <a:r>
              <a:rPr lang="de-DE" b="1" dirty="0"/>
              <a:t>Experiment (Thomas &amp; </a:t>
            </a:r>
            <a:r>
              <a:rPr lang="de-DE" b="1" dirty="0" err="1"/>
              <a:t>Ravlin</a:t>
            </a:r>
            <a:r>
              <a:rPr lang="de-DE" b="1" dirty="0"/>
              <a:t>, 1995):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b="1" dirty="0"/>
              <a:t>   </a:t>
            </a:r>
            <a:r>
              <a:rPr lang="de-DE" dirty="0"/>
              <a:t>Generalisierung, Kausalität, Validität, </a:t>
            </a:r>
            <a:r>
              <a:rPr lang="de-DE" dirty="0" err="1"/>
              <a:t>Operationalisierungsäquivalenz</a:t>
            </a:r>
            <a:endParaRPr lang="de-DE" dirty="0"/>
          </a:p>
          <a:p>
            <a:pPr>
              <a:lnSpc>
                <a:spcPct val="90000"/>
              </a:lnSpc>
              <a:buFontTx/>
              <a:buNone/>
            </a:pPr>
            <a:endParaRPr lang="de-DE" dirty="0"/>
          </a:p>
          <a:p>
            <a:pPr>
              <a:lnSpc>
                <a:spcPct val="90000"/>
              </a:lnSpc>
            </a:pPr>
            <a:r>
              <a:rPr lang="de-DE" b="1" dirty="0"/>
              <a:t>Sind die Methoden und Grundannahmen der westlichen Psychologie universell gültig?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0"/>
            <a:ext cx="8858280" cy="928670"/>
          </a:xfrm>
        </p:spPr>
        <p:txBody>
          <a:bodyPr/>
          <a:lstStyle/>
          <a:p>
            <a:r>
              <a:rPr lang="de-DE" b="1" dirty="0"/>
              <a:t>Inhaltliche Herausforderungen an die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Psychologie</a:t>
            </a:r>
            <a:endParaRPr lang="de-DE" b="1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062913" cy="4114800"/>
          </a:xfrm>
        </p:spPr>
        <p:txBody>
          <a:bodyPr/>
          <a:lstStyle/>
          <a:p>
            <a:r>
              <a:rPr lang="de-DE" dirty="0"/>
              <a:t>Wann wirkt erhöhter Kontakt leistungsförderlich und wann leistungsvermindernd?</a:t>
            </a:r>
          </a:p>
          <a:p>
            <a:r>
              <a:rPr lang="de-DE" dirty="0"/>
              <a:t>Wie wirken Rollenstereotypen über Führung, Nationalitäten, Geschlechterrollen </a:t>
            </a:r>
            <a:r>
              <a:rPr lang="de-DE" dirty="0" err="1"/>
              <a:t>etc</a:t>
            </a:r>
            <a:r>
              <a:rPr lang="de-DE" dirty="0"/>
              <a:t>, und  wie wirken die Erwartungen über solche Erwartungen?</a:t>
            </a:r>
          </a:p>
          <a:p>
            <a:r>
              <a:rPr lang="de-DE" dirty="0"/>
              <a:t>Wie werden Wahrnehmungs- und Filterprozesse sowie Abläufe in der sozialen Kognition verändert, wenn der Aufenthalt erfolgreich oder nicht erfolgreich verläuft?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101042" cy="1000108"/>
          </a:xfrm>
        </p:spPr>
        <p:txBody>
          <a:bodyPr/>
          <a:lstStyle/>
          <a:p>
            <a:r>
              <a:rPr lang="de-DE" b="1" dirty="0"/>
              <a:t>Inhaltliche Herausforderungen an die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Psychologie</a:t>
            </a:r>
            <a:endParaRPr lang="de-DE" b="1" dirty="0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062912" cy="4114800"/>
          </a:xfrm>
        </p:spPr>
        <p:txBody>
          <a:bodyPr/>
          <a:lstStyle/>
          <a:p>
            <a:r>
              <a:rPr lang="de-DE" dirty="0"/>
              <a:t>Wie verändern sich Interaktionsmuster in Familien bei Auslandsaufenthalten, und wodurch kann man die unterstützende Funktion der Familien fördern?</a:t>
            </a:r>
          </a:p>
          <a:p>
            <a:r>
              <a:rPr lang="de-DE" dirty="0"/>
              <a:t>Welche Rolle spielen angeborene, frühkindliche und erlernte Prozesse für Spracherkennung, -gestaltung und Sozialverhalten in Cross-Cultural Gruppen, lassen sich diese ändern, und sollte mit einer Sprachschulung auch eine Kulturpsychologie vermittelt werden?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786842" cy="1000108"/>
          </a:xfrm>
        </p:spPr>
        <p:txBody>
          <a:bodyPr/>
          <a:lstStyle/>
          <a:p>
            <a:r>
              <a:rPr lang="de-DE" b="1" dirty="0"/>
              <a:t>Inhaltliche Herausforderungen an die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Psychologie</a:t>
            </a:r>
            <a:endParaRPr lang="de-DE" b="1" dirty="0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062912" cy="4114800"/>
          </a:xfrm>
        </p:spPr>
        <p:txBody>
          <a:bodyPr/>
          <a:lstStyle/>
          <a:p>
            <a:r>
              <a:rPr lang="de-DE" dirty="0"/>
              <a:t>Welche therapeutischen Maßnahmen wären bei der Adaptation und Rückkehr hilfreich?</a:t>
            </a:r>
          </a:p>
          <a:p>
            <a:r>
              <a:rPr lang="de-DE" dirty="0"/>
              <a:t>Lassen sich Erfahrungen aus betrieblichen Kontexten auf Studien- und Forschungsauf-enthalte übertragen und wie bereite ich meine Assistenten und Studentinnen auf das Ausland vor?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72400" cy="645222"/>
          </a:xfrm>
        </p:spPr>
        <p:txBody>
          <a:bodyPr/>
          <a:lstStyle/>
          <a:p>
            <a:r>
              <a:rPr lang="de-DE" dirty="0" smtClean="0"/>
              <a:t>Typische Prüfungsfragen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5383500"/>
          </a:xfrm>
        </p:spPr>
        <p:txBody>
          <a:bodyPr/>
          <a:lstStyle/>
          <a:p>
            <a:r>
              <a:rPr lang="de-DE" sz="2400" dirty="0" smtClean="0"/>
              <a:t>Beschreiben Sie den Akkulturationsverlauf (</a:t>
            </a:r>
            <a:r>
              <a:rPr lang="de-DE" sz="2400" dirty="0" err="1" smtClean="0"/>
              <a:t>z.B.W</a:t>
            </a:r>
            <a:r>
              <a:rPr lang="de-DE" sz="2400" dirty="0" smtClean="0"/>
              <a:t>-Kurve) für Studierende und professionelle Ausländer und was man machen kann, um die Erfolgswahrscheinlichkeit zu erhöhen.</a:t>
            </a:r>
          </a:p>
          <a:p>
            <a:endParaRPr lang="de-DE" sz="2400" dirty="0" smtClean="0"/>
          </a:p>
          <a:p>
            <a:r>
              <a:rPr lang="de-DE" sz="2400" dirty="0" smtClean="0"/>
              <a:t>Wie hängen </a:t>
            </a:r>
            <a:r>
              <a:rPr lang="de-DE" sz="2400" dirty="0" err="1" smtClean="0"/>
              <a:t>Commitmentprozesse</a:t>
            </a:r>
            <a:r>
              <a:rPr lang="de-DE" sz="2400" dirty="0" smtClean="0"/>
              <a:t> und Akkulturation </a:t>
            </a:r>
            <a:r>
              <a:rPr lang="de-DE" sz="2400" smtClean="0"/>
              <a:t>zusammen? Geben </a:t>
            </a:r>
            <a:r>
              <a:rPr lang="de-DE" sz="2400" dirty="0" smtClean="0"/>
              <a:t>Sie die 4 Typen mit Beispielen an.</a:t>
            </a:r>
          </a:p>
          <a:p>
            <a:endParaRPr lang="de-DE" sz="2400" dirty="0" smtClean="0"/>
          </a:p>
          <a:p>
            <a:endParaRPr lang="de-DE" sz="2400" dirty="0" smtClean="0"/>
          </a:p>
          <a:p>
            <a:r>
              <a:rPr lang="de-DE" sz="2400" dirty="0" smtClean="0"/>
              <a:t>Wie sieht die </a:t>
            </a:r>
            <a:r>
              <a:rPr lang="de-DE" sz="2400" dirty="0" err="1" smtClean="0"/>
              <a:t>erfolgswahrscheinlichkeit</a:t>
            </a:r>
            <a:r>
              <a:rPr lang="de-DE" sz="2400" dirty="0" smtClean="0"/>
              <a:t> für Auslandsaufenthalte aus und warum? Was kann man tun, um sie zu erhöhen?</a:t>
            </a:r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AE8C9-F7EF-4C70-9456-F29D6A80D5EE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60350"/>
            <a:ext cx="8029604" cy="668320"/>
          </a:xfrm>
        </p:spPr>
        <p:txBody>
          <a:bodyPr/>
          <a:lstStyle/>
          <a:p>
            <a:r>
              <a:rPr lang="de-DE" dirty="0" smtClean="0"/>
              <a:t>Kulturelle Unterschiede bei Managern</a:t>
            </a:r>
            <a:endParaRPr lang="de-DE" dirty="0"/>
          </a:p>
        </p:txBody>
      </p:sp>
      <p:graphicFrame>
        <p:nvGraphicFramePr>
          <p:cNvPr id="167036" name="Group 124"/>
          <p:cNvGraphicFramePr>
            <a:graphicFrameLocks noGrp="1"/>
          </p:cNvGraphicFramePr>
          <p:nvPr>
            <p:ph sz="half" idx="1"/>
          </p:nvPr>
        </p:nvGraphicFramePr>
        <p:xfrm>
          <a:off x="500034" y="1214422"/>
          <a:ext cx="8243888" cy="2943352"/>
        </p:xfrm>
        <a:graphic>
          <a:graphicData uri="http://schemas.openxmlformats.org/drawingml/2006/table">
            <a:tbl>
              <a:tblPr/>
              <a:tblGrid>
                <a:gridCol w="1508125"/>
                <a:gridCol w="2614613"/>
                <a:gridCol w="1597025"/>
                <a:gridCol w="2524125"/>
              </a:tblGrid>
              <a:tr h="7532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Kultur-stamm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Streitkultur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Haupt-</a:t>
                      </a:r>
                      <a:r>
                        <a:rPr kumimoji="0" lang="de-DE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interesse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Typische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Frage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Angel-sachsen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Debatte,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Synergiewunsch,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Wirkungsorientiert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Daten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Messung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Was sagen die Daten dazu?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Teutonen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Ähnliche Grundwerte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Disput um Details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Sachorientiert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Theorie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Auf welcher Theorie baut die Annahme auf?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7037" name="Group 125"/>
          <p:cNvGraphicFramePr>
            <a:graphicFrameLocks noGrp="1"/>
          </p:cNvGraphicFramePr>
          <p:nvPr>
            <p:ph sz="half" idx="2"/>
          </p:nvPr>
        </p:nvGraphicFramePr>
        <p:xfrm>
          <a:off x="500034" y="4143380"/>
          <a:ext cx="8243888" cy="2692718"/>
        </p:xfrm>
        <a:graphic>
          <a:graphicData uri="http://schemas.openxmlformats.org/drawingml/2006/table">
            <a:tbl>
              <a:tblPr/>
              <a:tblGrid>
                <a:gridCol w="1508125"/>
                <a:gridCol w="2614613"/>
                <a:gridCol w="1597025"/>
                <a:gridCol w="2524125"/>
              </a:tblGrid>
              <a:tr h="13820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Gallier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Ähnliche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Grundwerte,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Disput um Details,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Selbstorientiert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Schönheit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Kann man das auch in Französisch sagen?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96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Asiaten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Keine Debatten,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allg. Zustimmung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Autorität,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Gruppenorientiert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Respekt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Wer ist der Boss des Vorschlagenden?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7772400" cy="647700"/>
          </a:xfrm>
        </p:spPr>
        <p:txBody>
          <a:bodyPr/>
          <a:lstStyle/>
          <a:p>
            <a:r>
              <a:rPr lang="de-DE" sz="2400" dirty="0"/>
              <a:t>Interkulturelle </a:t>
            </a:r>
            <a:r>
              <a:rPr lang="de-DE" sz="2400" dirty="0" smtClean="0"/>
              <a:t>Arbeit:</a:t>
            </a:r>
            <a:br>
              <a:rPr lang="de-DE" sz="2400" dirty="0" smtClean="0"/>
            </a:br>
            <a:r>
              <a:rPr lang="de-DE" sz="2400" dirty="0" smtClean="0"/>
              <a:t>Persönliche Relevanz</a:t>
            </a:r>
            <a:endParaRPr lang="de-DE" sz="2400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908050"/>
            <a:ext cx="8458200" cy="5949950"/>
          </a:xfrm>
        </p:spPr>
        <p:txBody>
          <a:bodyPr/>
          <a:lstStyle/>
          <a:p>
            <a:pPr>
              <a:buFontTx/>
              <a:buNone/>
            </a:pPr>
            <a:endParaRPr lang="de-DE" dirty="0"/>
          </a:p>
          <a:p>
            <a:r>
              <a:rPr lang="de-DE" dirty="0"/>
              <a:t>Ausländer in Deutschland: </a:t>
            </a:r>
          </a:p>
          <a:p>
            <a:pPr>
              <a:buFontTx/>
              <a:buNone/>
            </a:pPr>
            <a:r>
              <a:rPr lang="de-DE" dirty="0"/>
              <a:t>   Gastarbeiter, Gastforscher, Asylanten, Aussiedler, Illegale, „EU-Landsleute“</a:t>
            </a:r>
          </a:p>
          <a:p>
            <a:endParaRPr lang="de-DE" dirty="0"/>
          </a:p>
          <a:p>
            <a:r>
              <a:rPr lang="de-DE" dirty="0"/>
              <a:t>Wir als Ausländer: </a:t>
            </a:r>
          </a:p>
          <a:p>
            <a:pPr>
              <a:buFontTx/>
              <a:buNone/>
            </a:pPr>
            <a:r>
              <a:rPr lang="de-DE" dirty="0"/>
              <a:t>  Touristen, Militär, Diplomaten, Montagearbeiter/innen, Rentner, Industriearbeiter/innen, </a:t>
            </a:r>
            <a:r>
              <a:rPr lang="de-DE" i="1" dirty="0"/>
              <a:t>Studenten, </a:t>
            </a:r>
          </a:p>
          <a:p>
            <a:pPr>
              <a:buFontTx/>
              <a:buNone/>
            </a:pPr>
            <a:r>
              <a:rPr lang="de-DE" dirty="0"/>
              <a:t>    Kirche (Missionare), </a:t>
            </a:r>
            <a:r>
              <a:rPr lang="de-DE" i="1" dirty="0"/>
              <a:t>Führungskräfte, </a:t>
            </a:r>
            <a:r>
              <a:rPr lang="de-DE" dirty="0"/>
              <a:t>Wissenschaftler, </a:t>
            </a:r>
            <a:r>
              <a:rPr lang="de-DE" i="1" dirty="0"/>
              <a:t>Entwicklungshelfer, </a:t>
            </a:r>
            <a:r>
              <a:rPr lang="de-DE" dirty="0"/>
              <a:t>Unternehmer/innen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47700"/>
          </a:xfrm>
        </p:spPr>
        <p:txBody>
          <a:bodyPr/>
          <a:lstStyle/>
          <a:p>
            <a:r>
              <a:rPr lang="de-DE" dirty="0"/>
              <a:t>Interkulturelle</a:t>
            </a:r>
            <a:r>
              <a:rPr lang="de-DE" sz="2400" dirty="0"/>
              <a:t> Arbeit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7772400" cy="4538662"/>
          </a:xfrm>
        </p:spPr>
        <p:txBody>
          <a:bodyPr/>
          <a:lstStyle/>
          <a:p>
            <a:pPr>
              <a:buFontTx/>
              <a:buNone/>
            </a:pPr>
            <a:r>
              <a:rPr lang="de-DE" sz="3200" dirty="0"/>
              <a:t>Organisatorische Relevanz des Themas:</a:t>
            </a:r>
          </a:p>
          <a:p>
            <a:r>
              <a:rPr lang="de-DE" dirty="0"/>
              <a:t>Zunehmende internationale Kontakte in 4 Organisationstypen (</a:t>
            </a:r>
            <a:r>
              <a:rPr lang="de-DE" dirty="0" err="1"/>
              <a:t>Furnham</a:t>
            </a:r>
            <a:r>
              <a:rPr lang="de-DE" dirty="0"/>
              <a:t>, 1997):</a:t>
            </a:r>
          </a:p>
          <a:p>
            <a:pPr>
              <a:buFontTx/>
              <a:buNone/>
            </a:pPr>
            <a:r>
              <a:rPr lang="de-DE" dirty="0"/>
              <a:t>    </a:t>
            </a:r>
            <a:r>
              <a:rPr lang="de-DE" dirty="0" err="1"/>
              <a:t>Domestic</a:t>
            </a:r>
            <a:r>
              <a:rPr lang="de-DE" dirty="0"/>
              <a:t>, International,  Multidimensional, Global</a:t>
            </a:r>
          </a:p>
          <a:p>
            <a:r>
              <a:rPr lang="de-DE" dirty="0"/>
              <a:t>Zweck des Auslandsaufenthaltes:</a:t>
            </a:r>
          </a:p>
          <a:p>
            <a:pPr>
              <a:buFontTx/>
              <a:buNone/>
            </a:pPr>
            <a:r>
              <a:rPr lang="de-DE" dirty="0"/>
              <a:t>   Kontrolle, </a:t>
            </a:r>
            <a:r>
              <a:rPr lang="de-DE" dirty="0" err="1"/>
              <a:t>Know-How</a:t>
            </a:r>
            <a:r>
              <a:rPr lang="de-DE" dirty="0"/>
              <a:t>, Kontakt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720725"/>
          </a:xfrm>
        </p:spPr>
        <p:txBody>
          <a:bodyPr/>
          <a:lstStyle/>
          <a:p>
            <a:r>
              <a:rPr lang="de-DE" dirty="0"/>
              <a:t>Interkulturelle Arbeit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85860"/>
            <a:ext cx="7772400" cy="4827587"/>
          </a:xfrm>
        </p:spPr>
        <p:txBody>
          <a:bodyPr/>
          <a:lstStyle/>
          <a:p>
            <a:r>
              <a:rPr lang="de-DE" dirty="0"/>
              <a:t>Erfolgseinschätzung für Auslandsaufenthalte: unter 30%</a:t>
            </a:r>
          </a:p>
          <a:p>
            <a:r>
              <a:rPr lang="de-DE" dirty="0"/>
              <a:t>nur 30% haben ein Vorbereitungstraining, 10% dieser 30% ein </a:t>
            </a:r>
            <a:r>
              <a:rPr lang="de-DE" dirty="0" err="1"/>
              <a:t>Reentrytraining</a:t>
            </a:r>
            <a:endParaRPr lang="de-DE" dirty="0"/>
          </a:p>
          <a:p>
            <a:r>
              <a:rPr lang="de-DE" dirty="0"/>
              <a:t>Hauptauswahlkriterium: Fachliche Kompetenz</a:t>
            </a:r>
          </a:p>
          <a:p>
            <a:r>
              <a:rPr lang="de-DE" dirty="0"/>
              <a:t>Hauptfehlerursachen: Culture Shock (Anpassungsprobleme) und familiäre Probleme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08050"/>
          </a:xfrm>
        </p:spPr>
        <p:txBody>
          <a:bodyPr/>
          <a:lstStyle/>
          <a:p>
            <a:r>
              <a:rPr lang="de-DE" dirty="0"/>
              <a:t>Interkulturelle Arbeit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26" y="1385885"/>
            <a:ext cx="8786874" cy="5472115"/>
          </a:xfrm>
        </p:spPr>
        <p:txBody>
          <a:bodyPr/>
          <a:lstStyle/>
          <a:p>
            <a:pPr>
              <a:buFontTx/>
              <a:buNone/>
            </a:pPr>
            <a:r>
              <a:rPr lang="de-DE" dirty="0"/>
              <a:t>Herausforderung an die Psychologie:</a:t>
            </a:r>
          </a:p>
          <a:p>
            <a:r>
              <a:rPr lang="de-DE" dirty="0"/>
              <a:t>    Ursachenforschung</a:t>
            </a:r>
          </a:p>
          <a:p>
            <a:r>
              <a:rPr lang="de-DE" dirty="0"/>
              <a:t>    Interventionsgestaltung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1143000"/>
          </a:xfrm>
        </p:spPr>
        <p:txBody>
          <a:bodyPr/>
          <a:lstStyle/>
          <a:p>
            <a:r>
              <a:rPr lang="de-DE" dirty="0"/>
              <a:t>Interkulturelle Arbeit </a:t>
            </a:r>
            <a:br>
              <a:rPr lang="de-DE" dirty="0"/>
            </a:br>
            <a:r>
              <a:rPr lang="de-DE" sz="2000" dirty="0"/>
              <a:t>Kategorisierung nach kulturbezogenen </a:t>
            </a:r>
            <a:r>
              <a:rPr lang="de-DE" sz="2000" dirty="0" smtClean="0"/>
              <a:t>Werten</a:t>
            </a:r>
            <a:br>
              <a:rPr lang="de-DE" sz="2000" dirty="0" smtClean="0"/>
            </a:br>
            <a:r>
              <a:rPr lang="de-DE" sz="2000" dirty="0" smtClean="0"/>
              <a:t>(</a:t>
            </a:r>
            <a:r>
              <a:rPr lang="de-DE" sz="2000" dirty="0"/>
              <a:t>Hofstede, 1980)</a:t>
            </a:r>
          </a:p>
        </p:txBody>
      </p:sp>
      <p:graphicFrame>
        <p:nvGraphicFramePr>
          <p:cNvPr id="5" name="Tabellenplatzhalter 4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01956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86200"/>
                <a:gridCol w="3886200"/>
              </a:tblGrid>
              <a:tr h="669928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Wertdimesionen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Kernaussagen</a:t>
                      </a:r>
                      <a:endParaRPr lang="de-DE" dirty="0"/>
                    </a:p>
                  </a:txBody>
                  <a:tcPr/>
                </a:tc>
              </a:tr>
              <a:tr h="669928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Power </a:t>
                      </a:r>
                      <a:r>
                        <a:rPr lang="de-DE" dirty="0" err="1" smtClean="0"/>
                        <a:t>distance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Angst vor Meinungsäußerung</a:t>
                      </a:r>
                      <a:endParaRPr lang="de-DE" dirty="0"/>
                    </a:p>
                  </a:txBody>
                  <a:tcPr/>
                </a:tc>
              </a:tr>
              <a:tr h="669928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Uncertainty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avoidance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Regelhaftigkeit,</a:t>
                      </a:r>
                      <a:r>
                        <a:rPr lang="de-DE" baseline="0" dirty="0" smtClean="0"/>
                        <a:t> Stabilität</a:t>
                      </a:r>
                      <a:endParaRPr lang="de-DE" dirty="0"/>
                    </a:p>
                  </a:txBody>
                  <a:tcPr/>
                </a:tc>
              </a:tr>
              <a:tr h="669928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Individualism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Autonomie, persönliche Arbeitsgestaltung</a:t>
                      </a:r>
                      <a:endParaRPr lang="de-DE" dirty="0"/>
                    </a:p>
                  </a:txBody>
                  <a:tcPr/>
                </a:tc>
              </a:tr>
              <a:tr h="669928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Feminity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Beziehungsorientierung</a:t>
                      </a:r>
                      <a:endParaRPr lang="de-DE" dirty="0"/>
                    </a:p>
                  </a:txBody>
                  <a:tcPr/>
                </a:tc>
              </a:tr>
              <a:tr h="669928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Masculinity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Wettbewerbsorientierung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47700"/>
          </a:xfrm>
        </p:spPr>
        <p:txBody>
          <a:bodyPr/>
          <a:lstStyle/>
          <a:p>
            <a:r>
              <a:rPr lang="de-DE" dirty="0"/>
              <a:t>Culture Shock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428736"/>
            <a:ext cx="7415213" cy="46116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de-DE" b="1" dirty="0"/>
              <a:t>Beschreibung des Culture Shock: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de-DE" sz="2400" dirty="0"/>
              <a:t>  (</a:t>
            </a:r>
            <a:r>
              <a:rPr lang="de-DE" sz="2400" dirty="0" err="1"/>
              <a:t>Furnham</a:t>
            </a:r>
            <a:r>
              <a:rPr lang="de-DE" sz="2400" dirty="0"/>
              <a:t> und </a:t>
            </a:r>
            <a:r>
              <a:rPr lang="de-DE" sz="2400" dirty="0" err="1"/>
              <a:t>Bochner</a:t>
            </a:r>
            <a:r>
              <a:rPr lang="de-DE" sz="2400" dirty="0"/>
              <a:t>, 1988)</a:t>
            </a:r>
          </a:p>
          <a:p>
            <a:pPr>
              <a:lnSpc>
                <a:spcPct val="90000"/>
              </a:lnSpc>
            </a:pPr>
            <a:r>
              <a:rPr lang="de-DE" dirty="0"/>
              <a:t>Verlustgefühle, Heimweh, Akzeptanz, Ablehnung, Rollenkonfusion, Überraschung, Freude, Ärger, Ekel, Mangelnde Kontrolle, Hilflosigkeit, Selbstwertverlust</a:t>
            </a:r>
          </a:p>
          <a:p>
            <a:pPr>
              <a:lnSpc>
                <a:spcPct val="90000"/>
              </a:lnSpc>
            </a:pPr>
            <a:r>
              <a:rPr lang="de-DE" dirty="0"/>
              <a:t>aber auch: Herausforderung, Sensation </a:t>
            </a:r>
            <a:r>
              <a:rPr lang="de-DE" dirty="0" err="1"/>
              <a:t>Seeking</a:t>
            </a:r>
            <a:r>
              <a:rPr lang="de-DE" dirty="0"/>
              <a:t>, Wachstum, Erfolg.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bo_blau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Univers 55"/>
        <a:ea typeface=""/>
        <a:cs typeface=""/>
      </a:majorFont>
      <a:minorFont>
        <a:latin typeface="Univer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abo_blau</Template>
  <TotalTime>0</TotalTime>
  <Words>1436</Words>
  <Application>Microsoft Office PowerPoint</Application>
  <PresentationFormat>Bildschirmpräsentation (4:3)</PresentationFormat>
  <Paragraphs>268</Paragraphs>
  <Slides>36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37" baseType="lpstr">
      <vt:lpstr>abo_blau</vt:lpstr>
      <vt:lpstr>Interkulturelle   Arbeit Psychische Anpassungsprozesse von  Mitarbeitern im Ausland </vt:lpstr>
      <vt:lpstr>Interkulturelle Arbeit – Ziele und Übersicht</vt:lpstr>
      <vt:lpstr>Auslandsarbeit: Wozu eigentlich?</vt:lpstr>
      <vt:lpstr>Interkulturelle Arbeit: Persönliche Relevanz</vt:lpstr>
      <vt:lpstr>Interkulturelle Arbeit</vt:lpstr>
      <vt:lpstr>Interkulturelle Arbeit</vt:lpstr>
      <vt:lpstr>Interkulturelle Arbeit</vt:lpstr>
      <vt:lpstr>Interkulturelle Arbeit  Kategorisierung nach kulturbezogenen Werten (Hofstede, 1980)</vt:lpstr>
      <vt:lpstr>Culture Shock</vt:lpstr>
      <vt:lpstr> Verlaufsphasen des Auslandsaufenthaltes</vt:lpstr>
      <vt:lpstr>Culture Shock</vt:lpstr>
      <vt:lpstr>Zufriedenheitsverlauf bei Auslandsaufenthalten</vt:lpstr>
      <vt:lpstr>Culture Shock</vt:lpstr>
      <vt:lpstr>Culture Shock</vt:lpstr>
      <vt:lpstr>Culture Shock</vt:lpstr>
      <vt:lpstr>Psych. Prozesse bei der „Acculturation“ Kategorisierung nach psychischen Reaktionen (Bochner, 1982) </vt:lpstr>
      <vt:lpstr>Kategorisierung nach Commitment (Black, Gregerson &amp; Mendenhall, 1992)</vt:lpstr>
      <vt:lpstr>„Acculturation“: Einflussgrößen</vt:lpstr>
      <vt:lpstr>Acculturation: Psychologische Konstrukte und Prozesse</vt:lpstr>
      <vt:lpstr>Interkulturelle Arbeit</vt:lpstr>
      <vt:lpstr>Interkulturelle Arbeit</vt:lpstr>
      <vt:lpstr>Interkulturelle Arbeit</vt:lpstr>
      <vt:lpstr>Interkulturelle Arbeit</vt:lpstr>
      <vt:lpstr>Interkulturelle Arbeit</vt:lpstr>
      <vt:lpstr>Interkulturelle Arbeit</vt:lpstr>
      <vt:lpstr>Effektivitätssteigerung für  Auslandsaufenthalte</vt:lpstr>
      <vt:lpstr>Effektivitätssteigerung für  Auslandsaufenthalte</vt:lpstr>
      <vt:lpstr>Effektivitätssteigerung für  Auslandsaufenthalte</vt:lpstr>
      <vt:lpstr>Effektivitätssteigerung für  Auslandsaufenthalte</vt:lpstr>
      <vt:lpstr>Offene Fragen/ Herausforderungen</vt:lpstr>
      <vt:lpstr>Offene Fragen / Herausforderungen </vt:lpstr>
      <vt:lpstr>Inhaltliche Herausforderungen an die  Psychologie</vt:lpstr>
      <vt:lpstr>Inhaltliche Herausforderungen an die  Psychologie</vt:lpstr>
      <vt:lpstr>Inhaltliche Herausforderungen an die  Psychologie</vt:lpstr>
      <vt:lpstr>Typische Prüfungsfragen</vt:lpstr>
      <vt:lpstr>Kulturelle Unterschiede bei Managern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Interkulturelle Arbeit Psychische Anpassungsprozesse von  Mitarbeitern im Ausland</dc:title>
  <dc:creator>Katja Zinke</dc:creator>
  <cp:lastModifiedBy>Rüdiger Trimpop</cp:lastModifiedBy>
  <cp:revision>11</cp:revision>
  <dcterms:created xsi:type="dcterms:W3CDTF">2009-10-12T08:56:23Z</dcterms:created>
  <dcterms:modified xsi:type="dcterms:W3CDTF">2013-12-17T22:55:25Z</dcterms:modified>
</cp:coreProperties>
</file>